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20"/>
  </p:handoutMasterIdLst>
  <p:sldIdLst>
    <p:sldId id="741" r:id="rId3"/>
    <p:sldId id="1147" r:id="rId5"/>
    <p:sldId id="1135" r:id="rId6"/>
    <p:sldId id="1136" r:id="rId7"/>
    <p:sldId id="1137" r:id="rId8"/>
    <p:sldId id="1138" r:id="rId9"/>
    <p:sldId id="1139" r:id="rId10"/>
    <p:sldId id="1140" r:id="rId11"/>
    <p:sldId id="1141" r:id="rId12"/>
    <p:sldId id="1142" r:id="rId13"/>
    <p:sldId id="1149" r:id="rId14"/>
    <p:sldId id="1150" r:id="rId15"/>
    <p:sldId id="1143" r:id="rId16"/>
    <p:sldId id="1144" r:id="rId17"/>
    <p:sldId id="956" r:id="rId18"/>
    <p:sldId id="957" r:id="rId19"/>
    <p:sldId id="958" r:id="rId20"/>
    <p:sldId id="959" r:id="rId21"/>
    <p:sldId id="960" r:id="rId22"/>
    <p:sldId id="961" r:id="rId23"/>
    <p:sldId id="962" r:id="rId24"/>
    <p:sldId id="963" r:id="rId25"/>
    <p:sldId id="964" r:id="rId26"/>
    <p:sldId id="965" r:id="rId27"/>
    <p:sldId id="966" r:id="rId28"/>
    <p:sldId id="1034" r:id="rId29"/>
    <p:sldId id="1111" r:id="rId30"/>
    <p:sldId id="1004" r:id="rId31"/>
    <p:sldId id="1033" r:id="rId32"/>
    <p:sldId id="1031" r:id="rId33"/>
    <p:sldId id="1032" r:id="rId34"/>
    <p:sldId id="1029" r:id="rId35"/>
    <p:sldId id="1152" r:id="rId36"/>
    <p:sldId id="1166" r:id="rId37"/>
    <p:sldId id="1167" r:id="rId38"/>
    <p:sldId id="1107" r:id="rId39"/>
    <p:sldId id="1005" r:id="rId40"/>
    <p:sldId id="1006" r:id="rId41"/>
    <p:sldId id="1007" r:id="rId42"/>
    <p:sldId id="1008" r:id="rId43"/>
    <p:sldId id="1010" r:id="rId44"/>
    <p:sldId id="1009" r:id="rId45"/>
    <p:sldId id="1011" r:id="rId46"/>
    <p:sldId id="1012" r:id="rId47"/>
    <p:sldId id="1013" r:id="rId48"/>
    <p:sldId id="1014" r:id="rId49"/>
    <p:sldId id="1127" r:id="rId50"/>
    <p:sldId id="1015" r:id="rId51"/>
    <p:sldId id="1016" r:id="rId52"/>
    <p:sldId id="1017" r:id="rId53"/>
    <p:sldId id="1018" r:id="rId54"/>
    <p:sldId id="1019" r:id="rId55"/>
    <p:sldId id="1020" r:id="rId56"/>
    <p:sldId id="1198" r:id="rId57"/>
    <p:sldId id="1160" r:id="rId58"/>
    <p:sldId id="1161" r:id="rId59"/>
    <p:sldId id="1162" r:id="rId60"/>
    <p:sldId id="1163" r:id="rId61"/>
    <p:sldId id="1164" r:id="rId62"/>
    <p:sldId id="1153" r:id="rId63"/>
    <p:sldId id="1154" r:id="rId64"/>
    <p:sldId id="1155" r:id="rId65"/>
    <p:sldId id="1156" r:id="rId66"/>
    <p:sldId id="1157" r:id="rId67"/>
    <p:sldId id="1158" r:id="rId68"/>
    <p:sldId id="1159" r:id="rId69"/>
    <p:sldId id="972" r:id="rId70"/>
    <p:sldId id="1199" r:id="rId71"/>
    <p:sldId id="1115" r:id="rId72"/>
    <p:sldId id="1116" r:id="rId73"/>
    <p:sldId id="1117" r:id="rId74"/>
    <p:sldId id="1118" r:id="rId75"/>
    <p:sldId id="1119" r:id="rId76"/>
    <p:sldId id="1120" r:id="rId77"/>
    <p:sldId id="1168" r:id="rId78"/>
    <p:sldId id="1169" r:id="rId79"/>
    <p:sldId id="1170" r:id="rId80"/>
    <p:sldId id="1171" r:id="rId81"/>
    <p:sldId id="1172" r:id="rId82"/>
    <p:sldId id="1200" r:id="rId83"/>
    <p:sldId id="1173" r:id="rId84"/>
    <p:sldId id="1174" r:id="rId85"/>
    <p:sldId id="1175" r:id="rId86"/>
    <p:sldId id="1176" r:id="rId87"/>
    <p:sldId id="1178" r:id="rId88"/>
    <p:sldId id="1179" r:id="rId89"/>
    <p:sldId id="1180" r:id="rId90"/>
    <p:sldId id="1201" r:id="rId91"/>
    <p:sldId id="1191" r:id="rId92"/>
    <p:sldId id="1192" r:id="rId93"/>
    <p:sldId id="1182" r:id="rId94"/>
    <p:sldId id="1183" r:id="rId95"/>
    <p:sldId id="1184" r:id="rId96"/>
    <p:sldId id="1185" r:id="rId97"/>
    <p:sldId id="1186" r:id="rId98"/>
    <p:sldId id="1187" r:id="rId99"/>
    <p:sldId id="1188" r:id="rId100"/>
    <p:sldId id="1196" r:id="rId101"/>
    <p:sldId id="1189" r:id="rId102"/>
    <p:sldId id="1190" r:id="rId103"/>
    <p:sldId id="1121" r:id="rId104"/>
    <p:sldId id="1122" r:id="rId105"/>
    <p:sldId id="1197" r:id="rId106"/>
    <p:sldId id="1130" r:id="rId107"/>
    <p:sldId id="1131" r:id="rId108"/>
    <p:sldId id="1132" r:id="rId109"/>
    <p:sldId id="1123" r:id="rId110"/>
    <p:sldId id="1133" r:id="rId111"/>
    <p:sldId id="1036" r:id="rId112"/>
    <p:sldId id="1037" r:id="rId113"/>
    <p:sldId id="1038" r:id="rId114"/>
    <p:sldId id="1134" r:id="rId115"/>
    <p:sldId id="1194" r:id="rId116"/>
    <p:sldId id="1039" r:id="rId117"/>
    <p:sldId id="1108" r:id="rId118"/>
    <p:sldId id="993" r:id="rId119"/>
  </p:sldIdLst>
  <p:sldSz cx="9906000" cy="6858000" type="A4"/>
  <p:notesSz cx="7315200" cy="9601200"/>
  <p:custShowLst>
    <p:custShow name="Custom Show 1" id="0">
      <p:sldLst/>
    </p:custShow>
    <p:custShow name="Custom Show 2" id="1">
      <p:sldLst/>
    </p:custShow>
    <p:custShow name="Custom Show 3" id="2">
      <p:sldLst/>
    </p:custShow>
  </p:custShowLst>
  <p:defaultTextStyle>
    <a:defPPr>
      <a:defRPr lang="en-US"/>
    </a:defPPr>
    <a:lvl1pPr algn="ctr" rtl="0" fontAlgn="base">
      <a:spcBef>
        <a:spcPct val="0"/>
      </a:spcBef>
      <a:spcAft>
        <a:spcPct val="0"/>
      </a:spcAft>
      <a:defRPr sz="2200" kern="1200">
        <a:solidFill>
          <a:srgbClr val="006600"/>
        </a:solidFill>
        <a:latin typeface="Times New Roman" panose="02020603050405020304" pitchFamily="18" charset="0"/>
        <a:ea typeface="+mn-ea"/>
        <a:cs typeface="+mn-cs"/>
      </a:defRPr>
    </a:lvl1pPr>
    <a:lvl2pPr marL="457200" algn="ctr" rtl="0" fontAlgn="base">
      <a:spcBef>
        <a:spcPct val="0"/>
      </a:spcBef>
      <a:spcAft>
        <a:spcPct val="0"/>
      </a:spcAft>
      <a:defRPr sz="2200" kern="1200">
        <a:solidFill>
          <a:srgbClr val="006600"/>
        </a:solidFill>
        <a:latin typeface="Times New Roman" panose="02020603050405020304" pitchFamily="18" charset="0"/>
        <a:ea typeface="+mn-ea"/>
        <a:cs typeface="+mn-cs"/>
      </a:defRPr>
    </a:lvl2pPr>
    <a:lvl3pPr marL="914400" algn="ctr" rtl="0" fontAlgn="base">
      <a:spcBef>
        <a:spcPct val="0"/>
      </a:spcBef>
      <a:spcAft>
        <a:spcPct val="0"/>
      </a:spcAft>
      <a:defRPr sz="2200" kern="1200">
        <a:solidFill>
          <a:srgbClr val="006600"/>
        </a:solidFill>
        <a:latin typeface="Times New Roman" panose="02020603050405020304" pitchFamily="18" charset="0"/>
        <a:ea typeface="+mn-ea"/>
        <a:cs typeface="+mn-cs"/>
      </a:defRPr>
    </a:lvl3pPr>
    <a:lvl4pPr marL="1371600" algn="ctr" rtl="0" fontAlgn="base">
      <a:spcBef>
        <a:spcPct val="0"/>
      </a:spcBef>
      <a:spcAft>
        <a:spcPct val="0"/>
      </a:spcAft>
      <a:defRPr sz="2200" kern="1200">
        <a:solidFill>
          <a:srgbClr val="006600"/>
        </a:solidFill>
        <a:latin typeface="Times New Roman" panose="02020603050405020304" pitchFamily="18" charset="0"/>
        <a:ea typeface="+mn-ea"/>
        <a:cs typeface="+mn-cs"/>
      </a:defRPr>
    </a:lvl4pPr>
    <a:lvl5pPr marL="1828800" algn="ctr" rtl="0" fontAlgn="base">
      <a:spcBef>
        <a:spcPct val="0"/>
      </a:spcBef>
      <a:spcAft>
        <a:spcPct val="0"/>
      </a:spcAft>
      <a:defRPr sz="2200" kern="1200">
        <a:solidFill>
          <a:srgbClr val="006600"/>
        </a:solidFill>
        <a:latin typeface="Times New Roman" panose="02020603050405020304" pitchFamily="18" charset="0"/>
        <a:ea typeface="+mn-ea"/>
        <a:cs typeface="+mn-cs"/>
      </a:defRPr>
    </a:lvl5pPr>
    <a:lvl6pPr marL="2286000" algn="l" defTabSz="914400" rtl="0" eaLnBrk="1" latinLnBrk="0" hangingPunct="1">
      <a:defRPr sz="2200" kern="1200">
        <a:solidFill>
          <a:srgbClr val="006600"/>
        </a:solidFill>
        <a:latin typeface="Times New Roman" panose="02020603050405020304" pitchFamily="18" charset="0"/>
        <a:ea typeface="+mn-ea"/>
        <a:cs typeface="+mn-cs"/>
      </a:defRPr>
    </a:lvl6pPr>
    <a:lvl7pPr marL="2743200" algn="l" defTabSz="914400" rtl="0" eaLnBrk="1" latinLnBrk="0" hangingPunct="1">
      <a:defRPr sz="2200" kern="1200">
        <a:solidFill>
          <a:srgbClr val="006600"/>
        </a:solidFill>
        <a:latin typeface="Times New Roman" panose="02020603050405020304" pitchFamily="18" charset="0"/>
        <a:ea typeface="+mn-ea"/>
        <a:cs typeface="+mn-cs"/>
      </a:defRPr>
    </a:lvl7pPr>
    <a:lvl8pPr marL="3200400" algn="l" defTabSz="914400" rtl="0" eaLnBrk="1" latinLnBrk="0" hangingPunct="1">
      <a:defRPr sz="2200" kern="1200">
        <a:solidFill>
          <a:srgbClr val="006600"/>
        </a:solidFill>
        <a:latin typeface="Times New Roman" panose="02020603050405020304" pitchFamily="18" charset="0"/>
        <a:ea typeface="+mn-ea"/>
        <a:cs typeface="+mn-cs"/>
      </a:defRPr>
    </a:lvl8pPr>
    <a:lvl9pPr marL="3657600" algn="l" defTabSz="914400" rtl="0" eaLnBrk="1" latinLnBrk="0" hangingPunct="1">
      <a:defRPr sz="2200" kern="1200">
        <a:solidFill>
          <a:srgbClr val="006600"/>
        </a:solidFill>
        <a:latin typeface="Times New Roman" panose="02020603050405020304"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000099"/>
    <a:srgbClr val="0000CC"/>
    <a:srgbClr val="660066"/>
    <a:srgbClr val="FF0000"/>
    <a:srgbClr val="778984"/>
    <a:srgbClr val="88D3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85" autoAdjust="0"/>
    <p:restoredTop sz="94683" autoAdjust="0"/>
  </p:normalViewPr>
  <p:slideViewPr>
    <p:cSldViewPr>
      <p:cViewPr varScale="1">
        <p:scale>
          <a:sx n="69" d="100"/>
          <a:sy n="69" d="100"/>
        </p:scale>
        <p:origin x="1302" y="72"/>
      </p:cViewPr>
      <p:guideLst>
        <p:guide orient="horz" pos="2117"/>
        <p:guide pos="3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620"/>
    </p:cViewPr>
  </p:sorterViewPr>
  <p:notesViewPr>
    <p:cSldViewPr>
      <p:cViewPr varScale="1">
        <p:scale>
          <a:sx n="67" d="100"/>
          <a:sy n="67" d="100"/>
        </p:scale>
        <p:origin x="-1968" y="-114"/>
      </p:cViewPr>
      <p:guideLst>
        <p:guide orient="horz" pos="2964"/>
        <p:guide pos="2332"/>
      </p:guideLst>
    </p:cSldViewPr>
  </p:notesViewPr>
  <p:gridSpacing cx="75895" cy="75895"/>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handoutMaster" Target="handoutMasters/handoutMaster1.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1440" tIns="45720" rIns="91440" bIns="45720" numCol="1" anchor="t" anchorCtr="0" compatLnSpc="1"/>
          <a:lstStyle>
            <a:lvl1pPr algn="l">
              <a:defRPr sz="1200">
                <a:solidFill>
                  <a:schemeClr val="tx1"/>
                </a:solidFill>
              </a:defRPr>
            </a:lvl1pPr>
          </a:lstStyle>
          <a:p>
            <a:pPr>
              <a:defRPr/>
            </a:pPr>
            <a:endParaRPr lang="en-US"/>
          </a:p>
        </p:txBody>
      </p:sp>
      <p:sp>
        <p:nvSpPr>
          <p:cNvPr id="196611" name="Rectangle 3"/>
          <p:cNvSpPr>
            <a:spLocks noGrp="1" noChangeArrowheads="1"/>
          </p:cNvSpPr>
          <p:nvPr>
            <p:ph type="dt" sz="quarter" idx="1"/>
          </p:nvPr>
        </p:nvSpPr>
        <p:spPr bwMode="auto">
          <a:xfrm>
            <a:off x="4143375" y="0"/>
            <a:ext cx="3170238" cy="479425"/>
          </a:xfrm>
          <a:prstGeom prst="rect">
            <a:avLst/>
          </a:prstGeom>
          <a:noFill/>
          <a:ln w="9525">
            <a:noFill/>
            <a:miter lim="800000"/>
          </a:ln>
          <a:effectLst/>
        </p:spPr>
        <p:txBody>
          <a:bodyPr vert="horz" wrap="square" lIns="91440" tIns="45720" rIns="91440" bIns="45720" numCol="1" anchor="t" anchorCtr="0" compatLnSpc="1"/>
          <a:lstStyle>
            <a:lvl1pPr algn="r">
              <a:defRPr sz="1200">
                <a:solidFill>
                  <a:schemeClr val="tx1"/>
                </a:solidFill>
              </a:defRPr>
            </a:lvl1pPr>
          </a:lstStyle>
          <a:p>
            <a:pPr>
              <a:defRPr/>
            </a:pPr>
            <a:fld id="{03C40FEE-42A6-4407-B0CE-4084796EC956}" type="datetime2">
              <a:rPr lang="en-US"/>
            </a:fld>
            <a:endParaRPr lang="en-US"/>
          </a:p>
        </p:txBody>
      </p:sp>
      <p:sp>
        <p:nvSpPr>
          <p:cNvPr id="196612" name="Rectangle 4"/>
          <p:cNvSpPr>
            <a:spLocks noGrp="1" noChangeArrowheads="1"/>
          </p:cNvSpPr>
          <p:nvPr>
            <p:ph type="ftr" sz="quarter" idx="2"/>
          </p:nvPr>
        </p:nvSpPr>
        <p:spPr bwMode="auto">
          <a:xfrm>
            <a:off x="0" y="9120188"/>
            <a:ext cx="3170238" cy="479425"/>
          </a:xfrm>
          <a:prstGeom prst="rect">
            <a:avLst/>
          </a:prstGeom>
          <a:noFill/>
          <a:ln w="9525">
            <a:noFill/>
            <a:miter lim="800000"/>
          </a:ln>
          <a:effectLst/>
        </p:spPr>
        <p:txBody>
          <a:bodyPr vert="horz" wrap="square" lIns="91440" tIns="45720" rIns="91440" bIns="45720" numCol="1" anchor="b" anchorCtr="0" compatLnSpc="1"/>
          <a:lstStyle>
            <a:lvl1pPr algn="l">
              <a:defRPr sz="1200">
                <a:solidFill>
                  <a:schemeClr val="tx1"/>
                </a:solidFill>
              </a:defRPr>
            </a:lvl1pPr>
          </a:lstStyle>
          <a:p>
            <a:pPr>
              <a:defRPr/>
            </a:pPr>
            <a:endParaRPr lang="en-US"/>
          </a:p>
        </p:txBody>
      </p:sp>
      <p:sp>
        <p:nvSpPr>
          <p:cNvPr id="196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defRPr>
            </a:lvl1pPr>
          </a:lstStyle>
          <a:p>
            <a:pPr>
              <a:defRPr/>
            </a:pPr>
            <a:fld id="{F0E15626-48BF-4D28-A266-D8F43D7CE408}" type="slidenum">
              <a:rPr lang="en-US"/>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1440" tIns="45720" rIns="91440" bIns="45720" numCol="1" anchor="t" anchorCtr="0" compatLnSpc="1"/>
          <a:lstStyle>
            <a:lvl1pPr algn="l">
              <a:defRPr sz="1200">
                <a:solidFill>
                  <a:schemeClr val="tx1"/>
                </a:solidFill>
              </a:defRPr>
            </a:lvl1pPr>
          </a:lstStyle>
          <a:p>
            <a:pPr>
              <a:defRPr/>
            </a:pPr>
            <a:endParaRPr lang="en-US"/>
          </a:p>
        </p:txBody>
      </p:sp>
      <p:sp>
        <p:nvSpPr>
          <p:cNvPr id="14339" name="Rectangle 3"/>
          <p:cNvSpPr>
            <a:spLocks noGrp="1" noChangeArrowheads="1"/>
          </p:cNvSpPr>
          <p:nvPr>
            <p:ph type="dt" idx="1"/>
          </p:nvPr>
        </p:nvSpPr>
        <p:spPr bwMode="auto">
          <a:xfrm>
            <a:off x="4144963" y="0"/>
            <a:ext cx="3170237" cy="479425"/>
          </a:xfrm>
          <a:prstGeom prst="rect">
            <a:avLst/>
          </a:prstGeom>
          <a:noFill/>
          <a:ln w="9525">
            <a:noFill/>
            <a:miter lim="800000"/>
          </a:ln>
          <a:effectLst/>
        </p:spPr>
        <p:txBody>
          <a:bodyPr vert="horz" wrap="square" lIns="91440" tIns="45720" rIns="91440" bIns="45720" numCol="1" anchor="t" anchorCtr="0" compatLnSpc="1"/>
          <a:lstStyle>
            <a:lvl1pPr algn="r">
              <a:defRPr sz="1200">
                <a:solidFill>
                  <a:schemeClr val="tx1"/>
                </a:solidFill>
              </a:defRPr>
            </a:lvl1pPr>
          </a:lstStyle>
          <a:p>
            <a:pPr>
              <a:defRPr/>
            </a:pPr>
            <a:fld id="{11A16C39-5E52-4FEC-A461-8436D5DA4068}" type="datetime2">
              <a:rPr lang="en-US"/>
            </a:fld>
            <a:endParaRPr lang="en-US"/>
          </a:p>
        </p:txBody>
      </p:sp>
      <p:sp>
        <p:nvSpPr>
          <p:cNvPr id="134148" name="Rectangle 4"/>
          <p:cNvSpPr>
            <a:spLocks noGrp="1" noRot="1" noChangeAspect="1" noChangeArrowheads="1" noTextEdit="1"/>
          </p:cNvSpPr>
          <p:nvPr>
            <p:ph type="sldImg" idx="2"/>
          </p:nvPr>
        </p:nvSpPr>
        <p:spPr bwMode="auto">
          <a:xfrm>
            <a:off x="1057275" y="720725"/>
            <a:ext cx="5200650" cy="3600450"/>
          </a:xfrm>
          <a:prstGeom prst="rect">
            <a:avLst/>
          </a:prstGeom>
          <a:noFill/>
          <a:ln w="9525">
            <a:solidFill>
              <a:srgbClr val="000000"/>
            </a:solidFill>
            <a:miter lim="800000"/>
          </a:ln>
        </p:spPr>
      </p:sp>
      <p:sp>
        <p:nvSpPr>
          <p:cNvPr id="14341" name="Rectangle 5"/>
          <p:cNvSpPr>
            <a:spLocks noGrp="1" noChangeArrowheads="1"/>
          </p:cNvSpPr>
          <p:nvPr>
            <p:ph type="body" sz="quarter" idx="3"/>
          </p:nvPr>
        </p:nvSpPr>
        <p:spPr bwMode="auto">
          <a:xfrm>
            <a:off x="974725" y="4560888"/>
            <a:ext cx="5365750" cy="4321175"/>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4342" name="Rectangle 6"/>
          <p:cNvSpPr>
            <a:spLocks noGrp="1" noChangeArrowheads="1"/>
          </p:cNvSpPr>
          <p:nvPr>
            <p:ph type="ftr" sz="quarter" idx="4"/>
          </p:nvPr>
        </p:nvSpPr>
        <p:spPr bwMode="auto">
          <a:xfrm>
            <a:off x="0" y="9121775"/>
            <a:ext cx="3170238" cy="479425"/>
          </a:xfrm>
          <a:prstGeom prst="rect">
            <a:avLst/>
          </a:prstGeom>
          <a:noFill/>
          <a:ln w="9525">
            <a:noFill/>
            <a:miter lim="800000"/>
          </a:ln>
          <a:effectLst/>
        </p:spPr>
        <p:txBody>
          <a:bodyPr vert="horz" wrap="square" lIns="91440" tIns="45720" rIns="91440" bIns="45720" numCol="1" anchor="b" anchorCtr="0" compatLnSpc="1"/>
          <a:lstStyle>
            <a:lvl1pPr algn="l">
              <a:defRPr sz="1200">
                <a:solidFill>
                  <a:schemeClr val="tx1"/>
                </a:solidFill>
              </a:defRPr>
            </a:lvl1pPr>
          </a:lstStyle>
          <a:p>
            <a:pPr>
              <a:defRPr/>
            </a:pPr>
            <a:endParaRPr lang="en-US"/>
          </a:p>
        </p:txBody>
      </p:sp>
      <p:sp>
        <p:nvSpPr>
          <p:cNvPr id="14343" name="Rectangle 7"/>
          <p:cNvSpPr>
            <a:spLocks noGrp="1" noChangeArrowheads="1"/>
          </p:cNvSpPr>
          <p:nvPr>
            <p:ph type="sldNum" sz="quarter" idx="5"/>
          </p:nvPr>
        </p:nvSpPr>
        <p:spPr bwMode="auto">
          <a:xfrm>
            <a:off x="4144963" y="9121775"/>
            <a:ext cx="3170237" cy="479425"/>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defRPr>
            </a:lvl1pPr>
          </a:lstStyle>
          <a:p>
            <a:pPr>
              <a:defRPr/>
            </a:pPr>
            <a:fld id="{8F8223D7-E17C-4949-9456-A6B80D48E68B}" type="slidenum">
              <a:rPr lang="en-US"/>
            </a:fld>
            <a:endParaRPr lang="en-US"/>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
          <p:cNvSpPr>
            <a:spLocks noGrp="1" noChangeArrowheads="1"/>
          </p:cNvSpPr>
          <p:nvPr>
            <p:ph type="dt" sz="quarter" idx="1"/>
          </p:nvPr>
        </p:nvSpPr>
        <p:spPr>
          <a:noFill/>
        </p:spPr>
        <p:txBody>
          <a:bodyPr/>
          <a:lstStyle/>
          <a:p>
            <a:fld id="{CE6EF162-06D3-4C6D-89EE-EC7EC75ABB90}" type="datetime2">
              <a:rPr lang="en-US" smtClean="0"/>
            </a:fld>
            <a:endParaRPr lang="en-US"/>
          </a:p>
        </p:txBody>
      </p:sp>
      <p:sp>
        <p:nvSpPr>
          <p:cNvPr id="135171" name="Rectangle 7"/>
          <p:cNvSpPr>
            <a:spLocks noGrp="1" noChangeArrowheads="1"/>
          </p:cNvSpPr>
          <p:nvPr>
            <p:ph type="sldNum" sz="quarter" idx="5"/>
          </p:nvPr>
        </p:nvSpPr>
        <p:spPr>
          <a:noFill/>
        </p:spPr>
        <p:txBody>
          <a:bodyPr/>
          <a:lstStyle/>
          <a:p>
            <a:fld id="{55134FF9-9321-45C1-9AF8-4755CAE636D9}" type="slidenum">
              <a:rPr lang="en-US" smtClean="0"/>
            </a:fld>
            <a:endParaRPr lang="en-US"/>
          </a:p>
        </p:txBody>
      </p:sp>
      <p:sp>
        <p:nvSpPr>
          <p:cNvPr id="135172" name="Rectangle 2"/>
          <p:cNvSpPr>
            <a:spLocks noGrp="1" noRot="1" noChangeAspect="1" noChangeArrowheads="1" noTextEdit="1"/>
          </p:cNvSpPr>
          <p:nvPr>
            <p:ph type="sldImg"/>
          </p:nvPr>
        </p:nvSpPr>
        <p:spPr/>
      </p:sp>
      <p:sp>
        <p:nvSpPr>
          <p:cNvPr id="135173"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B337750A-8F91-4E7E-893B-046483706FFB}" type="slidenum">
              <a:rPr lang="it-IT" smtClean="0"/>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p:txBody>
          <a:bodyPr/>
          <a:lstStyle>
            <a:lvl1pPr>
              <a:defRPr/>
            </a:lvl1pPr>
          </a:lstStyle>
          <a:p>
            <a:pPr>
              <a:defRPr/>
            </a:pPr>
            <a:fld id="{676454B2-203B-4D15-AFF1-692E7198FE69}" type="datetime2">
              <a:rPr lang="en-US"/>
            </a:fld>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E7C6873C-E5D4-4D64-8545-DC31751CC458}"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Rectangle 4"/>
          <p:cNvSpPr>
            <a:spLocks noGrp="1" noChangeArrowheads="1"/>
          </p:cNvSpPr>
          <p:nvPr>
            <p:ph type="dt" sz="half" idx="10"/>
          </p:nvPr>
        </p:nvSpPr>
        <p:spPr/>
        <p:txBody>
          <a:bodyPr/>
          <a:lstStyle>
            <a:lvl1pPr>
              <a:defRPr/>
            </a:lvl1pPr>
          </a:lstStyle>
          <a:p>
            <a:pPr>
              <a:defRPr/>
            </a:pPr>
            <a:fld id="{436D2D91-41EA-401C-B9C7-5636931DC3AF}" type="datetime2">
              <a:rPr lang="en-US"/>
            </a:fld>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555B294B-54E1-4DB6-8861-95ECCF705E9B}"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8025" y="609600"/>
            <a:ext cx="2105025"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742950" y="609600"/>
            <a:ext cx="6162675"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Rectangle 4"/>
          <p:cNvSpPr>
            <a:spLocks noGrp="1" noChangeArrowheads="1"/>
          </p:cNvSpPr>
          <p:nvPr>
            <p:ph type="dt" sz="half" idx="10"/>
          </p:nvPr>
        </p:nvSpPr>
        <p:spPr/>
        <p:txBody>
          <a:bodyPr/>
          <a:lstStyle>
            <a:lvl1pPr>
              <a:defRPr/>
            </a:lvl1pPr>
          </a:lstStyle>
          <a:p>
            <a:pPr>
              <a:defRPr/>
            </a:pPr>
            <a:fld id="{B8444A6E-BC39-4515-BA98-3FE290AC3B36}" type="datetime2">
              <a:rPr lang="en-US"/>
            </a:fld>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B076D0-C19E-42FB-9C33-ED72EBDAF7D9}"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42950" y="609600"/>
            <a:ext cx="8420100" cy="1143000"/>
          </a:xfrm>
        </p:spPr>
        <p:txBody>
          <a:bodyPr/>
          <a:lstStyle/>
          <a:p>
            <a:r>
              <a:rPr lang="en-US"/>
              <a:t>Click to edit Master title style</a:t>
            </a:r>
            <a:endParaRPr lang="en-US"/>
          </a:p>
        </p:txBody>
      </p:sp>
      <p:sp>
        <p:nvSpPr>
          <p:cNvPr id="3" name="Content Placeholder 2"/>
          <p:cNvSpPr>
            <a:spLocks noGrp="1"/>
          </p:cNvSpPr>
          <p:nvPr>
            <p:ph sz="quarter" idx="1"/>
          </p:nvPr>
        </p:nvSpPr>
        <p:spPr>
          <a:xfrm>
            <a:off x="742951" y="1981200"/>
            <a:ext cx="4133851"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5029199" y="1981200"/>
            <a:ext cx="4133851"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half" idx="3"/>
          </p:nvPr>
        </p:nvSpPr>
        <p:spPr>
          <a:xfrm>
            <a:off x="742950" y="4114800"/>
            <a:ext cx="8420100" cy="1981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fld id="{6E312FAF-6A88-4BD6-B668-C3EA03FF995C}" type="datetime2">
              <a:rPr lang="en-US"/>
            </a:fld>
            <a:endParaRPr lang="en-US"/>
          </a:p>
        </p:txBody>
      </p:sp>
      <p:sp>
        <p:nvSpPr>
          <p:cNvPr id="7"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8" name="Rectangle 6"/>
          <p:cNvSpPr>
            <a:spLocks noGrp="1" noChangeArrowheads="1"/>
          </p:cNvSpPr>
          <p:nvPr>
            <p:ph type="sldNum" sz="quarter" idx="12"/>
          </p:nvPr>
        </p:nvSpPr>
        <p:spPr/>
        <p:txBody>
          <a:bodyPr/>
          <a:lstStyle>
            <a:lvl1pPr>
              <a:defRPr/>
            </a:lvl1pPr>
          </a:lstStyle>
          <a:p>
            <a:pPr>
              <a:defRPr/>
            </a:pPr>
            <a:fld id="{3BACFDA6-2C6A-424C-9965-3E867F251F75}"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Rectangle 4"/>
          <p:cNvSpPr>
            <a:spLocks noGrp="1" noChangeArrowheads="1"/>
          </p:cNvSpPr>
          <p:nvPr>
            <p:ph type="dt" sz="half" idx="10"/>
          </p:nvPr>
        </p:nvSpPr>
        <p:spPr/>
        <p:txBody>
          <a:bodyPr/>
          <a:lstStyle>
            <a:lvl1pPr>
              <a:defRPr/>
            </a:lvl1pPr>
          </a:lstStyle>
          <a:p>
            <a:pPr>
              <a:defRPr/>
            </a:pPr>
            <a:fld id="{63B06AF5-6772-4751-98D7-6BEC0640993D}" type="datetime2">
              <a:rPr lang="en-US"/>
            </a:fld>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B9E94107-4122-4ECF-9512-47ABB4D13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4"/>
          <p:cNvSpPr>
            <a:spLocks noGrp="1" noChangeArrowheads="1"/>
          </p:cNvSpPr>
          <p:nvPr>
            <p:ph type="dt" sz="half" idx="10"/>
          </p:nvPr>
        </p:nvSpPr>
        <p:spPr/>
        <p:txBody>
          <a:bodyPr/>
          <a:lstStyle>
            <a:lvl1pPr>
              <a:defRPr/>
            </a:lvl1pPr>
          </a:lstStyle>
          <a:p>
            <a:pPr>
              <a:defRPr/>
            </a:pPr>
            <a:fld id="{19590158-D6E4-48EA-913B-921484BAFAED}" type="datetime2">
              <a:rPr lang="en-US"/>
            </a:fld>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3DF48076-6FCF-4795-95BB-B1F2E3B6444F}"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74295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502920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Rectangle 4"/>
          <p:cNvSpPr>
            <a:spLocks noGrp="1" noChangeArrowheads="1"/>
          </p:cNvSpPr>
          <p:nvPr>
            <p:ph type="dt" sz="half" idx="10"/>
          </p:nvPr>
        </p:nvSpPr>
        <p:spPr/>
        <p:txBody>
          <a:bodyPr/>
          <a:lstStyle>
            <a:lvl1pPr>
              <a:defRPr/>
            </a:lvl1pPr>
          </a:lstStyle>
          <a:p>
            <a:pPr>
              <a:defRPr/>
            </a:pPr>
            <a:fld id="{9682D323-936A-4A03-8A11-D4FD1F3C3320}" type="datetime2">
              <a:rPr lang="en-US"/>
            </a:fld>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5FD350DA-064B-4DEE-86C6-EAFB033D04A0}"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Rectangle 4"/>
          <p:cNvSpPr>
            <a:spLocks noGrp="1" noChangeArrowheads="1"/>
          </p:cNvSpPr>
          <p:nvPr>
            <p:ph type="dt" sz="half" idx="10"/>
          </p:nvPr>
        </p:nvSpPr>
        <p:spPr/>
        <p:txBody>
          <a:bodyPr/>
          <a:lstStyle>
            <a:lvl1pPr>
              <a:defRPr/>
            </a:lvl1pPr>
          </a:lstStyle>
          <a:p>
            <a:pPr>
              <a:defRPr/>
            </a:pPr>
            <a:fld id="{76CE8082-BC22-4CE4-842B-0285E799CF8F}" type="datetime2">
              <a:rPr lang="en-US"/>
            </a:fld>
            <a:endParaRPr lang="en-US"/>
          </a:p>
        </p:txBody>
      </p:sp>
      <p:sp>
        <p:nvSpPr>
          <p:cNvPr id="8"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9" name="Rectangle 6"/>
          <p:cNvSpPr>
            <a:spLocks noGrp="1" noChangeArrowheads="1"/>
          </p:cNvSpPr>
          <p:nvPr>
            <p:ph type="sldNum" sz="quarter" idx="12"/>
          </p:nvPr>
        </p:nvSpPr>
        <p:spPr/>
        <p:txBody>
          <a:bodyPr/>
          <a:lstStyle>
            <a:lvl1pPr>
              <a:defRPr/>
            </a:lvl1pPr>
          </a:lstStyle>
          <a:p>
            <a:pPr>
              <a:defRPr/>
            </a:pPr>
            <a:fld id="{163F46CC-6EB7-4EB2-BD51-A6247D2673A2}"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p:txBody>
          <a:bodyPr/>
          <a:lstStyle>
            <a:lvl1pPr>
              <a:defRPr/>
            </a:lvl1pPr>
          </a:lstStyle>
          <a:p>
            <a:pPr>
              <a:defRPr/>
            </a:pPr>
            <a:fld id="{3A329CE7-A1B5-4311-8902-6AEF9653C0C4}" type="datetime2">
              <a:rPr lang="en-US"/>
            </a:fld>
            <a:endParaRPr lang="en-US"/>
          </a:p>
        </p:txBody>
      </p:sp>
      <p:sp>
        <p:nvSpPr>
          <p:cNvPr id="4"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5" name="Rectangle 6"/>
          <p:cNvSpPr>
            <a:spLocks noGrp="1" noChangeArrowheads="1"/>
          </p:cNvSpPr>
          <p:nvPr>
            <p:ph type="sldNum" sz="quarter" idx="12"/>
          </p:nvPr>
        </p:nvSpPr>
        <p:spPr/>
        <p:txBody>
          <a:bodyPr/>
          <a:lstStyle>
            <a:lvl1pPr>
              <a:defRPr/>
            </a:lvl1pPr>
          </a:lstStyle>
          <a:p>
            <a:pPr>
              <a:defRPr/>
            </a:pPr>
            <a:fld id="{2EC364E8-957E-4314-A66A-EEDD2458DEBC}"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9870A9-7B39-4408-B852-777EBA111839}" type="datetime2">
              <a:rPr lang="en-US"/>
            </a:fld>
            <a:endParaRPr lang="en-US"/>
          </a:p>
        </p:txBody>
      </p:sp>
      <p:sp>
        <p:nvSpPr>
          <p:cNvPr id="3"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4" name="Rectangle 6"/>
          <p:cNvSpPr>
            <a:spLocks noGrp="1" noChangeArrowheads="1"/>
          </p:cNvSpPr>
          <p:nvPr>
            <p:ph type="sldNum" sz="quarter" idx="12"/>
          </p:nvPr>
        </p:nvSpPr>
        <p:spPr/>
        <p:txBody>
          <a:bodyPr/>
          <a:lstStyle>
            <a:lvl1pPr>
              <a:defRPr/>
            </a:lvl1pPr>
          </a:lstStyle>
          <a:p>
            <a:pPr>
              <a:defRPr/>
            </a:pPr>
            <a:fld id="{9F4ACF45-D1AD-41FD-A028-55D1F0541A8D}"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fld id="{149F3CB9-CBEC-4FD1-BFC0-7BB48707964B}" type="datetime2">
              <a:rPr lang="en-US"/>
            </a:fld>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CA46067F-8728-4FF5-A834-25E54A2F8EDD}"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fld id="{C1352D4F-12DC-4AC1-A366-48380BB6AB91}" type="datetime2">
              <a:rPr lang="en-US"/>
            </a:fld>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1</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D500F6F9-8F46-40E3-B52D-00B610360189}"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742950" y="609600"/>
            <a:ext cx="8420100" cy="1143000"/>
          </a:xfrm>
          <a:prstGeom prst="rect">
            <a:avLst/>
          </a:prstGeom>
          <a:noFill/>
          <a:ln w="9525">
            <a:noFill/>
            <a:miter lim="800000"/>
          </a:ln>
        </p:spPr>
        <p:txBody>
          <a:bodyPr vert="horz" wrap="square" lIns="83807" tIns="41903" rIns="83807" bIns="41903" numCol="1" anchor="ctr" anchorCtr="0" compatLnSpc="1"/>
          <a:lstStyle/>
          <a:p>
            <a:pPr lvl="0"/>
            <a:r>
              <a:rPr lang="en-US"/>
              <a:t>Click to edit Master title style</a:t>
            </a:r>
            <a:endParaRPr lang="en-US"/>
          </a:p>
        </p:txBody>
      </p:sp>
      <p:sp>
        <p:nvSpPr>
          <p:cNvPr id="11267" name="Rectangle 3"/>
          <p:cNvSpPr>
            <a:spLocks noGrp="1" noChangeArrowheads="1"/>
          </p:cNvSpPr>
          <p:nvPr>
            <p:ph type="body" idx="1"/>
          </p:nvPr>
        </p:nvSpPr>
        <p:spPr bwMode="auto">
          <a:xfrm>
            <a:off x="742950" y="1981200"/>
            <a:ext cx="8420100" cy="4114800"/>
          </a:xfrm>
          <a:prstGeom prst="rect">
            <a:avLst/>
          </a:prstGeom>
          <a:noFill/>
          <a:ln w="9525">
            <a:noFill/>
            <a:miter lim="800000"/>
          </a:ln>
        </p:spPr>
        <p:txBody>
          <a:bodyPr vert="horz" wrap="square" lIns="83807" tIns="41903" rIns="83807" bIns="41903"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Rectangle 4"/>
          <p:cNvSpPr>
            <a:spLocks noGrp="1" noChangeArrowheads="1"/>
          </p:cNvSpPr>
          <p:nvPr>
            <p:ph type="dt" sz="half" idx="2"/>
          </p:nvPr>
        </p:nvSpPr>
        <p:spPr bwMode="auto">
          <a:xfrm>
            <a:off x="742950" y="6248400"/>
            <a:ext cx="2063750" cy="457200"/>
          </a:xfrm>
          <a:prstGeom prst="rect">
            <a:avLst/>
          </a:prstGeom>
          <a:noFill/>
          <a:ln w="9525">
            <a:noFill/>
            <a:miter lim="800000"/>
          </a:ln>
          <a:effectLst/>
        </p:spPr>
        <p:txBody>
          <a:bodyPr vert="horz" wrap="square" lIns="83807" tIns="41903" rIns="83807" bIns="41903" numCol="1" anchor="t" anchorCtr="0" compatLnSpc="1"/>
          <a:lstStyle>
            <a:lvl1pPr algn="l">
              <a:defRPr sz="1300">
                <a:solidFill>
                  <a:schemeClr val="tx1"/>
                </a:solidFill>
              </a:defRPr>
            </a:lvl1pPr>
          </a:lstStyle>
          <a:p>
            <a:pPr>
              <a:defRPr/>
            </a:pPr>
            <a:fld id="{0E9016A6-BD99-4BAC-B96A-54D299E4EE84}" type="datetime2">
              <a:rPr lang="en-US"/>
            </a:fld>
            <a:endParaRPr lang="en-US"/>
          </a:p>
        </p:txBody>
      </p:sp>
      <p:sp>
        <p:nvSpPr>
          <p:cNvPr id="1029" name="Rectangle 5"/>
          <p:cNvSpPr>
            <a:spLocks noGrp="1" noChangeArrowheads="1"/>
          </p:cNvSpPr>
          <p:nvPr>
            <p:ph type="ftr" sz="quarter" idx="3"/>
          </p:nvPr>
        </p:nvSpPr>
        <p:spPr bwMode="auto">
          <a:xfrm>
            <a:off x="3384550" y="6248400"/>
            <a:ext cx="3136900" cy="457200"/>
          </a:xfrm>
          <a:prstGeom prst="rect">
            <a:avLst/>
          </a:prstGeom>
          <a:noFill/>
          <a:ln w="9525">
            <a:noFill/>
            <a:miter lim="800000"/>
          </a:ln>
          <a:effectLst/>
        </p:spPr>
        <p:txBody>
          <a:bodyPr vert="horz" wrap="square" lIns="83807" tIns="41903" rIns="83807" bIns="41903" numCol="1" anchor="t" anchorCtr="0" compatLnSpc="1"/>
          <a:lstStyle>
            <a:lvl1pPr>
              <a:defRPr sz="1300">
                <a:solidFill>
                  <a:schemeClr val="tx1"/>
                </a:solidFill>
              </a:defRPr>
            </a:lvl1pPr>
          </a:lstStyle>
          <a:p>
            <a:pPr>
              <a:defRPr/>
            </a:pPr>
            <a:r>
              <a:rPr lang="en-US"/>
              <a:t>1</a:t>
            </a:r>
            <a:endParaRPr lang="en-US"/>
          </a:p>
        </p:txBody>
      </p:sp>
      <p:sp>
        <p:nvSpPr>
          <p:cNvPr id="1030" name="Rectangle 6"/>
          <p:cNvSpPr>
            <a:spLocks noGrp="1" noChangeArrowheads="1"/>
          </p:cNvSpPr>
          <p:nvPr>
            <p:ph type="sldNum" sz="quarter" idx="4"/>
          </p:nvPr>
        </p:nvSpPr>
        <p:spPr bwMode="auto">
          <a:xfrm>
            <a:off x="7099300" y="6248400"/>
            <a:ext cx="2063750" cy="457200"/>
          </a:xfrm>
          <a:prstGeom prst="rect">
            <a:avLst/>
          </a:prstGeom>
          <a:noFill/>
          <a:ln w="9525">
            <a:noFill/>
            <a:miter lim="800000"/>
          </a:ln>
          <a:effectLst/>
        </p:spPr>
        <p:txBody>
          <a:bodyPr vert="horz" wrap="square" lIns="83807" tIns="41903" rIns="83807" bIns="41903" numCol="1" anchor="t" anchorCtr="0" compatLnSpc="1"/>
          <a:lstStyle>
            <a:lvl1pPr algn="r">
              <a:defRPr sz="1300">
                <a:solidFill>
                  <a:schemeClr val="tx1"/>
                </a:solidFill>
              </a:defRPr>
            </a:lvl1pPr>
          </a:lstStyle>
          <a:p>
            <a:pPr>
              <a:defRPr/>
            </a:pPr>
            <a:fld id="{180AD363-11DA-4003-A30E-0AFAA88F64ED}"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838200" rtl="0" eaLnBrk="0" fontAlgn="base" hangingPunct="0">
        <a:spcBef>
          <a:spcPct val="0"/>
        </a:spcBef>
        <a:spcAft>
          <a:spcPct val="0"/>
        </a:spcAft>
        <a:defRPr sz="4000">
          <a:solidFill>
            <a:schemeClr val="tx2"/>
          </a:solidFill>
          <a:latin typeface="+mj-lt"/>
          <a:ea typeface="+mj-ea"/>
          <a:cs typeface="+mj-cs"/>
        </a:defRPr>
      </a:lvl1pPr>
      <a:lvl2pPr algn="ctr" defTabSz="838200" rtl="0" eaLnBrk="0" fontAlgn="base" hangingPunct="0">
        <a:spcBef>
          <a:spcPct val="0"/>
        </a:spcBef>
        <a:spcAft>
          <a:spcPct val="0"/>
        </a:spcAft>
        <a:defRPr sz="4000">
          <a:solidFill>
            <a:schemeClr val="tx2"/>
          </a:solidFill>
          <a:latin typeface="Times New Roman" panose="02020603050405020304" pitchFamily="18" charset="0"/>
        </a:defRPr>
      </a:lvl2pPr>
      <a:lvl3pPr algn="ctr" defTabSz="838200" rtl="0" eaLnBrk="0" fontAlgn="base" hangingPunct="0">
        <a:spcBef>
          <a:spcPct val="0"/>
        </a:spcBef>
        <a:spcAft>
          <a:spcPct val="0"/>
        </a:spcAft>
        <a:defRPr sz="4000">
          <a:solidFill>
            <a:schemeClr val="tx2"/>
          </a:solidFill>
          <a:latin typeface="Times New Roman" panose="02020603050405020304" pitchFamily="18" charset="0"/>
        </a:defRPr>
      </a:lvl3pPr>
      <a:lvl4pPr algn="ctr" defTabSz="838200" rtl="0" eaLnBrk="0" fontAlgn="base" hangingPunct="0">
        <a:spcBef>
          <a:spcPct val="0"/>
        </a:spcBef>
        <a:spcAft>
          <a:spcPct val="0"/>
        </a:spcAft>
        <a:defRPr sz="4000">
          <a:solidFill>
            <a:schemeClr val="tx2"/>
          </a:solidFill>
          <a:latin typeface="Times New Roman" panose="02020603050405020304" pitchFamily="18" charset="0"/>
        </a:defRPr>
      </a:lvl4pPr>
      <a:lvl5pPr algn="ctr" defTabSz="838200" rtl="0" eaLnBrk="0" fontAlgn="base" hangingPunct="0">
        <a:spcBef>
          <a:spcPct val="0"/>
        </a:spcBef>
        <a:spcAft>
          <a:spcPct val="0"/>
        </a:spcAft>
        <a:defRPr sz="4000">
          <a:solidFill>
            <a:schemeClr val="tx2"/>
          </a:solidFill>
          <a:latin typeface="Times New Roman" panose="02020603050405020304" pitchFamily="18" charset="0"/>
        </a:defRPr>
      </a:lvl5pPr>
      <a:lvl6pPr marL="457200" algn="ctr" defTabSz="838200" rtl="0" fontAlgn="base">
        <a:spcBef>
          <a:spcPct val="0"/>
        </a:spcBef>
        <a:spcAft>
          <a:spcPct val="0"/>
        </a:spcAft>
        <a:defRPr sz="4000">
          <a:solidFill>
            <a:schemeClr val="tx2"/>
          </a:solidFill>
          <a:latin typeface="Times New Roman" panose="02020603050405020304" pitchFamily="18" charset="0"/>
        </a:defRPr>
      </a:lvl6pPr>
      <a:lvl7pPr marL="914400" algn="ctr" defTabSz="838200" rtl="0" fontAlgn="base">
        <a:spcBef>
          <a:spcPct val="0"/>
        </a:spcBef>
        <a:spcAft>
          <a:spcPct val="0"/>
        </a:spcAft>
        <a:defRPr sz="4000">
          <a:solidFill>
            <a:schemeClr val="tx2"/>
          </a:solidFill>
          <a:latin typeface="Times New Roman" panose="02020603050405020304" pitchFamily="18" charset="0"/>
        </a:defRPr>
      </a:lvl7pPr>
      <a:lvl8pPr marL="1371600" algn="ctr" defTabSz="838200" rtl="0" fontAlgn="base">
        <a:spcBef>
          <a:spcPct val="0"/>
        </a:spcBef>
        <a:spcAft>
          <a:spcPct val="0"/>
        </a:spcAft>
        <a:defRPr sz="4000">
          <a:solidFill>
            <a:schemeClr val="tx2"/>
          </a:solidFill>
          <a:latin typeface="Times New Roman" panose="02020603050405020304" pitchFamily="18" charset="0"/>
        </a:defRPr>
      </a:lvl8pPr>
      <a:lvl9pPr marL="1828800" algn="ctr" defTabSz="838200" rtl="0" fontAlgn="base">
        <a:spcBef>
          <a:spcPct val="0"/>
        </a:spcBef>
        <a:spcAft>
          <a:spcPct val="0"/>
        </a:spcAft>
        <a:defRPr sz="4000">
          <a:solidFill>
            <a:schemeClr val="tx2"/>
          </a:solidFill>
          <a:latin typeface="Times New Roman" panose="02020603050405020304" pitchFamily="18" charset="0"/>
        </a:defRPr>
      </a:lvl9pPr>
    </p:titleStyle>
    <p:bodyStyle>
      <a:lvl1pPr marL="314325" indent="-314325" algn="l" defTabSz="838200" rtl="0" eaLnBrk="0" fontAlgn="base" hangingPunct="0">
        <a:spcBef>
          <a:spcPct val="20000"/>
        </a:spcBef>
        <a:spcAft>
          <a:spcPct val="0"/>
        </a:spcAft>
        <a:buChar char="•"/>
        <a:defRPr sz="2900">
          <a:solidFill>
            <a:schemeClr val="tx1"/>
          </a:solidFill>
          <a:latin typeface="+mn-lt"/>
          <a:ea typeface="+mn-ea"/>
          <a:cs typeface="+mn-cs"/>
        </a:defRPr>
      </a:lvl1pPr>
      <a:lvl2pPr marL="681355" indent="-262255" algn="l" defTabSz="838200" rtl="0" eaLnBrk="0" fontAlgn="base" hangingPunct="0">
        <a:spcBef>
          <a:spcPct val="20000"/>
        </a:spcBef>
        <a:spcAft>
          <a:spcPct val="0"/>
        </a:spcAft>
        <a:buChar char="–"/>
        <a:defRPr sz="2600">
          <a:solidFill>
            <a:schemeClr val="tx1"/>
          </a:solidFill>
          <a:latin typeface="+mn-lt"/>
        </a:defRPr>
      </a:lvl2pPr>
      <a:lvl3pPr marL="1047750" indent="-209550" algn="l" defTabSz="838200" rtl="0" eaLnBrk="0" fontAlgn="base" hangingPunct="0">
        <a:spcBef>
          <a:spcPct val="20000"/>
        </a:spcBef>
        <a:spcAft>
          <a:spcPct val="0"/>
        </a:spcAft>
        <a:buChar char="•"/>
        <a:defRPr sz="2200">
          <a:solidFill>
            <a:schemeClr val="tx1"/>
          </a:solidFill>
          <a:latin typeface="+mn-lt"/>
        </a:defRPr>
      </a:lvl3pPr>
      <a:lvl4pPr marL="1466850" indent="-209550" algn="l" defTabSz="838200" rtl="0" eaLnBrk="0" fontAlgn="base" hangingPunct="0">
        <a:spcBef>
          <a:spcPct val="20000"/>
        </a:spcBef>
        <a:spcAft>
          <a:spcPct val="0"/>
        </a:spcAft>
        <a:buChar char="–"/>
        <a:defRPr sz="2000">
          <a:solidFill>
            <a:schemeClr val="tx1"/>
          </a:solidFill>
          <a:latin typeface="+mn-lt"/>
        </a:defRPr>
      </a:lvl4pPr>
      <a:lvl5pPr marL="1885950" indent="-209550" algn="l" defTabSz="838200" rtl="0" eaLnBrk="0" fontAlgn="base" hangingPunct="0">
        <a:spcBef>
          <a:spcPct val="20000"/>
        </a:spcBef>
        <a:spcAft>
          <a:spcPct val="0"/>
        </a:spcAft>
        <a:buChar char="»"/>
        <a:defRPr sz="2000">
          <a:solidFill>
            <a:schemeClr val="tx1"/>
          </a:solidFill>
          <a:latin typeface="+mn-lt"/>
        </a:defRPr>
      </a:lvl5pPr>
      <a:lvl6pPr marL="2343150" indent="-209550" algn="l" defTabSz="838200" rtl="0" fontAlgn="base">
        <a:spcBef>
          <a:spcPct val="20000"/>
        </a:spcBef>
        <a:spcAft>
          <a:spcPct val="0"/>
        </a:spcAft>
        <a:buChar char="»"/>
        <a:defRPr>
          <a:solidFill>
            <a:schemeClr val="tx1"/>
          </a:solidFill>
          <a:latin typeface="+mn-lt"/>
        </a:defRPr>
      </a:lvl6pPr>
      <a:lvl7pPr marL="2800350" indent="-209550" algn="l" defTabSz="838200" rtl="0" fontAlgn="base">
        <a:spcBef>
          <a:spcPct val="20000"/>
        </a:spcBef>
        <a:spcAft>
          <a:spcPct val="0"/>
        </a:spcAft>
        <a:buChar char="»"/>
        <a:defRPr>
          <a:solidFill>
            <a:schemeClr val="tx1"/>
          </a:solidFill>
          <a:latin typeface="+mn-lt"/>
        </a:defRPr>
      </a:lvl7pPr>
      <a:lvl8pPr marL="3257550" indent="-209550" algn="l" defTabSz="838200" rtl="0" fontAlgn="base">
        <a:spcBef>
          <a:spcPct val="20000"/>
        </a:spcBef>
        <a:spcAft>
          <a:spcPct val="0"/>
        </a:spcAft>
        <a:buChar char="»"/>
        <a:defRPr>
          <a:solidFill>
            <a:schemeClr val="tx1"/>
          </a:solidFill>
          <a:latin typeface="+mn-lt"/>
        </a:defRPr>
      </a:lvl8pPr>
      <a:lvl9pPr marL="3714750" indent="-209550" algn="l" defTabSz="838200"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hyperlink" Target="http://www.iitp.ac.in/index.php"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image" Target="../media/image99.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9.png"/><Relationship Id="rId1" Type="http://schemas.openxmlformats.org/officeDocument/2006/relationships/image" Target="../media/image101.png"/></Relationships>
</file>

<file path=ppt/slides/_rels/slide10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99.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jpe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1.png"/><Relationship Id="rId2" Type="http://schemas.openxmlformats.org/officeDocument/2006/relationships/image" Target="../media/image102.png"/><Relationship Id="rId1" Type="http://schemas.openxmlformats.org/officeDocument/2006/relationships/image" Target="../media/image110.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1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GIF"/></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oleObject" Target="../embeddings/oleObject2.bin"/><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GIF"/><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jpeg"/><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64.xml.rels><?xml version="1.0" encoding="UTF-8" standalone="yes"?>
<Relationships xmlns="http://schemas.openxmlformats.org/package/2006/relationships"><Relationship Id="rId9" Type="http://schemas.openxmlformats.org/officeDocument/2006/relationships/image" Target="../media/image51.jpeg"/><Relationship Id="rId8" Type="http://schemas.openxmlformats.org/officeDocument/2006/relationships/image" Target="../media/image50.jpeg"/><Relationship Id="rId7" Type="http://schemas.openxmlformats.org/officeDocument/2006/relationships/image" Target="../media/image49.jpeg"/><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3" Type="http://schemas.openxmlformats.org/officeDocument/2006/relationships/slideLayout" Target="../slideLayouts/slideLayout7.xml"/><Relationship Id="rId12" Type="http://schemas.openxmlformats.org/officeDocument/2006/relationships/image" Target="../media/image54.jpeg"/><Relationship Id="rId11" Type="http://schemas.openxmlformats.org/officeDocument/2006/relationships/image" Target="../media/image53.jpeg"/><Relationship Id="rId10" Type="http://schemas.openxmlformats.org/officeDocument/2006/relationships/image" Target="../media/image52.jpeg"/><Relationship Id="rId1" Type="http://schemas.openxmlformats.org/officeDocument/2006/relationships/image" Target="../media/image43.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4" Type="http://schemas.openxmlformats.org/officeDocument/2006/relationships/slideLayout" Target="../slideLayouts/slideLayout7.xml"/><Relationship Id="rId43" Type="http://schemas.openxmlformats.org/officeDocument/2006/relationships/tags" Target="../tags/tag43.xml"/><Relationship Id="rId42" Type="http://schemas.openxmlformats.org/officeDocument/2006/relationships/tags" Target="../tags/tag42.xml"/><Relationship Id="rId41" Type="http://schemas.openxmlformats.org/officeDocument/2006/relationships/tags" Target="../tags/tag41.xml"/><Relationship Id="rId40" Type="http://schemas.openxmlformats.org/officeDocument/2006/relationships/tags" Target="../tags/tag40.xml"/><Relationship Id="rId4" Type="http://schemas.openxmlformats.org/officeDocument/2006/relationships/tags" Target="../tags/tag4.xml"/><Relationship Id="rId39" Type="http://schemas.openxmlformats.org/officeDocument/2006/relationships/tags" Target="../tags/tag39.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jpeg"/><Relationship Id="rId1" Type="http://schemas.openxmlformats.org/officeDocument/2006/relationships/image" Target="../media/image5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jpeg"/></Relationships>
</file>

<file path=ppt/slides/_rels/slide7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7.jpe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jpe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69.wmf"/><Relationship Id="rId1" Type="http://schemas.openxmlformats.org/officeDocument/2006/relationships/oleObject" Target="../embeddings/oleObject3.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70.wmf"/><Relationship Id="rId1" Type="http://schemas.openxmlformats.org/officeDocument/2006/relationships/oleObject" Target="../embeddings/oleObject4.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71.wmf"/><Relationship Id="rId1" Type="http://schemas.openxmlformats.org/officeDocument/2006/relationships/oleObject" Target="../embeddings/oleObject5.bin"/></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76.wmf"/><Relationship Id="rId1" Type="http://schemas.openxmlformats.org/officeDocument/2006/relationships/oleObject" Target="../embeddings/oleObject6.bin"/></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GIF"/></Relationships>
</file>

<file path=ppt/slides/_rels/slide96.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vmlDrawing" Target="../drawings/vmlDrawing7.vml"/><Relationship Id="rId7" Type="http://schemas.openxmlformats.org/officeDocument/2006/relationships/slideLayout" Target="../slideLayouts/slideLayout7.xml"/><Relationship Id="rId6" Type="http://schemas.openxmlformats.org/officeDocument/2006/relationships/image" Target="../media/image88.wmf"/><Relationship Id="rId5" Type="http://schemas.openxmlformats.org/officeDocument/2006/relationships/oleObject" Target="../embeddings/oleObject9.bin"/><Relationship Id="rId4" Type="http://schemas.openxmlformats.org/officeDocument/2006/relationships/image" Target="../media/image87.wmf"/><Relationship Id="rId3" Type="http://schemas.openxmlformats.org/officeDocument/2006/relationships/oleObject" Target="../embeddings/oleObject8.bin"/><Relationship Id="rId2" Type="http://schemas.openxmlformats.org/officeDocument/2006/relationships/image" Target="../media/image86.wmf"/><Relationship Id="rId1" Type="http://schemas.openxmlformats.org/officeDocument/2006/relationships/oleObject" Target="../embeddings/oleObject7.bin"/></Relationships>
</file>

<file path=ppt/slides/_rels/slide97.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7.xml"/><Relationship Id="rId5" Type="http://schemas.openxmlformats.org/officeDocument/2006/relationships/image" Target="../media/image91.wmf"/><Relationship Id="rId4" Type="http://schemas.openxmlformats.org/officeDocument/2006/relationships/oleObject" Target="../embeddings/oleObject11.bin"/><Relationship Id="rId3" Type="http://schemas.openxmlformats.org/officeDocument/2006/relationships/image" Target="../media/image90.wmf"/><Relationship Id="rId2" Type="http://schemas.openxmlformats.org/officeDocument/2006/relationships/oleObject" Target="../embeddings/oleObject10.bin"/><Relationship Id="rId1" Type="http://schemas.openxmlformats.org/officeDocument/2006/relationships/image" Target="../media/image8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4.png"/><Relationship Id="rId3" Type="http://schemas.openxmlformats.org/officeDocument/2006/relationships/image" Target="../media/image66.png"/><Relationship Id="rId2" Type="http://schemas.openxmlformats.org/officeDocument/2006/relationships/image" Target="../media/image93.png"/><Relationship Id="rId1"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1"/>
          <p:cNvSpPr>
            <a:spLocks noGrp="1"/>
          </p:cNvSpPr>
          <p:nvPr>
            <p:ph type="dt" sz="quarter" idx="10"/>
          </p:nvPr>
        </p:nvSpPr>
        <p:spPr>
          <a:noFill/>
        </p:spPr>
        <p:txBody>
          <a:bodyPr/>
          <a:lstStyle/>
          <a:p>
            <a:pPr defTabSz="838200"/>
            <a:fld id="{D49FEE7D-86AB-43F6-B9C3-72BA47DB5A16}" type="datetime2">
              <a:rPr lang="en-US" smtClean="0"/>
            </a:fld>
            <a:endParaRPr lang="en-US"/>
          </a:p>
        </p:txBody>
      </p:sp>
      <p:sp>
        <p:nvSpPr>
          <p:cNvPr id="12291" name="Slide Number Placeholder 3"/>
          <p:cNvSpPr>
            <a:spLocks noGrp="1"/>
          </p:cNvSpPr>
          <p:nvPr>
            <p:ph type="sldNum" sz="quarter" idx="12"/>
          </p:nvPr>
        </p:nvSpPr>
        <p:spPr>
          <a:noFill/>
        </p:spPr>
        <p:txBody>
          <a:bodyPr/>
          <a:lstStyle/>
          <a:p>
            <a:pPr defTabSz="838200"/>
            <a:fld id="{F857A65C-11C6-425C-8379-DB1DB3E450FC}" type="slidenum">
              <a:rPr lang="en-US" smtClean="0"/>
            </a:fld>
            <a:endParaRPr lang="en-US"/>
          </a:p>
        </p:txBody>
      </p:sp>
      <p:sp>
        <p:nvSpPr>
          <p:cNvPr id="12292" name="Text Box 2"/>
          <p:cNvSpPr txBox="1">
            <a:spLocks noChangeArrowheads="1"/>
          </p:cNvSpPr>
          <p:nvPr/>
        </p:nvSpPr>
        <p:spPr bwMode="auto">
          <a:xfrm>
            <a:off x="3429000" y="914400"/>
            <a:ext cx="3082925" cy="754063"/>
          </a:xfrm>
          <a:prstGeom prst="rect">
            <a:avLst/>
          </a:prstGeom>
          <a:noFill/>
          <a:ln w="9525">
            <a:noFill/>
            <a:miter lim="800000"/>
          </a:ln>
        </p:spPr>
        <p:txBody>
          <a:bodyPr lIns="83807" tIns="41903" rIns="83807" bIns="41903">
            <a:spAutoFit/>
          </a:bodyPr>
          <a:lstStyle/>
          <a:p>
            <a:pPr algn="l" defTabSz="838200"/>
            <a:r>
              <a:rPr lang="en-US" sz="2600" b="1" i="1">
                <a:solidFill>
                  <a:schemeClr val="tx1"/>
                </a:solidFill>
              </a:rPr>
              <a:t>Dr. Manoranjan Kar</a:t>
            </a:r>
            <a:endParaRPr lang="en-US" sz="2600" b="1" i="1">
              <a:solidFill>
                <a:schemeClr val="tx1"/>
              </a:solidFill>
            </a:endParaRPr>
          </a:p>
          <a:p>
            <a:pPr algn="l" defTabSz="838200"/>
            <a:r>
              <a:rPr lang="en-US" sz="1800">
                <a:solidFill>
                  <a:schemeClr val="tx1"/>
                </a:solidFill>
              </a:rPr>
              <a:t>       </a:t>
            </a:r>
            <a:endParaRPr lang="en-US" sz="1800">
              <a:solidFill>
                <a:schemeClr val="tx1"/>
              </a:solidFill>
            </a:endParaRPr>
          </a:p>
        </p:txBody>
      </p:sp>
      <p:sp>
        <p:nvSpPr>
          <p:cNvPr id="12293" name="Text Box 3"/>
          <p:cNvSpPr txBox="1">
            <a:spLocks noChangeArrowheads="1"/>
          </p:cNvSpPr>
          <p:nvPr/>
        </p:nvSpPr>
        <p:spPr bwMode="auto">
          <a:xfrm>
            <a:off x="0" y="298450"/>
            <a:ext cx="9866313" cy="530225"/>
          </a:xfrm>
          <a:prstGeom prst="rect">
            <a:avLst/>
          </a:prstGeom>
          <a:noFill/>
          <a:ln w="9525">
            <a:noFill/>
            <a:miter lim="800000"/>
          </a:ln>
        </p:spPr>
        <p:txBody>
          <a:bodyPr lIns="83807" tIns="41903" rIns="83807" bIns="41903">
            <a:spAutoFit/>
          </a:bodyPr>
          <a:lstStyle/>
          <a:p>
            <a:pPr defTabSz="838200"/>
            <a:r>
              <a:rPr lang="en-US" sz="2900" b="1"/>
              <a:t>INTRODUCTION TO NANOMATERIALS</a:t>
            </a:r>
            <a:endParaRPr lang="en-US" sz="2900"/>
          </a:p>
        </p:txBody>
      </p:sp>
      <p:sp>
        <p:nvSpPr>
          <p:cNvPr id="12294" name="Rectangle 4"/>
          <p:cNvSpPr>
            <a:spLocks noChangeArrowheads="1"/>
          </p:cNvSpPr>
          <p:nvPr/>
        </p:nvSpPr>
        <p:spPr bwMode="auto">
          <a:xfrm>
            <a:off x="4230688" y="2781300"/>
            <a:ext cx="9906000" cy="0"/>
          </a:xfrm>
          <a:prstGeom prst="rect">
            <a:avLst/>
          </a:prstGeom>
          <a:noFill/>
          <a:ln w="9525">
            <a:noFill/>
            <a:miter lim="800000"/>
          </a:ln>
        </p:spPr>
        <p:txBody>
          <a:bodyPr>
            <a:spAutoFit/>
          </a:bodyPr>
          <a:lstStyle/>
          <a:p>
            <a:endParaRPr lang="en-IN"/>
          </a:p>
        </p:txBody>
      </p:sp>
      <p:sp>
        <p:nvSpPr>
          <p:cNvPr id="12295" name="Text Box 5"/>
          <p:cNvSpPr txBox="1">
            <a:spLocks noChangeArrowheads="1"/>
          </p:cNvSpPr>
          <p:nvPr/>
        </p:nvSpPr>
        <p:spPr bwMode="auto">
          <a:xfrm>
            <a:off x="147638" y="-111125"/>
            <a:ext cx="168275" cy="417513"/>
          </a:xfrm>
          <a:prstGeom prst="rect">
            <a:avLst/>
          </a:prstGeom>
          <a:noFill/>
          <a:ln w="9525">
            <a:noFill/>
            <a:miter lim="800000"/>
          </a:ln>
        </p:spPr>
        <p:txBody>
          <a:bodyPr wrap="none" lIns="83807" tIns="41903" rIns="83807" bIns="41903">
            <a:spAutoFit/>
          </a:bodyPr>
          <a:lstStyle/>
          <a:p>
            <a:pPr algn="l" defTabSz="838200"/>
            <a:endParaRPr lang="en-US">
              <a:solidFill>
                <a:schemeClr val="tx1"/>
              </a:solidFill>
            </a:endParaRPr>
          </a:p>
        </p:txBody>
      </p:sp>
      <p:sp>
        <p:nvSpPr>
          <p:cNvPr id="12297" name="Rectangle 7"/>
          <p:cNvSpPr>
            <a:spLocks noChangeArrowheads="1"/>
          </p:cNvSpPr>
          <p:nvPr/>
        </p:nvSpPr>
        <p:spPr bwMode="auto">
          <a:xfrm>
            <a:off x="2362200" y="4038600"/>
            <a:ext cx="5365750" cy="1778000"/>
          </a:xfrm>
          <a:prstGeom prst="rect">
            <a:avLst/>
          </a:prstGeom>
          <a:noFill/>
          <a:ln w="9525" algn="ctr">
            <a:noFill/>
            <a:miter lim="800000"/>
          </a:ln>
        </p:spPr>
        <p:txBody>
          <a:bodyPr lIns="83807" tIns="41903" rIns="83807" bIns="41903">
            <a:spAutoFit/>
          </a:bodyPr>
          <a:lstStyle/>
          <a:p>
            <a:pPr defTabSz="838200"/>
            <a:r>
              <a:rPr lang="en-US" dirty="0">
                <a:solidFill>
                  <a:schemeClr val="tx1"/>
                </a:solidFill>
              </a:rPr>
              <a:t>Associate Professor</a:t>
            </a:r>
            <a:endParaRPr lang="en-US" dirty="0">
              <a:solidFill>
                <a:schemeClr val="tx1"/>
              </a:solidFill>
            </a:endParaRPr>
          </a:p>
          <a:p>
            <a:pPr defTabSz="838200"/>
            <a:r>
              <a:rPr lang="en-US" dirty="0">
                <a:solidFill>
                  <a:schemeClr val="tx1"/>
                </a:solidFill>
              </a:rPr>
              <a:t>Department of Physics</a:t>
            </a:r>
            <a:endParaRPr lang="en-US" dirty="0">
              <a:solidFill>
                <a:schemeClr val="tx1"/>
              </a:solidFill>
            </a:endParaRPr>
          </a:p>
          <a:p>
            <a:pPr defTabSz="838200"/>
            <a:r>
              <a:rPr lang="en-US" dirty="0">
                <a:solidFill>
                  <a:schemeClr val="tx1"/>
                </a:solidFill>
              </a:rPr>
              <a:t>Indian Institute of Technology Patna,</a:t>
            </a:r>
            <a:endParaRPr lang="en-US" dirty="0">
              <a:solidFill>
                <a:schemeClr val="tx1"/>
              </a:solidFill>
            </a:endParaRPr>
          </a:p>
          <a:p>
            <a:pPr defTabSz="838200"/>
            <a:r>
              <a:rPr lang="en-US" dirty="0">
                <a:solidFill>
                  <a:schemeClr val="tx1"/>
                </a:solidFill>
              </a:rPr>
              <a:t>Patna- 800013, INDIA</a:t>
            </a:r>
            <a:endParaRPr lang="en-US" dirty="0">
              <a:solidFill>
                <a:schemeClr val="tx1"/>
              </a:solidFill>
            </a:endParaRPr>
          </a:p>
          <a:p>
            <a:pPr defTabSz="838200"/>
            <a:r>
              <a:rPr lang="en-US" dirty="0">
                <a:solidFill>
                  <a:srgbClr val="0000FF"/>
                </a:solidFill>
              </a:rPr>
              <a:t>mano@iitp.ac.in, +91-612-2552013</a:t>
            </a:r>
            <a:endParaRPr lang="en-US" dirty="0">
              <a:solidFill>
                <a:srgbClr val="0000FF"/>
              </a:solidFill>
            </a:endParaRPr>
          </a:p>
        </p:txBody>
      </p:sp>
      <p:sp>
        <p:nvSpPr>
          <p:cNvPr id="12298" name="Text Box 11"/>
          <p:cNvSpPr txBox="1">
            <a:spLocks noChangeArrowheads="1"/>
          </p:cNvSpPr>
          <p:nvPr/>
        </p:nvSpPr>
        <p:spPr bwMode="auto">
          <a:xfrm>
            <a:off x="3206750" y="5857875"/>
            <a:ext cx="2971800" cy="466725"/>
          </a:xfrm>
          <a:prstGeom prst="rect">
            <a:avLst/>
          </a:prstGeom>
          <a:noFill/>
          <a:ln w="9525">
            <a:noFill/>
            <a:miter lim="800000"/>
          </a:ln>
        </p:spPr>
        <p:txBody>
          <a:bodyPr wrap="none" lIns="95776" tIns="47887" rIns="95776" bIns="47887">
            <a:spAutoFit/>
          </a:bodyPr>
          <a:lstStyle/>
          <a:p>
            <a:pPr algn="l" defTabSz="957580"/>
            <a:r>
              <a:rPr lang="en-US" sz="2400" b="1"/>
              <a:t>http://www.iitp.ac.in</a:t>
            </a:r>
            <a:endParaRPr lang="en-US" sz="2400" b="1"/>
          </a:p>
        </p:txBody>
      </p:sp>
      <p:pic>
        <p:nvPicPr>
          <p:cNvPr id="11" name="Picture 14" descr="http://www.iitp.ac.in/images/logo.jpg">
            <a:hlinkClick r:id="rId1"/>
          </p:cNvPr>
          <p:cNvPicPr>
            <a:picLocks noChangeAspect="1" noChangeArrowheads="1"/>
          </p:cNvPicPr>
          <p:nvPr/>
        </p:nvPicPr>
        <p:blipFill>
          <a:blip r:embed="rId2"/>
          <a:srcRect/>
          <a:stretch>
            <a:fillRect/>
          </a:stretch>
        </p:blipFill>
        <p:spPr bwMode="auto">
          <a:xfrm>
            <a:off x="3662785" y="1616709"/>
            <a:ext cx="2436085" cy="2267661"/>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smtClean="0"/>
            </a:fld>
            <a:endParaRPr lang="en-US"/>
          </a:p>
        </p:txBody>
      </p:sp>
      <p:pic>
        <p:nvPicPr>
          <p:cNvPr id="23554" name="Picture 2"/>
          <p:cNvPicPr>
            <a:picLocks noChangeAspect="1" noChangeArrowheads="1"/>
          </p:cNvPicPr>
          <p:nvPr/>
        </p:nvPicPr>
        <p:blipFill>
          <a:blip r:embed="rId1"/>
          <a:srcRect/>
          <a:stretch>
            <a:fillRect/>
          </a:stretch>
        </p:blipFill>
        <p:spPr bwMode="auto">
          <a:xfrm rot="10800000">
            <a:off x="278139" y="304800"/>
            <a:ext cx="7647866" cy="6553200"/>
          </a:xfrm>
          <a:prstGeom prst="rect">
            <a:avLst/>
          </a:prstGeom>
          <a:noFill/>
          <a:ln w="9525">
            <a:noFill/>
            <a:miter lim="800000"/>
            <a:headEnd/>
            <a:tailEnd/>
          </a:ln>
          <a:effectLst/>
        </p:spPr>
      </p:pic>
      <p:sp>
        <p:nvSpPr>
          <p:cNvPr id="5" name="TextBox 4"/>
          <p:cNvSpPr txBox="1"/>
          <p:nvPr/>
        </p:nvSpPr>
        <p:spPr>
          <a:xfrm>
            <a:off x="3276600" y="0"/>
            <a:ext cx="4998484" cy="430887"/>
          </a:xfrm>
          <a:prstGeom prst="rect">
            <a:avLst/>
          </a:prstGeom>
          <a:noFill/>
        </p:spPr>
        <p:txBody>
          <a:bodyPr wrap="none" rtlCol="0">
            <a:spAutoFit/>
          </a:bodyPr>
          <a:lstStyle/>
          <a:p>
            <a:r>
              <a:rPr lang="en-US" dirty="0"/>
              <a:t>Where the scientist, engineers… stands???</a:t>
            </a:r>
            <a:endParaRPr lang="en-IN" dirty="0"/>
          </a:p>
        </p:txBody>
      </p:sp>
      <p:sp>
        <p:nvSpPr>
          <p:cNvPr id="6" name="Right Arrow 5"/>
          <p:cNvSpPr/>
          <p:nvPr/>
        </p:nvSpPr>
        <p:spPr bwMode="auto">
          <a:xfrm rot="765646">
            <a:off x="6531150" y="6138111"/>
            <a:ext cx="1066800" cy="609600"/>
          </a:xfrm>
          <a:prstGeom prst="rightArrow">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spAutoFit/>
          </a:bodyPr>
          <a:lstStyle/>
          <a:p>
            <a:pPr marL="0" marR="0" indent="0" algn="ctr" defTabSz="838200" rtl="0" eaLnBrk="1" fontAlgn="base" latinLnBrk="0" hangingPunct="1">
              <a:lnSpc>
                <a:spcPct val="100000"/>
              </a:lnSpc>
              <a:spcBef>
                <a:spcPct val="0"/>
              </a:spcBef>
              <a:spcAft>
                <a:spcPct val="0"/>
              </a:spcAft>
              <a:buClrTx/>
              <a:buSzTx/>
              <a:buFontTx/>
              <a:buNone/>
            </a:pPr>
            <a:endParaRPr kumimoji="0" lang="en-IN" sz="2200" b="0" i="0" u="none" strike="noStrike" cap="none" normalizeH="0" baseline="0" dirty="0">
              <a:ln>
                <a:noFill/>
              </a:ln>
              <a:solidFill>
                <a:srgbClr val="006600"/>
              </a:solidFill>
              <a:effectLst/>
              <a:latin typeface="Times New Roman" panose="02020603050405020304" pitchFamily="18" charset="0"/>
            </a:endParaRPr>
          </a:p>
        </p:txBody>
      </p:sp>
      <p:sp>
        <p:nvSpPr>
          <p:cNvPr id="7" name="TextBox 6"/>
          <p:cNvSpPr txBox="1"/>
          <p:nvPr/>
        </p:nvSpPr>
        <p:spPr>
          <a:xfrm>
            <a:off x="7772400" y="5411450"/>
            <a:ext cx="2133600" cy="1446550"/>
          </a:xfrm>
          <a:prstGeom prst="rect">
            <a:avLst/>
          </a:prstGeom>
          <a:noFill/>
        </p:spPr>
        <p:txBody>
          <a:bodyPr wrap="square" rtlCol="0">
            <a:spAutoFit/>
          </a:bodyPr>
          <a:lstStyle/>
          <a:p>
            <a:pPr algn="l"/>
            <a:r>
              <a:rPr lang="en-US" b="1" dirty="0">
                <a:solidFill>
                  <a:srgbClr val="0000FF"/>
                </a:solidFill>
              </a:rPr>
              <a:t>Why not any engineering beyond this point ?</a:t>
            </a:r>
            <a:endParaRPr lang="en-IN" b="1" dirty="0">
              <a:solidFill>
                <a:srgbClr val="0000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1"/>
          <a:srcRect/>
          <a:stretch>
            <a:fillRect/>
          </a:stretch>
        </p:blipFill>
        <p:spPr bwMode="auto">
          <a:xfrm>
            <a:off x="619095" y="285728"/>
            <a:ext cx="3449435" cy="4286280"/>
          </a:xfrm>
          <a:prstGeom prst="rect">
            <a:avLst/>
          </a:prstGeom>
          <a:noFill/>
          <a:ln w="9525">
            <a:noFill/>
            <a:miter lim="800000"/>
            <a:headEnd/>
            <a:tailEnd/>
          </a:ln>
          <a:effectLst/>
        </p:spPr>
      </p:pic>
      <p:pic>
        <p:nvPicPr>
          <p:cNvPr id="156675" name="Picture 3"/>
          <p:cNvPicPr>
            <a:picLocks noChangeAspect="1" noChangeArrowheads="1"/>
          </p:cNvPicPr>
          <p:nvPr/>
        </p:nvPicPr>
        <p:blipFill>
          <a:blip r:embed="rId2"/>
          <a:srcRect/>
          <a:stretch>
            <a:fillRect/>
          </a:stretch>
        </p:blipFill>
        <p:spPr bwMode="auto">
          <a:xfrm>
            <a:off x="619094" y="4786322"/>
            <a:ext cx="3529013" cy="552450"/>
          </a:xfrm>
          <a:prstGeom prst="rect">
            <a:avLst/>
          </a:prstGeom>
          <a:noFill/>
          <a:ln w="9525">
            <a:noFill/>
            <a:miter lim="800000"/>
            <a:headEnd/>
            <a:tailEnd/>
          </a:ln>
          <a:effectLst/>
        </p:spPr>
      </p:pic>
      <p:pic>
        <p:nvPicPr>
          <p:cNvPr id="156676" name="Picture 4"/>
          <p:cNvPicPr>
            <a:picLocks noChangeAspect="1" noChangeArrowheads="1"/>
          </p:cNvPicPr>
          <p:nvPr/>
        </p:nvPicPr>
        <p:blipFill>
          <a:blip r:embed="rId3"/>
          <a:srcRect/>
          <a:stretch>
            <a:fillRect/>
          </a:stretch>
        </p:blipFill>
        <p:spPr bwMode="auto">
          <a:xfrm>
            <a:off x="5685161" y="289471"/>
            <a:ext cx="4210050" cy="3048000"/>
          </a:xfrm>
          <a:prstGeom prst="rect">
            <a:avLst/>
          </a:prstGeom>
          <a:noFill/>
          <a:ln w="9525">
            <a:noFill/>
            <a:miter lim="800000"/>
            <a:headEnd/>
            <a:tailEnd/>
          </a:ln>
          <a:effectLst/>
        </p:spPr>
      </p:pic>
      <p:pic>
        <p:nvPicPr>
          <p:cNvPr id="156677" name="Picture 5"/>
          <p:cNvPicPr>
            <a:picLocks noChangeAspect="1" noChangeArrowheads="1"/>
          </p:cNvPicPr>
          <p:nvPr/>
        </p:nvPicPr>
        <p:blipFill>
          <a:blip r:embed="rId4"/>
          <a:srcRect/>
          <a:stretch>
            <a:fillRect/>
          </a:stretch>
        </p:blipFill>
        <p:spPr bwMode="auto">
          <a:xfrm>
            <a:off x="6319110" y="3972581"/>
            <a:ext cx="3632200" cy="1647825"/>
          </a:xfrm>
          <a:prstGeom prst="rect">
            <a:avLst/>
          </a:prstGeom>
          <a:noFill/>
          <a:ln w="9525">
            <a:noFill/>
            <a:miter lim="800000"/>
            <a:headEnd/>
            <a:tailEnd/>
          </a:ln>
          <a:effectLst/>
        </p:spPr>
      </p:pic>
      <p:grpSp>
        <p:nvGrpSpPr>
          <p:cNvPr id="6" name="Group 5"/>
          <p:cNvGrpSpPr/>
          <p:nvPr/>
        </p:nvGrpSpPr>
        <p:grpSpPr>
          <a:xfrm>
            <a:off x="2885620" y="4858454"/>
            <a:ext cx="3516670" cy="1961029"/>
            <a:chOff x="6319110" y="4655561"/>
            <a:chExt cx="3516670" cy="1961029"/>
          </a:xfrm>
        </p:grpSpPr>
        <p:sp>
          <p:nvSpPr>
            <p:cNvPr id="7" name="Rounded Rectangle 6"/>
            <p:cNvSpPr/>
            <p:nvPr/>
          </p:nvSpPr>
          <p:spPr bwMode="auto">
            <a:xfrm>
              <a:off x="6319110" y="5179603"/>
              <a:ext cx="3055625" cy="905722"/>
            </a:xfrm>
            <a:prstGeom prst="roundRect">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spAutoFit/>
            </a:bodyPr>
            <a:lstStyle/>
            <a:p>
              <a:pPr marL="0" marR="0" indent="0" algn="ctr" defTabSz="838200" rtl="0" eaLnBrk="1" fontAlgn="base" latinLnBrk="0" hangingPunct="1">
                <a:lnSpc>
                  <a:spcPct val="100000"/>
                </a:lnSpc>
                <a:spcBef>
                  <a:spcPct val="0"/>
                </a:spcBef>
                <a:spcAft>
                  <a:spcPct val="0"/>
                </a:spcAft>
                <a:buClrTx/>
                <a:buSzTx/>
                <a:buFontTx/>
                <a:buNone/>
              </a:pPr>
              <a:endParaRPr kumimoji="0" lang="en-IN" sz="2200" b="0" i="0" u="none" strike="noStrike" cap="none" normalizeH="0" baseline="0">
                <a:ln>
                  <a:noFill/>
                </a:ln>
                <a:solidFill>
                  <a:srgbClr val="006600"/>
                </a:solidFill>
                <a:effectLst/>
                <a:latin typeface="Times New Roman" panose="02020603050405020304" pitchFamily="18" charset="0"/>
              </a:endParaRPr>
            </a:p>
          </p:txBody>
        </p:sp>
        <p:sp>
          <p:nvSpPr>
            <p:cNvPr id="8" name="Oval 7"/>
            <p:cNvSpPr/>
            <p:nvPr/>
          </p:nvSpPr>
          <p:spPr bwMode="auto">
            <a:xfrm>
              <a:off x="6704870" y="5402270"/>
              <a:ext cx="124395" cy="75895"/>
            </a:xfrm>
            <a:prstGeom prst="ellipse">
              <a:avLst/>
            </a:prstGeom>
            <a:solidFill>
              <a:srgbClr val="EAEAE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spAutoFit/>
            </a:bodyPr>
            <a:lstStyle/>
            <a:p>
              <a:pPr marL="0" marR="0" indent="0" algn="ctr" defTabSz="838200" rtl="0" eaLnBrk="1" fontAlgn="base" latinLnBrk="0" hangingPunct="1">
                <a:lnSpc>
                  <a:spcPct val="100000"/>
                </a:lnSpc>
                <a:spcBef>
                  <a:spcPct val="0"/>
                </a:spcBef>
                <a:spcAft>
                  <a:spcPct val="0"/>
                </a:spcAft>
                <a:buClrTx/>
                <a:buSzTx/>
                <a:buFontTx/>
                <a:buNone/>
              </a:pPr>
              <a:endParaRPr kumimoji="0" lang="en-IN" sz="2200" b="0" i="0" u="none" strike="noStrike" cap="none" normalizeH="0" baseline="0">
                <a:ln>
                  <a:noFill/>
                </a:ln>
                <a:solidFill>
                  <a:srgbClr val="006600"/>
                </a:solidFill>
                <a:effectLst/>
                <a:latin typeface="Times New Roman" panose="02020603050405020304" pitchFamily="18" charset="0"/>
              </a:endParaRPr>
            </a:p>
          </p:txBody>
        </p:sp>
        <p:sp>
          <p:nvSpPr>
            <p:cNvPr id="9" name="Oval 8"/>
            <p:cNvSpPr/>
            <p:nvPr/>
          </p:nvSpPr>
          <p:spPr bwMode="auto">
            <a:xfrm>
              <a:off x="8975435" y="5402270"/>
              <a:ext cx="151790" cy="230194"/>
            </a:xfrm>
            <a:prstGeom prst="ellipse">
              <a:avLst/>
            </a:prstGeom>
            <a:solidFill>
              <a:srgbClr val="EAEAE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spAutoFit/>
            </a:bodyPr>
            <a:lstStyle/>
            <a:p>
              <a:pPr marL="0" marR="0" indent="0" algn="ctr" defTabSz="838200" rtl="0" eaLnBrk="1" fontAlgn="base" latinLnBrk="0" hangingPunct="1">
                <a:lnSpc>
                  <a:spcPct val="100000"/>
                </a:lnSpc>
                <a:spcBef>
                  <a:spcPct val="0"/>
                </a:spcBef>
                <a:spcAft>
                  <a:spcPct val="0"/>
                </a:spcAft>
                <a:buClrTx/>
                <a:buSzTx/>
                <a:buFontTx/>
                <a:buNone/>
              </a:pPr>
              <a:endParaRPr kumimoji="0" lang="en-IN" sz="2200" b="0" i="0" u="none" strike="noStrike" cap="none" normalizeH="0" baseline="0">
                <a:ln>
                  <a:noFill/>
                </a:ln>
                <a:solidFill>
                  <a:srgbClr val="006600"/>
                </a:solidFill>
                <a:effectLst/>
                <a:latin typeface="Times New Roman" panose="02020603050405020304" pitchFamily="18" charset="0"/>
              </a:endParaRPr>
            </a:p>
          </p:txBody>
        </p:sp>
        <p:sp>
          <p:nvSpPr>
            <p:cNvPr id="10" name="Rectangle 9"/>
            <p:cNvSpPr/>
            <p:nvPr/>
          </p:nvSpPr>
          <p:spPr bwMode="auto">
            <a:xfrm>
              <a:off x="7078060" y="5781745"/>
              <a:ext cx="227685" cy="151790"/>
            </a:xfrm>
            <a:prstGeom prst="rect">
              <a:avLst/>
            </a:prstGeom>
            <a:solidFill>
              <a:srgbClr val="EAEAE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spAutoFit/>
            </a:bodyPr>
            <a:lstStyle/>
            <a:p>
              <a:pPr marL="0" marR="0" indent="0" algn="ctr" defTabSz="838200" rtl="0" eaLnBrk="1" fontAlgn="base" latinLnBrk="0" hangingPunct="1">
                <a:lnSpc>
                  <a:spcPct val="100000"/>
                </a:lnSpc>
                <a:spcBef>
                  <a:spcPct val="0"/>
                </a:spcBef>
                <a:spcAft>
                  <a:spcPct val="0"/>
                </a:spcAft>
                <a:buClrTx/>
                <a:buSzTx/>
                <a:buFontTx/>
                <a:buNone/>
              </a:pPr>
              <a:endParaRPr kumimoji="0" lang="en-IN" sz="2200" b="0" i="0" u="none" strike="noStrike" cap="none" normalizeH="0" baseline="0">
                <a:ln>
                  <a:noFill/>
                </a:ln>
                <a:solidFill>
                  <a:srgbClr val="006600"/>
                </a:solidFill>
                <a:effectLst/>
                <a:latin typeface="Times New Roman" panose="02020603050405020304" pitchFamily="18" charset="0"/>
              </a:endParaRPr>
            </a:p>
          </p:txBody>
        </p:sp>
        <p:sp>
          <p:nvSpPr>
            <p:cNvPr id="11" name="Rectangle 10"/>
            <p:cNvSpPr/>
            <p:nvPr/>
          </p:nvSpPr>
          <p:spPr bwMode="auto">
            <a:xfrm>
              <a:off x="8444170" y="5781745"/>
              <a:ext cx="151790" cy="75895"/>
            </a:xfrm>
            <a:prstGeom prst="rect">
              <a:avLst/>
            </a:prstGeom>
            <a:solidFill>
              <a:srgbClr val="EAEAE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spAutoFit/>
            </a:bodyPr>
            <a:lstStyle/>
            <a:p>
              <a:pPr marL="0" marR="0" indent="0" algn="ctr" defTabSz="838200" rtl="0" eaLnBrk="1" fontAlgn="base" latinLnBrk="0" hangingPunct="1">
                <a:lnSpc>
                  <a:spcPct val="100000"/>
                </a:lnSpc>
                <a:spcBef>
                  <a:spcPct val="0"/>
                </a:spcBef>
                <a:spcAft>
                  <a:spcPct val="0"/>
                </a:spcAft>
                <a:buClrTx/>
                <a:buSzTx/>
                <a:buFontTx/>
                <a:buNone/>
              </a:pPr>
              <a:endParaRPr kumimoji="0" lang="en-IN" sz="2200" b="0" i="0" u="none" strike="noStrike" cap="none" normalizeH="0" baseline="0">
                <a:ln>
                  <a:noFill/>
                </a:ln>
                <a:solidFill>
                  <a:srgbClr val="006600"/>
                </a:solidFill>
                <a:effectLst/>
                <a:latin typeface="Times New Roman" panose="02020603050405020304" pitchFamily="18" charset="0"/>
              </a:endParaRPr>
            </a:p>
          </p:txBody>
        </p:sp>
        <p:sp>
          <p:nvSpPr>
            <p:cNvPr id="12" name="Down Arrow 11"/>
            <p:cNvSpPr/>
            <p:nvPr/>
          </p:nvSpPr>
          <p:spPr bwMode="auto">
            <a:xfrm>
              <a:off x="7792451" y="4795110"/>
              <a:ext cx="196349" cy="1821480"/>
            </a:xfrm>
            <a:prstGeom prst="down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838200" rtl="0" eaLnBrk="1" fontAlgn="base" latinLnBrk="0" hangingPunct="1">
                <a:lnSpc>
                  <a:spcPct val="100000"/>
                </a:lnSpc>
                <a:spcBef>
                  <a:spcPct val="0"/>
                </a:spcBef>
                <a:spcAft>
                  <a:spcPct val="0"/>
                </a:spcAft>
                <a:buClrTx/>
                <a:buSzTx/>
                <a:buFontTx/>
                <a:buNone/>
              </a:pPr>
              <a:endParaRPr kumimoji="0" lang="en-IN" sz="2200" b="0" i="0" u="none" strike="noStrike" cap="none" normalizeH="0" baseline="0">
                <a:ln>
                  <a:noFill/>
                </a:ln>
                <a:solidFill>
                  <a:srgbClr val="006600"/>
                </a:solidFill>
                <a:effectLst/>
                <a:latin typeface="Times New Roman" panose="02020603050405020304" pitchFamily="18" charset="0"/>
              </a:endParaRPr>
            </a:p>
          </p:txBody>
        </p:sp>
        <p:sp>
          <p:nvSpPr>
            <p:cNvPr id="13" name="TextBox 12"/>
            <p:cNvSpPr txBox="1"/>
            <p:nvPr/>
          </p:nvSpPr>
          <p:spPr>
            <a:xfrm>
              <a:off x="7988800" y="4655561"/>
              <a:ext cx="1846980" cy="430887"/>
            </a:xfrm>
            <a:prstGeom prst="rect">
              <a:avLst/>
            </a:prstGeom>
            <a:noFill/>
          </p:spPr>
          <p:txBody>
            <a:bodyPr wrap="none" rtlCol="0">
              <a:spAutoFit/>
            </a:bodyPr>
            <a:lstStyle/>
            <a:p>
              <a:r>
                <a:rPr lang="en-IN" dirty="0"/>
                <a:t>Point of action</a:t>
              </a:r>
              <a:endParaRPr lang="en-IN" dirty="0"/>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sp>
        <p:nvSpPr>
          <p:cNvPr id="4" name="TextBox 3"/>
          <p:cNvSpPr txBox="1"/>
          <p:nvPr/>
        </p:nvSpPr>
        <p:spPr>
          <a:xfrm>
            <a:off x="1752600" y="0"/>
            <a:ext cx="6499088" cy="646331"/>
          </a:xfrm>
          <a:prstGeom prst="rect">
            <a:avLst/>
          </a:prstGeom>
          <a:noFill/>
        </p:spPr>
        <p:txBody>
          <a:bodyPr wrap="none" rtlCol="0">
            <a:spAutoFit/>
          </a:bodyPr>
          <a:lstStyle/>
          <a:p>
            <a:r>
              <a:rPr lang="en-US" sz="3600" dirty="0">
                <a:solidFill>
                  <a:srgbClr val="FF0000"/>
                </a:solidFill>
              </a:rPr>
              <a:t>SURFACE TO VOLUME RATIO</a:t>
            </a:r>
            <a:endParaRPr lang="en-US" sz="3600" dirty="0">
              <a:solidFill>
                <a:srgbClr val="FF0000"/>
              </a:solidFill>
            </a:endParaRPr>
          </a:p>
        </p:txBody>
      </p:sp>
      <p:sp>
        <p:nvSpPr>
          <p:cNvPr id="5" name="TextBox 4"/>
          <p:cNvSpPr txBox="1"/>
          <p:nvPr/>
        </p:nvSpPr>
        <p:spPr>
          <a:xfrm>
            <a:off x="0" y="533400"/>
            <a:ext cx="4801828" cy="430887"/>
          </a:xfrm>
          <a:prstGeom prst="rect">
            <a:avLst/>
          </a:prstGeom>
          <a:noFill/>
        </p:spPr>
        <p:txBody>
          <a:bodyPr wrap="none" rtlCol="0">
            <a:spAutoFit/>
          </a:bodyPr>
          <a:lstStyle/>
          <a:p>
            <a:r>
              <a:rPr lang="en-US" dirty="0"/>
              <a:t>Volume   </a:t>
            </a:r>
            <a:r>
              <a:rPr lang="el-GR" dirty="0"/>
              <a:t>α</a:t>
            </a:r>
            <a:r>
              <a:rPr lang="en-US" dirty="0"/>
              <a:t>    L</a:t>
            </a:r>
            <a:r>
              <a:rPr lang="en-US" baseline="30000" dirty="0"/>
              <a:t>3</a:t>
            </a:r>
            <a:r>
              <a:rPr lang="en-US" dirty="0"/>
              <a:t>     and    Surface   </a:t>
            </a:r>
            <a:r>
              <a:rPr lang="el-GR" dirty="0"/>
              <a:t>α</a:t>
            </a:r>
            <a:r>
              <a:rPr lang="en-US" dirty="0"/>
              <a:t>   L</a:t>
            </a:r>
            <a:r>
              <a:rPr lang="en-US" baseline="30000" dirty="0"/>
              <a:t>2</a:t>
            </a:r>
            <a:endParaRPr lang="en-US" baseline="30000" dirty="0"/>
          </a:p>
        </p:txBody>
      </p:sp>
      <p:sp>
        <p:nvSpPr>
          <p:cNvPr id="6" name="TextBox 5"/>
          <p:cNvSpPr txBox="1"/>
          <p:nvPr/>
        </p:nvSpPr>
        <p:spPr>
          <a:xfrm>
            <a:off x="0" y="864513"/>
            <a:ext cx="3865418" cy="430887"/>
          </a:xfrm>
          <a:prstGeom prst="rect">
            <a:avLst/>
          </a:prstGeom>
          <a:noFill/>
        </p:spPr>
        <p:txBody>
          <a:bodyPr wrap="none" rtlCol="0">
            <a:spAutoFit/>
          </a:bodyPr>
          <a:lstStyle/>
          <a:p>
            <a:r>
              <a:rPr lang="en-US" dirty="0"/>
              <a:t>Surface to Volume Ratio  </a:t>
            </a:r>
            <a:r>
              <a:rPr lang="el-GR" dirty="0"/>
              <a:t>α</a:t>
            </a:r>
            <a:r>
              <a:rPr lang="en-US" dirty="0"/>
              <a:t>   L</a:t>
            </a:r>
            <a:r>
              <a:rPr lang="en-US" baseline="30000" dirty="0"/>
              <a:t>-1</a:t>
            </a:r>
            <a:endParaRPr lang="en-US" baseline="30000" dirty="0"/>
          </a:p>
        </p:txBody>
      </p:sp>
      <p:sp>
        <p:nvSpPr>
          <p:cNvPr id="7" name="TextBox 6"/>
          <p:cNvSpPr txBox="1"/>
          <p:nvPr/>
        </p:nvSpPr>
        <p:spPr>
          <a:xfrm>
            <a:off x="152400" y="1295400"/>
            <a:ext cx="1140057" cy="430887"/>
          </a:xfrm>
          <a:prstGeom prst="rect">
            <a:avLst/>
          </a:prstGeom>
          <a:noFill/>
        </p:spPr>
        <p:txBody>
          <a:bodyPr wrap="none" rtlCol="0">
            <a:spAutoFit/>
          </a:bodyPr>
          <a:lstStyle/>
          <a:p>
            <a:r>
              <a:rPr lang="en-US" b="1" dirty="0">
                <a:solidFill>
                  <a:srgbClr val="0000FF"/>
                </a:solidFill>
              </a:rPr>
              <a:t>PLANE</a:t>
            </a:r>
            <a:endParaRPr lang="en-US" b="1" dirty="0">
              <a:solidFill>
                <a:srgbClr val="0000FF"/>
              </a:solidFill>
            </a:endParaRPr>
          </a:p>
        </p:txBody>
      </p:sp>
      <p:sp>
        <p:nvSpPr>
          <p:cNvPr id="8" name="TextBox 7"/>
          <p:cNvSpPr txBox="1"/>
          <p:nvPr/>
        </p:nvSpPr>
        <p:spPr>
          <a:xfrm>
            <a:off x="2362200" y="1371600"/>
            <a:ext cx="6267228" cy="1107996"/>
          </a:xfrm>
          <a:prstGeom prst="rect">
            <a:avLst/>
          </a:prstGeom>
          <a:noFill/>
        </p:spPr>
        <p:txBody>
          <a:bodyPr wrap="none" rtlCol="0">
            <a:spAutoFit/>
          </a:bodyPr>
          <a:lstStyle/>
          <a:p>
            <a:pPr algn="l"/>
            <a:r>
              <a:rPr lang="en-US" dirty="0"/>
              <a:t>Square Slab: Thickness = a, Side = L</a:t>
            </a:r>
            <a:endParaRPr lang="en-US" dirty="0"/>
          </a:p>
          <a:p>
            <a:pPr algn="l"/>
            <a:r>
              <a:rPr lang="en-US" dirty="0"/>
              <a:t>L » a ;  So effective surface area=2L</a:t>
            </a:r>
            <a:r>
              <a:rPr lang="en-US" baseline="30000" dirty="0"/>
              <a:t>2</a:t>
            </a:r>
            <a:r>
              <a:rPr lang="en-US" dirty="0"/>
              <a:t> and Volume L</a:t>
            </a:r>
            <a:r>
              <a:rPr lang="en-US" baseline="30000" dirty="0"/>
              <a:t>2</a:t>
            </a:r>
            <a:r>
              <a:rPr lang="en-US" dirty="0"/>
              <a:t>a</a:t>
            </a:r>
            <a:endParaRPr lang="en-US" dirty="0"/>
          </a:p>
          <a:p>
            <a:pPr algn="l"/>
            <a:r>
              <a:rPr lang="en-US" dirty="0"/>
              <a:t>Surface to Volume Ratio; </a:t>
            </a:r>
            <a:r>
              <a:rPr lang="en-US" dirty="0" err="1"/>
              <a:t>R</a:t>
            </a:r>
            <a:r>
              <a:rPr lang="en-US" baseline="-25000" dirty="0" err="1"/>
              <a:t>plane</a:t>
            </a:r>
            <a:r>
              <a:rPr lang="en-US" dirty="0"/>
              <a:t> = (2/a)</a:t>
            </a:r>
            <a:endParaRPr lang="en-US" dirty="0"/>
          </a:p>
        </p:txBody>
      </p:sp>
      <p:sp>
        <p:nvSpPr>
          <p:cNvPr id="9" name="TextBox 8"/>
          <p:cNvSpPr txBox="1"/>
          <p:nvPr/>
        </p:nvSpPr>
        <p:spPr>
          <a:xfrm>
            <a:off x="152400" y="3006804"/>
            <a:ext cx="1686680" cy="430887"/>
          </a:xfrm>
          <a:prstGeom prst="rect">
            <a:avLst/>
          </a:prstGeom>
          <a:noFill/>
        </p:spPr>
        <p:txBody>
          <a:bodyPr wrap="none" rtlCol="0">
            <a:spAutoFit/>
          </a:bodyPr>
          <a:lstStyle/>
          <a:p>
            <a:r>
              <a:rPr lang="en-US" b="1" dirty="0">
                <a:solidFill>
                  <a:srgbClr val="0000FF"/>
                </a:solidFill>
              </a:rPr>
              <a:t>CYLINDER</a:t>
            </a:r>
            <a:endParaRPr lang="en-US" b="1" dirty="0">
              <a:solidFill>
                <a:srgbClr val="0000FF"/>
              </a:solidFill>
            </a:endParaRPr>
          </a:p>
        </p:txBody>
      </p:sp>
      <p:sp>
        <p:nvSpPr>
          <p:cNvPr id="10" name="TextBox 9"/>
          <p:cNvSpPr txBox="1"/>
          <p:nvPr/>
        </p:nvSpPr>
        <p:spPr>
          <a:xfrm>
            <a:off x="2438400" y="2667000"/>
            <a:ext cx="5887317" cy="1107996"/>
          </a:xfrm>
          <a:prstGeom prst="rect">
            <a:avLst/>
          </a:prstGeom>
          <a:noFill/>
        </p:spPr>
        <p:txBody>
          <a:bodyPr wrap="none" rtlCol="0">
            <a:spAutoFit/>
          </a:bodyPr>
          <a:lstStyle/>
          <a:p>
            <a:pPr algn="l"/>
            <a:r>
              <a:rPr lang="en-US" dirty="0"/>
              <a:t>Cylinder with length = L and radius = a</a:t>
            </a:r>
            <a:endParaRPr lang="en-US" dirty="0"/>
          </a:p>
          <a:p>
            <a:pPr algn="l"/>
            <a:r>
              <a:rPr lang="en-US" dirty="0"/>
              <a:t>Effective surface area = 2</a:t>
            </a:r>
            <a:r>
              <a:rPr lang="el-GR" dirty="0"/>
              <a:t>π</a:t>
            </a:r>
            <a:r>
              <a:rPr lang="en-US" dirty="0" err="1"/>
              <a:t>aL</a:t>
            </a:r>
            <a:r>
              <a:rPr lang="en-US" dirty="0"/>
              <a:t> and Volume = </a:t>
            </a:r>
            <a:r>
              <a:rPr lang="el-GR" dirty="0"/>
              <a:t>π</a:t>
            </a:r>
            <a:r>
              <a:rPr lang="en-US" dirty="0"/>
              <a:t>a</a:t>
            </a:r>
            <a:r>
              <a:rPr lang="en-US" baseline="30000" dirty="0"/>
              <a:t>2</a:t>
            </a:r>
            <a:r>
              <a:rPr lang="en-US" dirty="0"/>
              <a:t>L</a:t>
            </a:r>
            <a:endParaRPr lang="en-US" dirty="0"/>
          </a:p>
          <a:p>
            <a:pPr algn="l"/>
            <a:r>
              <a:rPr lang="en-US" dirty="0"/>
              <a:t>Surface to Volume Ratio; </a:t>
            </a:r>
            <a:r>
              <a:rPr lang="en-US" dirty="0" err="1"/>
              <a:t>R</a:t>
            </a:r>
            <a:r>
              <a:rPr lang="en-US" baseline="-25000" dirty="0" err="1"/>
              <a:t>cylinder</a:t>
            </a:r>
            <a:r>
              <a:rPr lang="en-US" dirty="0"/>
              <a:t> = (2/a)</a:t>
            </a:r>
            <a:endParaRPr lang="en-US" dirty="0"/>
          </a:p>
        </p:txBody>
      </p:sp>
      <p:sp>
        <p:nvSpPr>
          <p:cNvPr id="11" name="TextBox 10"/>
          <p:cNvSpPr txBox="1"/>
          <p:nvPr/>
        </p:nvSpPr>
        <p:spPr>
          <a:xfrm>
            <a:off x="457200" y="4267200"/>
            <a:ext cx="966931" cy="430887"/>
          </a:xfrm>
          <a:prstGeom prst="rect">
            <a:avLst/>
          </a:prstGeom>
          <a:noFill/>
        </p:spPr>
        <p:txBody>
          <a:bodyPr wrap="none" rtlCol="0">
            <a:spAutoFit/>
          </a:bodyPr>
          <a:lstStyle/>
          <a:p>
            <a:r>
              <a:rPr lang="en-US" b="1" dirty="0">
                <a:solidFill>
                  <a:srgbClr val="0000FF"/>
                </a:solidFill>
              </a:rPr>
              <a:t>CUBE</a:t>
            </a:r>
            <a:endParaRPr lang="en-US" b="1" dirty="0">
              <a:solidFill>
                <a:srgbClr val="0000FF"/>
              </a:solidFill>
            </a:endParaRPr>
          </a:p>
        </p:txBody>
      </p:sp>
      <p:sp>
        <p:nvSpPr>
          <p:cNvPr id="12" name="TextBox 11"/>
          <p:cNvSpPr txBox="1"/>
          <p:nvPr/>
        </p:nvSpPr>
        <p:spPr>
          <a:xfrm>
            <a:off x="2514600" y="4114800"/>
            <a:ext cx="5408853" cy="1107996"/>
          </a:xfrm>
          <a:prstGeom prst="rect">
            <a:avLst/>
          </a:prstGeom>
          <a:noFill/>
        </p:spPr>
        <p:txBody>
          <a:bodyPr wrap="none" rtlCol="0">
            <a:spAutoFit/>
          </a:bodyPr>
          <a:lstStyle/>
          <a:p>
            <a:pPr algn="l"/>
            <a:r>
              <a:rPr lang="en-US" dirty="0"/>
              <a:t>Cube of side = a</a:t>
            </a:r>
            <a:endParaRPr lang="en-US" dirty="0"/>
          </a:p>
          <a:p>
            <a:pPr algn="l"/>
            <a:r>
              <a:rPr lang="en-US" dirty="0"/>
              <a:t>Effective surface area = 6a</a:t>
            </a:r>
            <a:r>
              <a:rPr lang="en-US" baseline="30000" dirty="0"/>
              <a:t>2</a:t>
            </a:r>
            <a:r>
              <a:rPr lang="en-US" dirty="0"/>
              <a:t> and Volume = a</a:t>
            </a:r>
            <a:r>
              <a:rPr lang="en-US" baseline="30000" dirty="0"/>
              <a:t>3</a:t>
            </a:r>
            <a:endParaRPr lang="en-US" dirty="0"/>
          </a:p>
          <a:p>
            <a:pPr algn="l"/>
            <a:r>
              <a:rPr lang="en-US" dirty="0"/>
              <a:t>Surface to Volume Ratio; </a:t>
            </a:r>
            <a:r>
              <a:rPr lang="en-US" dirty="0" err="1"/>
              <a:t>R</a:t>
            </a:r>
            <a:r>
              <a:rPr lang="en-US" baseline="-25000" dirty="0" err="1"/>
              <a:t>cylinder</a:t>
            </a:r>
            <a:r>
              <a:rPr lang="en-US" dirty="0"/>
              <a:t> = (6/a)</a:t>
            </a:r>
            <a:endParaRPr lang="en-US" dirty="0"/>
          </a:p>
        </p:txBody>
      </p:sp>
      <p:sp>
        <p:nvSpPr>
          <p:cNvPr id="14" name="TextBox 13"/>
          <p:cNvSpPr txBox="1"/>
          <p:nvPr/>
        </p:nvSpPr>
        <p:spPr>
          <a:xfrm>
            <a:off x="457200" y="5334000"/>
            <a:ext cx="1313180" cy="430887"/>
          </a:xfrm>
          <a:prstGeom prst="rect">
            <a:avLst/>
          </a:prstGeom>
          <a:noFill/>
        </p:spPr>
        <p:txBody>
          <a:bodyPr wrap="none" rtlCol="0">
            <a:spAutoFit/>
          </a:bodyPr>
          <a:lstStyle/>
          <a:p>
            <a:r>
              <a:rPr lang="en-US" b="1" dirty="0">
                <a:solidFill>
                  <a:srgbClr val="0000FF"/>
                </a:solidFill>
              </a:rPr>
              <a:t>SPHERE</a:t>
            </a:r>
            <a:endParaRPr lang="en-US" b="1" dirty="0">
              <a:solidFill>
                <a:srgbClr val="0000FF"/>
              </a:solidFill>
            </a:endParaRPr>
          </a:p>
        </p:txBody>
      </p:sp>
      <p:sp>
        <p:nvSpPr>
          <p:cNvPr id="15" name="TextBox 14"/>
          <p:cNvSpPr txBox="1"/>
          <p:nvPr/>
        </p:nvSpPr>
        <p:spPr>
          <a:xfrm>
            <a:off x="2438400" y="5334000"/>
            <a:ext cx="6070893" cy="1107996"/>
          </a:xfrm>
          <a:prstGeom prst="rect">
            <a:avLst/>
          </a:prstGeom>
          <a:noFill/>
        </p:spPr>
        <p:txBody>
          <a:bodyPr wrap="none" rtlCol="0">
            <a:spAutoFit/>
          </a:bodyPr>
          <a:lstStyle/>
          <a:p>
            <a:pPr algn="l"/>
            <a:r>
              <a:rPr lang="en-US" dirty="0"/>
              <a:t>Radius = a</a:t>
            </a:r>
            <a:endParaRPr lang="en-US" dirty="0"/>
          </a:p>
          <a:p>
            <a:pPr algn="l"/>
            <a:r>
              <a:rPr lang="en-US" dirty="0"/>
              <a:t>Effective surface area = 4</a:t>
            </a:r>
            <a:r>
              <a:rPr lang="el-GR" dirty="0"/>
              <a:t>π</a:t>
            </a:r>
            <a:r>
              <a:rPr lang="en-US" dirty="0"/>
              <a:t>a</a:t>
            </a:r>
            <a:r>
              <a:rPr lang="en-US" baseline="30000" dirty="0"/>
              <a:t>2</a:t>
            </a:r>
            <a:r>
              <a:rPr lang="en-US" dirty="0"/>
              <a:t> and Volume = (4/3)</a:t>
            </a:r>
            <a:r>
              <a:rPr lang="el-GR" dirty="0"/>
              <a:t>π</a:t>
            </a:r>
            <a:r>
              <a:rPr lang="en-US" dirty="0"/>
              <a:t>a</a:t>
            </a:r>
            <a:r>
              <a:rPr lang="en-US" baseline="30000" dirty="0"/>
              <a:t>3</a:t>
            </a:r>
            <a:endParaRPr lang="en-US" dirty="0"/>
          </a:p>
          <a:p>
            <a:pPr algn="l"/>
            <a:r>
              <a:rPr lang="en-US" dirty="0"/>
              <a:t>Surface to Volume Ratio; </a:t>
            </a:r>
            <a:r>
              <a:rPr lang="en-US" dirty="0" err="1"/>
              <a:t>R</a:t>
            </a:r>
            <a:r>
              <a:rPr lang="en-US" baseline="-25000" dirty="0" err="1"/>
              <a:t>Sphere</a:t>
            </a:r>
            <a:r>
              <a:rPr lang="en-US" dirty="0"/>
              <a:t> = (3/a)</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sp>
        <p:nvSpPr>
          <p:cNvPr id="6" name="TextBox 5"/>
          <p:cNvSpPr txBox="1"/>
          <p:nvPr/>
        </p:nvSpPr>
        <p:spPr>
          <a:xfrm>
            <a:off x="685800" y="4953000"/>
            <a:ext cx="8798947" cy="1107996"/>
          </a:xfrm>
          <a:prstGeom prst="rect">
            <a:avLst/>
          </a:prstGeom>
          <a:noFill/>
        </p:spPr>
        <p:txBody>
          <a:bodyPr wrap="none" rtlCol="0">
            <a:spAutoFit/>
          </a:bodyPr>
          <a:lstStyle/>
          <a:p>
            <a:pPr algn="l"/>
            <a:r>
              <a:rPr lang="en-US" dirty="0"/>
              <a:t>There are different ways to calculate the number of atoms in a nanostructure</a:t>
            </a:r>
            <a:endParaRPr lang="en-US" dirty="0"/>
          </a:p>
          <a:p>
            <a:pPr algn="l"/>
            <a:r>
              <a:rPr lang="en-US" dirty="0"/>
              <a:t>		1- Unit Cell Approach</a:t>
            </a:r>
            <a:endParaRPr lang="en-US" dirty="0"/>
          </a:p>
          <a:p>
            <a:pPr algn="l"/>
            <a:r>
              <a:rPr lang="en-US" dirty="0"/>
              <a:t>		2- Bulk Density Approach</a:t>
            </a:r>
            <a:endParaRPr lang="en-US" dirty="0"/>
          </a:p>
        </p:txBody>
      </p:sp>
      <p:pic>
        <p:nvPicPr>
          <p:cNvPr id="22530" name="Picture 2"/>
          <p:cNvPicPr>
            <a:picLocks noChangeAspect="1" noChangeArrowheads="1"/>
          </p:cNvPicPr>
          <p:nvPr/>
        </p:nvPicPr>
        <p:blipFill>
          <a:blip r:embed="rId1"/>
          <a:srcRect t="4668" r="8235" b="7305"/>
          <a:stretch>
            <a:fillRect/>
          </a:stretch>
        </p:blipFill>
        <p:spPr bwMode="auto">
          <a:xfrm rot="11124881">
            <a:off x="2469517" y="250616"/>
            <a:ext cx="5507707" cy="4144339"/>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dirty="0" smtClean="0"/>
            </a:fld>
            <a:endParaRPr lang="en-US" dirty="0"/>
          </a:p>
        </p:txBody>
      </p:sp>
      <p:sp>
        <p:nvSpPr>
          <p:cNvPr id="52228" name="TextBox 3"/>
          <p:cNvSpPr txBox="1">
            <a:spLocks noChangeArrowheads="1"/>
          </p:cNvSpPr>
          <p:nvPr/>
        </p:nvSpPr>
        <p:spPr bwMode="auto">
          <a:xfrm>
            <a:off x="2209800" y="0"/>
            <a:ext cx="5758308"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52229" name="Rectangle 4"/>
          <p:cNvSpPr>
            <a:spLocks noChangeArrowheads="1"/>
          </p:cNvSpPr>
          <p:nvPr/>
        </p:nvSpPr>
        <p:spPr bwMode="auto">
          <a:xfrm>
            <a:off x="0" y="914400"/>
            <a:ext cx="10287000" cy="4708981"/>
          </a:xfrm>
          <a:prstGeom prst="rect">
            <a:avLst/>
          </a:prstGeom>
          <a:noFill/>
          <a:ln w="9525">
            <a:noFill/>
            <a:miter lim="800000"/>
          </a:ln>
        </p:spPr>
        <p:txBody>
          <a:bodyPr wrap="square">
            <a:spAutoFit/>
          </a:bodyPr>
          <a:lstStyle/>
          <a:p>
            <a:pPr algn="l">
              <a:lnSpc>
                <a:spcPct val="150000"/>
              </a:lnSpc>
            </a:pPr>
            <a:r>
              <a:rPr lang="en-US" sz="2000" dirty="0"/>
              <a:t>1. Nanotechnology in upward motion: next future of science and technology is nanotechnology</a:t>
            </a:r>
            <a:endParaRPr lang="en-US" sz="2000" dirty="0"/>
          </a:p>
          <a:p>
            <a:pPr algn="l">
              <a:lnSpc>
                <a:spcPct val="150000"/>
              </a:lnSpc>
            </a:pPr>
            <a:r>
              <a:rPr lang="en-US" sz="2000" dirty="0"/>
              <a:t>2. Constructive - Destructive interference by thin films</a:t>
            </a:r>
            <a:endParaRPr lang="en-US" sz="2000" dirty="0"/>
          </a:p>
          <a:p>
            <a:pPr algn="l">
              <a:lnSpc>
                <a:spcPct val="150000"/>
              </a:lnSpc>
            </a:pPr>
            <a:r>
              <a:rPr lang="en-US" sz="2000" dirty="0"/>
              <a:t>3. Non-Reflective Surfaces</a:t>
            </a:r>
            <a:endParaRPr lang="en-US" sz="2000" dirty="0"/>
          </a:p>
          <a:p>
            <a:pPr algn="l">
              <a:lnSpc>
                <a:spcPct val="150000"/>
              </a:lnSpc>
            </a:pPr>
            <a:r>
              <a:rPr lang="en-US" sz="2000" dirty="0"/>
              <a:t>4. Super-Hydro-</a:t>
            </a:r>
            <a:r>
              <a:rPr lang="en-US" sz="2000" dirty="0" err="1"/>
              <a:t>Phobicity</a:t>
            </a:r>
            <a:endParaRPr lang="en-US" sz="2000" dirty="0"/>
          </a:p>
          <a:p>
            <a:pPr algn="l">
              <a:lnSpc>
                <a:spcPct val="150000"/>
              </a:lnSpc>
            </a:pPr>
            <a:r>
              <a:rPr lang="en-US" sz="2000" dirty="0"/>
              <a:t>5. Self-Cleaning</a:t>
            </a:r>
            <a:endParaRPr lang="en-US" sz="2000" dirty="0"/>
          </a:p>
          <a:p>
            <a:pPr algn="l">
              <a:lnSpc>
                <a:spcPct val="150000"/>
              </a:lnSpc>
            </a:pPr>
            <a:r>
              <a:rPr lang="en-US" sz="2000" dirty="0"/>
              <a:t>6. History</a:t>
            </a:r>
            <a:endParaRPr lang="en-US" sz="2000" dirty="0"/>
          </a:p>
          <a:p>
            <a:pPr algn="l">
              <a:lnSpc>
                <a:spcPct val="150000"/>
              </a:lnSpc>
            </a:pPr>
            <a:r>
              <a:rPr lang="en-US" sz="2000" dirty="0"/>
              <a:t>7. Why &lt;100nm</a:t>
            </a:r>
            <a:endParaRPr lang="en-US" sz="2000" dirty="0"/>
          </a:p>
          <a:p>
            <a:pPr algn="l">
              <a:lnSpc>
                <a:spcPct val="150000"/>
              </a:lnSpc>
            </a:pPr>
            <a:r>
              <a:rPr lang="en-US" sz="2000" dirty="0"/>
              <a:t>8. Magic Number</a:t>
            </a:r>
            <a:endParaRPr lang="en-US" sz="2000" dirty="0"/>
          </a:p>
          <a:p>
            <a:pPr algn="l">
              <a:lnSpc>
                <a:spcPct val="150000"/>
              </a:lnSpc>
            </a:pPr>
            <a:r>
              <a:rPr lang="en-US" sz="2000" dirty="0"/>
              <a:t>9- Confinement in Semiconductor</a:t>
            </a:r>
            <a:endParaRPr lang="en-US" sz="2000" dirty="0"/>
          </a:p>
          <a:p>
            <a:pPr algn="l">
              <a:lnSpc>
                <a:spcPct val="150000"/>
              </a:lnSpc>
            </a:pPr>
            <a:r>
              <a:rPr lang="en-US" sz="2000" dirty="0"/>
              <a:t>10-Magnetic nanoparticles</a:t>
            </a:r>
            <a:endParaRPr lang="en-US" sz="2000" dirty="0"/>
          </a:p>
        </p:txBody>
      </p:sp>
      <p:sp>
        <p:nvSpPr>
          <p:cNvPr id="7" name="TextBox 5"/>
          <p:cNvSpPr txBox="1">
            <a:spLocks noChangeArrowheads="1"/>
          </p:cNvSpPr>
          <p:nvPr/>
        </p:nvSpPr>
        <p:spPr bwMode="auto">
          <a:xfrm>
            <a:off x="1995105" y="5606295"/>
            <a:ext cx="7256474" cy="1323439"/>
          </a:xfrm>
          <a:prstGeom prst="rect">
            <a:avLst/>
          </a:prstGeom>
          <a:noFill/>
          <a:ln w="9525">
            <a:noFill/>
            <a:miter lim="800000"/>
          </a:ln>
        </p:spPr>
        <p:txBody>
          <a:bodyPr wrap="none">
            <a:spAutoFit/>
          </a:bodyPr>
          <a:lstStyle/>
          <a:p>
            <a:r>
              <a:rPr lang="en-US" sz="4000" dirty="0">
                <a:solidFill>
                  <a:srgbClr val="FF0000"/>
                </a:solidFill>
              </a:rPr>
              <a:t>Why Surface to Volume Ratio</a:t>
            </a:r>
            <a:endParaRPr lang="en-US" sz="4000" dirty="0">
              <a:solidFill>
                <a:srgbClr val="FF0000"/>
              </a:solidFill>
            </a:endParaRPr>
          </a:p>
          <a:p>
            <a:r>
              <a:rPr lang="en-US" sz="4000" dirty="0">
                <a:solidFill>
                  <a:srgbClr val="FF0000"/>
                </a:solidFill>
              </a:rPr>
              <a:t>Magic Number-Unit cell approach</a:t>
            </a:r>
            <a:endParaRPr lang="en-US" sz="4000" dirty="0">
              <a:solidFill>
                <a:srgbClr val="FF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pic>
        <p:nvPicPr>
          <p:cNvPr id="4" name="Picture 2"/>
          <p:cNvPicPr>
            <a:picLocks noChangeAspect="1" noChangeArrowheads="1"/>
          </p:cNvPicPr>
          <p:nvPr/>
        </p:nvPicPr>
        <p:blipFill>
          <a:blip r:embed="rId1"/>
          <a:srcRect/>
          <a:stretch>
            <a:fillRect/>
          </a:stretch>
        </p:blipFill>
        <p:spPr bwMode="auto">
          <a:xfrm rot="10800000">
            <a:off x="2057400" y="304800"/>
            <a:ext cx="2286000" cy="2320954"/>
          </a:xfrm>
          <a:prstGeom prst="rect">
            <a:avLst/>
          </a:prstGeom>
          <a:noFill/>
          <a:ln w="9525">
            <a:noFill/>
            <a:miter lim="800000"/>
            <a:headEnd/>
            <a:tailEnd/>
          </a:ln>
          <a:effectLst/>
        </p:spPr>
      </p:pic>
      <p:sp>
        <p:nvSpPr>
          <p:cNvPr id="5" name="TextBox 4"/>
          <p:cNvSpPr txBox="1"/>
          <p:nvPr/>
        </p:nvSpPr>
        <p:spPr>
          <a:xfrm>
            <a:off x="2286000" y="2590800"/>
            <a:ext cx="1774845" cy="430887"/>
          </a:xfrm>
          <a:prstGeom prst="rect">
            <a:avLst/>
          </a:prstGeom>
          <a:noFill/>
        </p:spPr>
        <p:txBody>
          <a:bodyPr wrap="none" rtlCol="0">
            <a:spAutoFit/>
          </a:bodyPr>
          <a:lstStyle/>
          <a:p>
            <a:r>
              <a:rPr lang="en-IN" dirty="0"/>
              <a:t>FCC structure</a:t>
            </a:r>
            <a:endParaRPr lang="en-IN" dirty="0"/>
          </a:p>
        </p:txBody>
      </p:sp>
      <p:pic>
        <p:nvPicPr>
          <p:cNvPr id="22530" name="Picture 2"/>
          <p:cNvPicPr>
            <a:picLocks noChangeAspect="1" noChangeArrowheads="1"/>
          </p:cNvPicPr>
          <p:nvPr/>
        </p:nvPicPr>
        <p:blipFill>
          <a:blip r:embed="rId2"/>
          <a:srcRect/>
          <a:stretch>
            <a:fillRect/>
          </a:stretch>
        </p:blipFill>
        <p:spPr bwMode="auto">
          <a:xfrm>
            <a:off x="5711950" y="0"/>
            <a:ext cx="3616325" cy="3538674"/>
          </a:xfrm>
          <a:prstGeom prst="rect">
            <a:avLst/>
          </a:prstGeom>
          <a:noFill/>
          <a:ln w="9525">
            <a:noFill/>
            <a:miter lim="800000"/>
            <a:headEnd/>
            <a:tailEnd/>
          </a:ln>
          <a:effectLst/>
        </p:spPr>
      </p:pic>
      <p:sp>
        <p:nvSpPr>
          <p:cNvPr id="7" name="Rectangle 6"/>
          <p:cNvSpPr/>
          <p:nvPr/>
        </p:nvSpPr>
        <p:spPr>
          <a:xfrm>
            <a:off x="0" y="3429000"/>
            <a:ext cx="9525000" cy="3816429"/>
          </a:xfrm>
          <a:prstGeom prst="rect">
            <a:avLst/>
          </a:prstGeom>
        </p:spPr>
        <p:txBody>
          <a:bodyPr wrap="square">
            <a:spAutoFit/>
          </a:bodyPr>
          <a:lstStyle/>
          <a:p>
            <a:pPr algn="l"/>
            <a:r>
              <a:rPr lang="en-IN" dirty="0"/>
              <a:t>Group A: For n = 3, there are four atoms shown on the diagram (corner)</a:t>
            </a:r>
            <a:endParaRPr lang="en-IN" dirty="0"/>
          </a:p>
          <a:p>
            <a:pPr algn="l"/>
            <a:r>
              <a:rPr lang="en-IN" dirty="0"/>
              <a:t>each is shared among three adjacent faces (4/3)</a:t>
            </a:r>
            <a:endParaRPr lang="en-IN" dirty="0"/>
          </a:p>
          <a:p>
            <a:pPr algn="l"/>
            <a:r>
              <a:rPr lang="en-IN" dirty="0"/>
              <a:t> Now multiply by six faces  = 8 atoms (cube has eight corners  so in general</a:t>
            </a:r>
            <a:endParaRPr lang="en-IN" dirty="0"/>
          </a:p>
          <a:p>
            <a:pPr algn="l"/>
            <a:r>
              <a:rPr lang="en-IN" dirty="0"/>
              <a:t>there are 8 atoms in group A)</a:t>
            </a:r>
            <a:endParaRPr lang="en-IN" dirty="0"/>
          </a:p>
          <a:p>
            <a:pPr algn="l"/>
            <a:endParaRPr lang="en-IN" dirty="0"/>
          </a:p>
          <a:p>
            <a:pPr algn="l"/>
            <a:r>
              <a:rPr lang="en-IN" dirty="0"/>
              <a:t>Group B: Eight atoms (edge). Each is shared among two faces; 4x six faces = 24 atoms. (cube has twelve edges, with two atoms on each edge in this case). </a:t>
            </a:r>
            <a:endParaRPr lang="en-IN" dirty="0"/>
          </a:p>
          <a:p>
            <a:pPr algn="l"/>
            <a:r>
              <a:rPr lang="en-IN" dirty="0"/>
              <a:t>Note that the atoms are located on the intersection between the blue lines and the edges. Each edge has n-1 blue lines. Multiply by the number of edges to obtain 12(n-1).</a:t>
            </a:r>
            <a:endParaRPr lang="en-IN" dirty="0"/>
          </a:p>
          <a:p>
            <a:pPr algn="l"/>
            <a:endParaRPr lang="en-IN"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pic>
        <p:nvPicPr>
          <p:cNvPr id="4" name="Picture 2"/>
          <p:cNvPicPr>
            <a:picLocks noChangeAspect="1" noChangeArrowheads="1"/>
          </p:cNvPicPr>
          <p:nvPr/>
        </p:nvPicPr>
        <p:blipFill>
          <a:blip r:embed="rId1"/>
          <a:srcRect/>
          <a:stretch>
            <a:fillRect/>
          </a:stretch>
        </p:blipFill>
        <p:spPr bwMode="auto">
          <a:xfrm rot="10800000">
            <a:off x="2057400" y="304800"/>
            <a:ext cx="2286000" cy="2320954"/>
          </a:xfrm>
          <a:prstGeom prst="rect">
            <a:avLst/>
          </a:prstGeom>
          <a:noFill/>
          <a:ln w="9525">
            <a:noFill/>
            <a:miter lim="800000"/>
            <a:headEnd/>
            <a:tailEnd/>
          </a:ln>
          <a:effectLst/>
        </p:spPr>
      </p:pic>
      <p:sp>
        <p:nvSpPr>
          <p:cNvPr id="5" name="TextBox 4"/>
          <p:cNvSpPr txBox="1"/>
          <p:nvPr/>
        </p:nvSpPr>
        <p:spPr>
          <a:xfrm>
            <a:off x="2286000" y="2590800"/>
            <a:ext cx="1774845" cy="430887"/>
          </a:xfrm>
          <a:prstGeom prst="rect">
            <a:avLst/>
          </a:prstGeom>
          <a:noFill/>
        </p:spPr>
        <p:txBody>
          <a:bodyPr wrap="none" rtlCol="0">
            <a:spAutoFit/>
          </a:bodyPr>
          <a:lstStyle/>
          <a:p>
            <a:r>
              <a:rPr lang="en-IN" dirty="0"/>
              <a:t>FCC structure</a:t>
            </a:r>
            <a:endParaRPr lang="en-IN" dirty="0"/>
          </a:p>
        </p:txBody>
      </p:sp>
      <p:pic>
        <p:nvPicPr>
          <p:cNvPr id="22530" name="Picture 2"/>
          <p:cNvPicPr>
            <a:picLocks noChangeAspect="1" noChangeArrowheads="1"/>
          </p:cNvPicPr>
          <p:nvPr/>
        </p:nvPicPr>
        <p:blipFill>
          <a:blip r:embed="rId2"/>
          <a:srcRect/>
          <a:stretch>
            <a:fillRect/>
          </a:stretch>
        </p:blipFill>
        <p:spPr bwMode="auto">
          <a:xfrm>
            <a:off x="6096000" y="161925"/>
            <a:ext cx="3105150" cy="3038475"/>
          </a:xfrm>
          <a:prstGeom prst="rect">
            <a:avLst/>
          </a:prstGeom>
          <a:noFill/>
          <a:ln w="9525">
            <a:noFill/>
            <a:miter lim="800000"/>
            <a:headEnd/>
            <a:tailEnd/>
          </a:ln>
          <a:effectLst/>
        </p:spPr>
      </p:pic>
      <p:sp>
        <p:nvSpPr>
          <p:cNvPr id="7" name="Rectangle 6"/>
          <p:cNvSpPr/>
          <p:nvPr/>
        </p:nvSpPr>
        <p:spPr>
          <a:xfrm>
            <a:off x="0" y="3429000"/>
            <a:ext cx="9525000" cy="2800767"/>
          </a:xfrm>
          <a:prstGeom prst="rect">
            <a:avLst/>
          </a:prstGeom>
        </p:spPr>
        <p:txBody>
          <a:bodyPr wrap="square">
            <a:spAutoFit/>
          </a:bodyPr>
          <a:lstStyle/>
          <a:p>
            <a:pPr algn="l"/>
            <a:r>
              <a:rPr lang="en-IN" dirty="0"/>
              <a:t>Group C: Nine atoms: They are not on corners or edges, so there is no sharing factor by which to divide. Six faces make 54 total atoms.</a:t>
            </a:r>
            <a:endParaRPr lang="en-IN" dirty="0"/>
          </a:p>
          <a:p>
            <a:pPr algn="l"/>
            <a:r>
              <a:rPr lang="en-IN" dirty="0"/>
              <a:t>Number of atoms on each face is n</a:t>
            </a:r>
            <a:r>
              <a:rPr lang="en-IN" baseline="30000" dirty="0"/>
              <a:t>2</a:t>
            </a:r>
            <a:r>
              <a:rPr lang="en-IN" dirty="0"/>
              <a:t>, making 6n</a:t>
            </a:r>
            <a:r>
              <a:rPr lang="en-IN" baseline="30000" dirty="0"/>
              <a:t>2</a:t>
            </a:r>
            <a:r>
              <a:rPr lang="en-IN" dirty="0"/>
              <a:t> total.</a:t>
            </a:r>
            <a:endParaRPr lang="en-IN" dirty="0"/>
          </a:p>
          <a:p>
            <a:pPr algn="l"/>
            <a:endParaRPr lang="en-IN" dirty="0"/>
          </a:p>
          <a:p>
            <a:pPr algn="l"/>
            <a:r>
              <a:rPr lang="en-IN" dirty="0"/>
              <a:t>Group D: Four atoms on the face, no sharing, so there are 24 atoms. </a:t>
            </a:r>
            <a:endParaRPr lang="en-IN" dirty="0"/>
          </a:p>
          <a:p>
            <a:pPr algn="l"/>
            <a:r>
              <a:rPr lang="en-IN" dirty="0"/>
              <a:t>Note that they are all located on the intersections of blue lines. </a:t>
            </a:r>
            <a:endParaRPr lang="en-IN" dirty="0"/>
          </a:p>
          <a:p>
            <a:pPr algn="l"/>
            <a:r>
              <a:rPr lang="en-IN" dirty="0"/>
              <a:t>There are n-1 blue lines in both the horizontal and vertical directions, so there must be (n-1)</a:t>
            </a:r>
            <a:r>
              <a:rPr lang="en-IN" baseline="30000" dirty="0"/>
              <a:t>2</a:t>
            </a:r>
            <a:r>
              <a:rPr lang="en-IN" dirty="0"/>
              <a:t> intersections. Total for group D: 6(n-1)</a:t>
            </a:r>
            <a:r>
              <a:rPr lang="en-IN" baseline="30000" dirty="0"/>
              <a:t>2</a:t>
            </a:r>
            <a:r>
              <a:rPr lang="en-IN" dirty="0"/>
              <a:t>. </a:t>
            </a:r>
            <a:endParaRPr lang="en-IN" dirty="0"/>
          </a:p>
        </p:txBody>
      </p:sp>
      <p:sp>
        <p:nvSpPr>
          <p:cNvPr id="8" name="Rectangle 7"/>
          <p:cNvSpPr/>
          <p:nvPr/>
        </p:nvSpPr>
        <p:spPr>
          <a:xfrm>
            <a:off x="3200400" y="6248400"/>
            <a:ext cx="3656770" cy="430887"/>
          </a:xfrm>
          <a:prstGeom prst="rect">
            <a:avLst/>
          </a:prstGeom>
        </p:spPr>
        <p:txBody>
          <a:bodyPr wrap="none">
            <a:spAutoFit/>
          </a:bodyPr>
          <a:lstStyle/>
          <a:p>
            <a:r>
              <a:rPr lang="en-IN" dirty="0"/>
              <a:t>12n</a:t>
            </a:r>
            <a:r>
              <a:rPr lang="en-IN" baseline="30000" dirty="0"/>
              <a:t>2</a:t>
            </a:r>
            <a:r>
              <a:rPr lang="en-IN" dirty="0"/>
              <a:t> + 2 atoms on the surface.</a:t>
            </a:r>
            <a:endParaRPr lang="en-IN" dirty="0"/>
          </a:p>
        </p:txBody>
      </p:sp>
      <p:cxnSp>
        <p:nvCxnSpPr>
          <p:cNvPr id="9" name="Straight Arrow Connector 8"/>
          <p:cNvCxnSpPr/>
          <p:nvPr/>
        </p:nvCxnSpPr>
        <p:spPr bwMode="auto">
          <a:xfrm>
            <a:off x="6319110" y="3200400"/>
            <a:ext cx="3035800" cy="0"/>
          </a:xfrm>
          <a:prstGeom prst="straightConnector1">
            <a:avLst/>
          </a:prstGeom>
          <a:solidFill>
            <a:srgbClr val="EAEAEA"/>
          </a:solidFill>
          <a:ln w="9525" cap="flat" cmpd="sng" algn="ctr">
            <a:solidFill>
              <a:schemeClr val="accent1"/>
            </a:solidFill>
            <a:prstDash val="solid"/>
            <a:round/>
            <a:headEnd type="none" w="med" len="med"/>
            <a:tailEnd type="triangle"/>
          </a:ln>
          <a:effectLst/>
        </p:spPr>
      </p:cxnSp>
      <p:cxnSp>
        <p:nvCxnSpPr>
          <p:cNvPr id="11" name="Straight Arrow Connector 10"/>
          <p:cNvCxnSpPr/>
          <p:nvPr/>
        </p:nvCxnSpPr>
        <p:spPr bwMode="auto">
          <a:xfrm flipV="1">
            <a:off x="6015530" y="469095"/>
            <a:ext cx="0" cy="2731305"/>
          </a:xfrm>
          <a:prstGeom prst="straightConnector1">
            <a:avLst/>
          </a:prstGeom>
          <a:solidFill>
            <a:srgbClr val="EAEAEA"/>
          </a:solidFill>
          <a:ln w="9525" cap="flat" cmpd="sng" algn="ctr">
            <a:solidFill>
              <a:schemeClr val="accent1"/>
            </a:solidFill>
            <a:prstDash val="solid"/>
            <a:round/>
            <a:headEnd type="none" w="med" len="med"/>
            <a:tailEnd type="triangle"/>
          </a:ln>
          <a:effectLst/>
        </p:spPr>
      </p:cxnSp>
      <p:sp>
        <p:nvSpPr>
          <p:cNvPr id="12" name="TextBox 11"/>
          <p:cNvSpPr txBox="1"/>
          <p:nvPr/>
        </p:nvSpPr>
        <p:spPr>
          <a:xfrm>
            <a:off x="9126769" y="3135262"/>
            <a:ext cx="309700" cy="430887"/>
          </a:xfrm>
          <a:prstGeom prst="rect">
            <a:avLst/>
          </a:prstGeom>
          <a:noFill/>
        </p:spPr>
        <p:txBody>
          <a:bodyPr wrap="none" rtlCol="0">
            <a:spAutoFit/>
          </a:bodyPr>
          <a:lstStyle/>
          <a:p>
            <a:r>
              <a:rPr lang="en-US" dirty="0"/>
              <a:t>z</a:t>
            </a:r>
            <a:endParaRPr lang="en-IN" dirty="0"/>
          </a:p>
        </p:txBody>
      </p:sp>
      <p:sp>
        <p:nvSpPr>
          <p:cNvPr id="13" name="TextBox 12"/>
          <p:cNvSpPr txBox="1"/>
          <p:nvPr/>
        </p:nvSpPr>
        <p:spPr>
          <a:xfrm>
            <a:off x="5975026" y="469095"/>
            <a:ext cx="388248" cy="430887"/>
          </a:xfrm>
          <a:prstGeom prst="rect">
            <a:avLst/>
          </a:prstGeom>
          <a:noFill/>
        </p:spPr>
        <p:txBody>
          <a:bodyPr wrap="none" rtlCol="0">
            <a:spAutoFit/>
          </a:bodyPr>
          <a:lstStyle/>
          <a:p>
            <a:r>
              <a:rPr lang="en-US" dirty="0"/>
              <a:t>Y</a:t>
            </a:r>
            <a:endParaRPr lang="en-IN" dirty="0"/>
          </a:p>
        </p:txBody>
      </p:sp>
      <p:sp>
        <p:nvSpPr>
          <p:cNvPr id="14" name="TextBox 13"/>
          <p:cNvSpPr txBox="1"/>
          <p:nvPr/>
        </p:nvSpPr>
        <p:spPr>
          <a:xfrm>
            <a:off x="5975026" y="5858513"/>
            <a:ext cx="2920992" cy="430887"/>
          </a:xfrm>
          <a:prstGeom prst="rect">
            <a:avLst/>
          </a:prstGeom>
          <a:noFill/>
        </p:spPr>
        <p:txBody>
          <a:bodyPr wrap="none" rtlCol="0">
            <a:spAutoFit/>
          </a:bodyPr>
          <a:lstStyle/>
          <a:p>
            <a:r>
              <a:rPr lang="en-US" dirty="0"/>
              <a:t>8+12(n-1)+6n</a:t>
            </a:r>
            <a:r>
              <a:rPr lang="en-US" baseline="30000" dirty="0"/>
              <a:t>2</a:t>
            </a:r>
            <a:r>
              <a:rPr lang="en-US" dirty="0"/>
              <a:t>+6(n-1)</a:t>
            </a:r>
            <a:r>
              <a:rPr lang="en-US" baseline="30000" dirty="0"/>
              <a:t>2</a:t>
            </a:r>
            <a:endParaRPr lang="en-IN" baseline="300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pic>
        <p:nvPicPr>
          <p:cNvPr id="23555" name="Picture 3"/>
          <p:cNvPicPr>
            <a:picLocks noChangeAspect="1" noChangeArrowheads="1"/>
          </p:cNvPicPr>
          <p:nvPr/>
        </p:nvPicPr>
        <p:blipFill>
          <a:blip r:embed="rId1"/>
          <a:srcRect/>
          <a:stretch>
            <a:fillRect/>
          </a:stretch>
        </p:blipFill>
        <p:spPr bwMode="auto">
          <a:xfrm>
            <a:off x="3733800" y="0"/>
            <a:ext cx="5756716" cy="1905000"/>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a:stretch>
            <a:fillRect/>
          </a:stretch>
        </p:blipFill>
        <p:spPr bwMode="auto">
          <a:xfrm rot="10800000">
            <a:off x="457200" y="0"/>
            <a:ext cx="1905000" cy="1934128"/>
          </a:xfrm>
          <a:prstGeom prst="rect">
            <a:avLst/>
          </a:prstGeom>
          <a:noFill/>
          <a:ln w="9525">
            <a:noFill/>
            <a:miter lim="800000"/>
            <a:headEnd/>
            <a:tailEnd/>
          </a:ln>
          <a:effectLst/>
        </p:spPr>
      </p:pic>
      <p:sp>
        <p:nvSpPr>
          <p:cNvPr id="7" name="TextBox 6"/>
          <p:cNvSpPr txBox="1"/>
          <p:nvPr/>
        </p:nvSpPr>
        <p:spPr>
          <a:xfrm>
            <a:off x="609600" y="1905000"/>
            <a:ext cx="1774845" cy="430887"/>
          </a:xfrm>
          <a:prstGeom prst="rect">
            <a:avLst/>
          </a:prstGeom>
          <a:noFill/>
        </p:spPr>
        <p:txBody>
          <a:bodyPr wrap="none" rtlCol="0">
            <a:spAutoFit/>
          </a:bodyPr>
          <a:lstStyle/>
          <a:p>
            <a:r>
              <a:rPr lang="en-IN" dirty="0"/>
              <a:t>FCC structure</a:t>
            </a:r>
            <a:endParaRPr lang="en-IN" dirty="0"/>
          </a:p>
        </p:txBody>
      </p:sp>
      <p:sp>
        <p:nvSpPr>
          <p:cNvPr id="8" name="TextBox 7"/>
          <p:cNvSpPr txBox="1"/>
          <p:nvPr/>
        </p:nvSpPr>
        <p:spPr>
          <a:xfrm>
            <a:off x="4343400" y="1828800"/>
            <a:ext cx="3918060" cy="430887"/>
          </a:xfrm>
          <a:prstGeom prst="rect">
            <a:avLst/>
          </a:prstGeom>
          <a:noFill/>
        </p:spPr>
        <p:txBody>
          <a:bodyPr wrap="none" rtlCol="0">
            <a:spAutoFit/>
          </a:bodyPr>
          <a:lstStyle/>
          <a:p>
            <a:r>
              <a:rPr lang="en-IN" dirty="0"/>
              <a:t>No interior points for z = 0 and 3</a:t>
            </a:r>
            <a:endParaRPr lang="en-IN" dirty="0"/>
          </a:p>
        </p:txBody>
      </p:sp>
      <p:sp>
        <p:nvSpPr>
          <p:cNvPr id="9" name="Rectangle 8"/>
          <p:cNvSpPr/>
          <p:nvPr/>
        </p:nvSpPr>
        <p:spPr>
          <a:xfrm>
            <a:off x="0" y="2288262"/>
            <a:ext cx="9906000" cy="4493538"/>
          </a:xfrm>
          <a:prstGeom prst="rect">
            <a:avLst/>
          </a:prstGeom>
        </p:spPr>
        <p:txBody>
          <a:bodyPr wrap="square">
            <a:spAutoFit/>
          </a:bodyPr>
          <a:lstStyle/>
          <a:p>
            <a:pPr algn="l"/>
            <a:r>
              <a:rPr lang="en-IN" dirty="0"/>
              <a:t>Group A: Nine atoms in one layer : Two layers: Total 18 atoms. </a:t>
            </a:r>
            <a:endParaRPr lang="en-IN" dirty="0"/>
          </a:p>
          <a:p>
            <a:pPr algn="l"/>
            <a:r>
              <a:rPr lang="en-IN" dirty="0"/>
              <a:t>Note: Each atom is in the </a:t>
            </a:r>
            <a:r>
              <a:rPr lang="en-IN" dirty="0" err="1"/>
              <a:t>center</a:t>
            </a:r>
            <a:r>
              <a:rPr lang="en-IN" dirty="0"/>
              <a:t> of the small square representing the unit cell, making n</a:t>
            </a:r>
            <a:r>
              <a:rPr lang="en-IN" baseline="30000" dirty="0"/>
              <a:t>2</a:t>
            </a:r>
            <a:r>
              <a:rPr lang="en-IN" dirty="0"/>
              <a:t> per layer. There are n-1 layers. This gives a total of n</a:t>
            </a:r>
            <a:r>
              <a:rPr lang="en-IN" baseline="30000" dirty="0"/>
              <a:t>2</a:t>
            </a:r>
            <a:r>
              <a:rPr lang="en-IN" dirty="0"/>
              <a:t>(n-1) atoms in Group A.</a:t>
            </a:r>
            <a:endParaRPr lang="en-IN" dirty="0"/>
          </a:p>
          <a:p>
            <a:pPr algn="l"/>
            <a:endParaRPr lang="en-IN" dirty="0"/>
          </a:p>
          <a:p>
            <a:pPr algn="l"/>
            <a:r>
              <a:rPr lang="en-IN" dirty="0"/>
              <a:t>Group B: These are found on the intersections of the blue lines. This situation was encountered previously when counting group D of the surface atoms; there are (n-1)</a:t>
            </a:r>
            <a:r>
              <a:rPr lang="en-IN" baseline="30000" dirty="0"/>
              <a:t>2</a:t>
            </a:r>
            <a:r>
              <a:rPr lang="en-IN" dirty="0"/>
              <a:t> of them per layer here. There are n-1 layers, so the total is (n-1)(n-1)(n-1).</a:t>
            </a:r>
            <a:endParaRPr lang="en-IN" dirty="0"/>
          </a:p>
          <a:p>
            <a:pPr algn="l"/>
            <a:endParaRPr lang="en-IN" dirty="0"/>
          </a:p>
          <a:p>
            <a:pPr algn="l"/>
            <a:r>
              <a:rPr lang="en-IN" dirty="0"/>
              <a:t>Group C: There are twelve shown per layer. To extend this to the general case, notice that they are found on the blue lines, but not at the intersections. Each blue line has n of them, and there are 2(n-1) blue lines total. This makes 2(n-1)n atoms per layer. </a:t>
            </a:r>
            <a:endParaRPr lang="en-IN" dirty="0"/>
          </a:p>
          <a:p>
            <a:pPr algn="l"/>
            <a:r>
              <a:rPr lang="en-IN" dirty="0"/>
              <a:t>2(n-1)</a:t>
            </a:r>
            <a:r>
              <a:rPr lang="en-IN" dirty="0" err="1"/>
              <a:t>nxn</a:t>
            </a:r>
            <a:r>
              <a:rPr lang="en-IN" dirty="0"/>
              <a:t>=2(n-1)n</a:t>
            </a:r>
            <a:r>
              <a:rPr lang="en-IN" baseline="30000" dirty="0"/>
              <a:t>2</a:t>
            </a:r>
            <a:r>
              <a:rPr lang="en-IN" dirty="0"/>
              <a:t> atoms in group C.</a:t>
            </a:r>
            <a:endParaRPr lang="en-IN" dirty="0"/>
          </a:p>
          <a:p>
            <a:pPr algn="l"/>
            <a:r>
              <a:rPr lang="en-IN" dirty="0"/>
              <a:t>                                      Total atoms =4n</a:t>
            </a:r>
            <a:r>
              <a:rPr lang="en-IN" baseline="30000" dirty="0"/>
              <a:t>3</a:t>
            </a:r>
            <a:r>
              <a:rPr lang="en-IN" dirty="0"/>
              <a:t>-6n</a:t>
            </a:r>
            <a:r>
              <a:rPr lang="en-IN" baseline="30000" dirty="0"/>
              <a:t>2</a:t>
            </a:r>
            <a:r>
              <a:rPr lang="en-IN" dirty="0"/>
              <a:t>+3n-1 (interior atoms)</a:t>
            </a:r>
            <a:endParaRPr lang="en-IN"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sp>
        <p:nvSpPr>
          <p:cNvPr id="4" name="TextBox 3"/>
          <p:cNvSpPr txBox="1"/>
          <p:nvPr/>
        </p:nvSpPr>
        <p:spPr>
          <a:xfrm>
            <a:off x="3657600" y="0"/>
            <a:ext cx="3180038" cy="430887"/>
          </a:xfrm>
          <a:prstGeom prst="rect">
            <a:avLst/>
          </a:prstGeom>
          <a:noFill/>
        </p:spPr>
        <p:txBody>
          <a:bodyPr wrap="none" rtlCol="0">
            <a:spAutoFit/>
          </a:bodyPr>
          <a:lstStyle/>
          <a:p>
            <a:r>
              <a:rPr lang="en-US" dirty="0">
                <a:solidFill>
                  <a:srgbClr val="FF0000"/>
                </a:solidFill>
              </a:rPr>
              <a:t>UNIT CELL APPROACH</a:t>
            </a:r>
            <a:endParaRPr lang="en-US" dirty="0">
              <a:solidFill>
                <a:srgbClr val="FF0000"/>
              </a:solidFill>
            </a:endParaRPr>
          </a:p>
        </p:txBody>
      </p:sp>
      <p:pic>
        <p:nvPicPr>
          <p:cNvPr id="23554" name="Picture 2"/>
          <p:cNvPicPr>
            <a:picLocks noChangeAspect="1" noChangeArrowheads="1"/>
          </p:cNvPicPr>
          <p:nvPr/>
        </p:nvPicPr>
        <p:blipFill>
          <a:blip r:embed="rId1"/>
          <a:srcRect/>
          <a:stretch>
            <a:fillRect/>
          </a:stretch>
        </p:blipFill>
        <p:spPr bwMode="auto">
          <a:xfrm rot="10800000">
            <a:off x="304800" y="152400"/>
            <a:ext cx="1632390" cy="165735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2"/>
          <a:srcRect/>
          <a:stretch>
            <a:fillRect/>
          </a:stretch>
        </p:blipFill>
        <p:spPr bwMode="auto">
          <a:xfrm>
            <a:off x="7315200" y="685800"/>
            <a:ext cx="1981200" cy="1804307"/>
          </a:xfrm>
          <a:prstGeom prst="rect">
            <a:avLst/>
          </a:prstGeom>
          <a:noFill/>
          <a:ln w="9525">
            <a:noFill/>
            <a:miter lim="800000"/>
            <a:headEnd/>
            <a:tailEnd/>
          </a:ln>
          <a:effectLst/>
        </p:spPr>
      </p:pic>
      <p:sp>
        <p:nvSpPr>
          <p:cNvPr id="7" name="TextBox 6"/>
          <p:cNvSpPr txBox="1"/>
          <p:nvPr/>
        </p:nvSpPr>
        <p:spPr>
          <a:xfrm>
            <a:off x="6595477" y="2819400"/>
            <a:ext cx="3310523" cy="430887"/>
          </a:xfrm>
          <a:prstGeom prst="rect">
            <a:avLst/>
          </a:prstGeom>
          <a:noFill/>
        </p:spPr>
        <p:txBody>
          <a:bodyPr wrap="none" rtlCol="0">
            <a:spAutoFit/>
          </a:bodyPr>
          <a:lstStyle/>
          <a:p>
            <a:r>
              <a:rPr lang="en-US" dirty="0"/>
              <a:t>Smallest </a:t>
            </a:r>
            <a:r>
              <a:rPr lang="en-US" dirty="0" err="1"/>
              <a:t>Cubo</a:t>
            </a:r>
            <a:r>
              <a:rPr lang="en-US" dirty="0"/>
              <a:t> - Octahedral</a:t>
            </a:r>
            <a:endParaRPr lang="en-US" dirty="0"/>
          </a:p>
        </p:txBody>
      </p:sp>
      <p:pic>
        <p:nvPicPr>
          <p:cNvPr id="23557" name="Picture 5"/>
          <p:cNvPicPr>
            <a:picLocks noChangeAspect="1" noChangeArrowheads="1"/>
          </p:cNvPicPr>
          <p:nvPr/>
        </p:nvPicPr>
        <p:blipFill>
          <a:blip r:embed="rId3"/>
          <a:srcRect/>
          <a:stretch>
            <a:fillRect/>
          </a:stretch>
        </p:blipFill>
        <p:spPr bwMode="auto">
          <a:xfrm rot="10800000">
            <a:off x="2286000" y="304800"/>
            <a:ext cx="2135818" cy="1728787"/>
          </a:xfrm>
          <a:prstGeom prst="rect">
            <a:avLst/>
          </a:prstGeom>
          <a:noFill/>
          <a:ln w="9525">
            <a:noFill/>
            <a:miter lim="800000"/>
            <a:headEnd/>
            <a:tailEnd/>
          </a:ln>
          <a:effectLst/>
        </p:spPr>
      </p:pic>
      <p:pic>
        <p:nvPicPr>
          <p:cNvPr id="24578" name="Picture 2"/>
          <p:cNvPicPr>
            <a:picLocks noChangeAspect="1" noChangeArrowheads="1"/>
          </p:cNvPicPr>
          <p:nvPr/>
        </p:nvPicPr>
        <p:blipFill>
          <a:blip r:embed="rId4"/>
          <a:srcRect/>
          <a:stretch>
            <a:fillRect/>
          </a:stretch>
        </p:blipFill>
        <p:spPr bwMode="auto">
          <a:xfrm>
            <a:off x="228600" y="2209800"/>
            <a:ext cx="6411856" cy="327660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pic>
        <p:nvPicPr>
          <p:cNvPr id="25602" name="Picture 2"/>
          <p:cNvPicPr>
            <a:picLocks noChangeAspect="1" noChangeArrowheads="1"/>
          </p:cNvPicPr>
          <p:nvPr/>
        </p:nvPicPr>
        <p:blipFill>
          <a:blip r:embed="rId1"/>
          <a:srcRect/>
          <a:stretch>
            <a:fillRect/>
          </a:stretch>
        </p:blipFill>
        <p:spPr bwMode="auto">
          <a:xfrm>
            <a:off x="0" y="304800"/>
            <a:ext cx="9934575" cy="3286125"/>
          </a:xfrm>
          <a:prstGeom prst="rect">
            <a:avLst/>
          </a:prstGeom>
          <a:noFill/>
          <a:ln w="9525">
            <a:noFill/>
            <a:miter lim="800000"/>
            <a:headEnd/>
            <a:tailEnd/>
          </a:ln>
          <a:effectLst/>
        </p:spPr>
      </p:pic>
      <p:sp>
        <p:nvSpPr>
          <p:cNvPr id="5" name="Rectangle 4"/>
          <p:cNvSpPr/>
          <p:nvPr/>
        </p:nvSpPr>
        <p:spPr>
          <a:xfrm>
            <a:off x="2133600" y="3810000"/>
            <a:ext cx="3469219" cy="430887"/>
          </a:xfrm>
          <a:prstGeom prst="rect">
            <a:avLst/>
          </a:prstGeom>
        </p:spPr>
        <p:txBody>
          <a:bodyPr wrap="none">
            <a:spAutoFit/>
          </a:bodyPr>
          <a:lstStyle/>
          <a:p>
            <a:r>
              <a:rPr lang="en-IN" dirty="0"/>
              <a:t>6n</a:t>
            </a:r>
            <a:r>
              <a:rPr lang="en-IN" baseline="30000" dirty="0"/>
              <a:t>2</a:t>
            </a:r>
            <a:r>
              <a:rPr lang="en-IN" dirty="0"/>
              <a:t> + 2 atoms on the surface.</a:t>
            </a:r>
            <a:endParaRPr lang="en-IN" dirty="0"/>
          </a:p>
        </p:txBody>
      </p:sp>
      <p:sp>
        <p:nvSpPr>
          <p:cNvPr id="6" name="Rectangle 5"/>
          <p:cNvSpPr/>
          <p:nvPr/>
        </p:nvSpPr>
        <p:spPr>
          <a:xfrm>
            <a:off x="1447800" y="4419600"/>
            <a:ext cx="6477000" cy="430887"/>
          </a:xfrm>
          <a:prstGeom prst="rect">
            <a:avLst/>
          </a:prstGeom>
        </p:spPr>
        <p:txBody>
          <a:bodyPr wrap="square">
            <a:spAutoFit/>
          </a:bodyPr>
          <a:lstStyle/>
          <a:p>
            <a:pPr algn="l"/>
            <a:r>
              <a:rPr lang="en-IN" dirty="0"/>
              <a:t>Total atoms =2n</a:t>
            </a:r>
            <a:r>
              <a:rPr lang="en-IN" baseline="30000" dirty="0"/>
              <a:t>3</a:t>
            </a:r>
            <a:r>
              <a:rPr lang="en-IN" dirty="0"/>
              <a:t>-3n</a:t>
            </a:r>
            <a:r>
              <a:rPr lang="en-IN" baseline="30000" dirty="0"/>
              <a:t>2</a:t>
            </a:r>
            <a:r>
              <a:rPr lang="en-IN" dirty="0"/>
              <a:t>+3n-1 (interior atoms)</a:t>
            </a:r>
            <a:endParaRPr lang="en-I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Date Placeholder 1"/>
          <p:cNvSpPr>
            <a:spLocks noGrp="1"/>
          </p:cNvSpPr>
          <p:nvPr>
            <p:ph type="dt" sz="quarter" idx="10"/>
          </p:nvPr>
        </p:nvSpPr>
        <p:spPr>
          <a:noFill/>
        </p:spPr>
        <p:txBody>
          <a:bodyPr/>
          <a:lstStyle/>
          <a:p>
            <a:fld id="{ADDEEDFF-FF62-4640-AC36-3089B81464D1}" type="datetime2">
              <a:rPr lang="en-US" smtClean="0"/>
            </a:fld>
            <a:endParaRPr lang="en-US"/>
          </a:p>
        </p:txBody>
      </p:sp>
      <p:sp>
        <p:nvSpPr>
          <p:cNvPr id="67587" name="Slide Number Placeholder 2"/>
          <p:cNvSpPr>
            <a:spLocks noGrp="1"/>
          </p:cNvSpPr>
          <p:nvPr>
            <p:ph type="sldNum" sz="quarter" idx="12"/>
          </p:nvPr>
        </p:nvSpPr>
        <p:spPr>
          <a:noFill/>
        </p:spPr>
        <p:txBody>
          <a:bodyPr/>
          <a:lstStyle/>
          <a:p>
            <a:fld id="{CA515EB9-F5D7-45EC-B200-D5504A6B93F6}" type="slidenum">
              <a:rPr lang="en-US" dirty="0" smtClean="0"/>
            </a:fld>
            <a:endParaRPr lang="en-US" dirty="0"/>
          </a:p>
        </p:txBody>
      </p:sp>
      <p:pic>
        <p:nvPicPr>
          <p:cNvPr id="67588" name="Picture 2"/>
          <p:cNvPicPr>
            <a:picLocks noChangeAspect="1" noChangeArrowheads="1"/>
          </p:cNvPicPr>
          <p:nvPr/>
        </p:nvPicPr>
        <p:blipFill>
          <a:blip r:embed="rId1"/>
          <a:srcRect/>
          <a:stretch>
            <a:fillRect/>
          </a:stretch>
        </p:blipFill>
        <p:spPr bwMode="auto">
          <a:xfrm>
            <a:off x="990600" y="762000"/>
            <a:ext cx="8001000" cy="5570538"/>
          </a:xfrm>
          <a:prstGeom prst="rect">
            <a:avLst/>
          </a:prstGeom>
          <a:noFill/>
          <a:ln w="9525" algn="ctr">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smtClean="0"/>
            </a:fld>
            <a:endParaRPr lang="en-US"/>
          </a:p>
        </p:txBody>
      </p:sp>
      <p:sp>
        <p:nvSpPr>
          <p:cNvPr id="4" name="Rectangle 3"/>
          <p:cNvSpPr/>
          <p:nvPr/>
        </p:nvSpPr>
        <p:spPr>
          <a:xfrm>
            <a:off x="228600" y="1295400"/>
            <a:ext cx="9448800" cy="4893647"/>
          </a:xfrm>
          <a:prstGeom prst="rect">
            <a:avLst/>
          </a:prstGeom>
        </p:spPr>
        <p:txBody>
          <a:bodyPr wrap="square">
            <a:spAutoFit/>
          </a:bodyPr>
          <a:lstStyle/>
          <a:p>
            <a:pPr marL="457200" indent="-457200" algn="just" eaLnBrk="0" hangingPunct="0">
              <a:buFont typeface="+mj-lt"/>
              <a:buAutoNum type="alphaUcPeriod"/>
            </a:pPr>
            <a:r>
              <a:rPr lang="en-US" sz="2400" i="1" dirty="0">
                <a:cs typeface="Times New Roman" panose="02020603050405020304" pitchFamily="18" charset="0"/>
              </a:rPr>
              <a:t>Introduction to Nanotechnology</a:t>
            </a:r>
            <a:r>
              <a:rPr lang="en-US" sz="2400" dirty="0">
                <a:cs typeface="Times New Roman" panose="02020603050405020304" pitchFamily="18" charset="0"/>
              </a:rPr>
              <a:t>; Charles P. Poole, Jr. and Frank J. Owens, Wiley – </a:t>
            </a:r>
            <a:r>
              <a:rPr lang="en-US" sz="2400" dirty="0" err="1">
                <a:cs typeface="Times New Roman" panose="02020603050405020304" pitchFamily="18" charset="0"/>
              </a:rPr>
              <a:t>Interscience</a:t>
            </a:r>
            <a:r>
              <a:rPr lang="en-US" sz="2400" dirty="0">
                <a:cs typeface="Times New Roman" panose="02020603050405020304" pitchFamily="18" charset="0"/>
              </a:rPr>
              <a:t>, </a:t>
            </a:r>
            <a:r>
              <a:rPr lang="en-US" sz="2400" b="1" dirty="0">
                <a:cs typeface="Times New Roman" panose="02020603050405020304" pitchFamily="18" charset="0"/>
              </a:rPr>
              <a:t>2003</a:t>
            </a:r>
            <a:r>
              <a:rPr lang="en-US" sz="2400" dirty="0">
                <a:cs typeface="Times New Roman" panose="02020603050405020304" pitchFamily="18" charset="0"/>
              </a:rPr>
              <a:t>.</a:t>
            </a:r>
            <a:endParaRPr lang="en-US" sz="2400" dirty="0">
              <a:cs typeface="Times New Roman" panose="02020603050405020304" pitchFamily="18" charset="0"/>
            </a:endParaRPr>
          </a:p>
          <a:p>
            <a:pPr marL="457200" indent="-457200" algn="just" eaLnBrk="0" hangingPunct="0">
              <a:buFont typeface="+mj-lt"/>
              <a:buAutoNum type="alphaUcPeriod"/>
            </a:pPr>
            <a:endParaRPr lang="en-US" sz="2400" dirty="0"/>
          </a:p>
          <a:p>
            <a:pPr marL="457200" indent="-457200" algn="just" eaLnBrk="0" hangingPunct="0">
              <a:buFont typeface="+mj-lt"/>
              <a:buAutoNum type="alphaUcPeriod"/>
            </a:pPr>
            <a:r>
              <a:rPr lang="en-US" sz="2400" i="1" dirty="0">
                <a:solidFill>
                  <a:srgbClr val="FF0000"/>
                </a:solidFill>
                <a:cs typeface="Times New Roman" panose="02020603050405020304" pitchFamily="18" charset="0"/>
              </a:rPr>
              <a:t>Introduction to </a:t>
            </a:r>
            <a:r>
              <a:rPr lang="en-US" sz="2400" i="1" dirty="0" err="1">
                <a:solidFill>
                  <a:srgbClr val="FF0000"/>
                </a:solidFill>
                <a:cs typeface="Times New Roman" panose="02020603050405020304" pitchFamily="18" charset="0"/>
              </a:rPr>
              <a:t>Nanoscience</a:t>
            </a:r>
            <a:r>
              <a:rPr lang="en-US" sz="2400" dirty="0">
                <a:solidFill>
                  <a:srgbClr val="FF0000"/>
                </a:solidFill>
                <a:cs typeface="Times New Roman" panose="02020603050405020304" pitchFamily="18" charset="0"/>
              </a:rPr>
              <a:t>; Gabor L. </a:t>
            </a:r>
            <a:r>
              <a:rPr lang="en-US" sz="2400" dirty="0" err="1">
                <a:solidFill>
                  <a:srgbClr val="FF0000"/>
                </a:solidFill>
                <a:cs typeface="Times New Roman" panose="02020603050405020304" pitchFamily="18" charset="0"/>
              </a:rPr>
              <a:t>Hornyak</a:t>
            </a:r>
            <a:r>
              <a:rPr lang="en-US" sz="2400" dirty="0">
                <a:solidFill>
                  <a:srgbClr val="FF0000"/>
                </a:solidFill>
                <a:cs typeface="Times New Roman" panose="02020603050405020304" pitchFamily="18" charset="0"/>
              </a:rPr>
              <a:t>, </a:t>
            </a:r>
            <a:r>
              <a:rPr lang="en-US" sz="2400" dirty="0" err="1">
                <a:solidFill>
                  <a:srgbClr val="FF0000"/>
                </a:solidFill>
                <a:cs typeface="Times New Roman" panose="02020603050405020304" pitchFamily="18" charset="0"/>
              </a:rPr>
              <a:t>Joydeep</a:t>
            </a:r>
            <a:r>
              <a:rPr lang="en-US" sz="2400" dirty="0">
                <a:solidFill>
                  <a:srgbClr val="FF0000"/>
                </a:solidFill>
                <a:cs typeface="Times New Roman" panose="02020603050405020304" pitchFamily="18" charset="0"/>
              </a:rPr>
              <a:t> </a:t>
            </a:r>
            <a:r>
              <a:rPr lang="en-US" sz="2400" dirty="0" err="1">
                <a:solidFill>
                  <a:srgbClr val="FF0000"/>
                </a:solidFill>
                <a:cs typeface="Times New Roman" panose="02020603050405020304" pitchFamily="18" charset="0"/>
              </a:rPr>
              <a:t>Dutta</a:t>
            </a:r>
            <a:r>
              <a:rPr lang="en-US" sz="2400" dirty="0">
                <a:solidFill>
                  <a:srgbClr val="FF0000"/>
                </a:solidFill>
                <a:cs typeface="Times New Roman" panose="02020603050405020304" pitchFamily="18" charset="0"/>
              </a:rPr>
              <a:t>, Harry F. </a:t>
            </a:r>
            <a:r>
              <a:rPr lang="en-US" sz="2400" dirty="0" err="1">
                <a:solidFill>
                  <a:srgbClr val="FF0000"/>
                </a:solidFill>
                <a:cs typeface="Times New Roman" panose="02020603050405020304" pitchFamily="18" charset="0"/>
              </a:rPr>
              <a:t>Tibbals</a:t>
            </a:r>
            <a:r>
              <a:rPr lang="en-US" sz="2400" dirty="0">
                <a:solidFill>
                  <a:srgbClr val="FF0000"/>
                </a:solidFill>
                <a:cs typeface="Times New Roman" panose="02020603050405020304" pitchFamily="18" charset="0"/>
              </a:rPr>
              <a:t>, A. K. </a:t>
            </a:r>
            <a:r>
              <a:rPr lang="en-US" sz="2400" dirty="0" err="1">
                <a:solidFill>
                  <a:srgbClr val="FF0000"/>
                </a:solidFill>
                <a:cs typeface="Times New Roman" panose="02020603050405020304" pitchFamily="18" charset="0"/>
              </a:rPr>
              <a:t>Rao</a:t>
            </a:r>
            <a:r>
              <a:rPr lang="en-US" sz="2400" dirty="0">
                <a:solidFill>
                  <a:srgbClr val="FF0000"/>
                </a:solidFill>
                <a:cs typeface="Times New Roman" panose="02020603050405020304" pitchFamily="18" charset="0"/>
              </a:rPr>
              <a:t>, CRC Press, Taylor and Francis Group, </a:t>
            </a:r>
            <a:r>
              <a:rPr lang="en-US" sz="2400" b="1" dirty="0">
                <a:solidFill>
                  <a:srgbClr val="FF0000"/>
                </a:solidFill>
                <a:cs typeface="Times New Roman" panose="02020603050405020304" pitchFamily="18" charset="0"/>
              </a:rPr>
              <a:t>2008</a:t>
            </a:r>
            <a:r>
              <a:rPr lang="en-US" sz="2400" dirty="0">
                <a:solidFill>
                  <a:srgbClr val="FF0000"/>
                </a:solidFill>
                <a:cs typeface="Times New Roman" panose="02020603050405020304" pitchFamily="18" charset="0"/>
              </a:rPr>
              <a:t>.</a:t>
            </a:r>
            <a:endParaRPr lang="en-US" sz="2400" dirty="0">
              <a:solidFill>
                <a:srgbClr val="FF0000"/>
              </a:solidFill>
              <a:cs typeface="Times New Roman" panose="02020603050405020304" pitchFamily="18" charset="0"/>
            </a:endParaRPr>
          </a:p>
          <a:p>
            <a:pPr marL="457200" indent="-457200" algn="just" eaLnBrk="0" hangingPunct="0">
              <a:buFont typeface="+mj-lt"/>
              <a:buAutoNum type="alphaUcPeriod"/>
            </a:pPr>
            <a:endParaRPr lang="en-US" sz="2400" dirty="0">
              <a:solidFill>
                <a:srgbClr val="FF0000"/>
              </a:solidFill>
              <a:cs typeface="Times New Roman" panose="02020603050405020304" pitchFamily="18" charset="0"/>
            </a:endParaRPr>
          </a:p>
          <a:p>
            <a:pPr marL="457200" indent="-457200" algn="just" eaLnBrk="0" hangingPunct="0">
              <a:buFont typeface="+mj-lt"/>
              <a:buAutoNum type="alphaUcPeriod"/>
            </a:pPr>
            <a:r>
              <a:rPr lang="en-US" sz="2400" dirty="0" err="1">
                <a:cs typeface="Times New Roman" panose="02020603050405020304" pitchFamily="18" charset="0"/>
              </a:rPr>
              <a:t>Nanomaterials</a:t>
            </a:r>
            <a:r>
              <a:rPr lang="en-US" sz="2400" dirty="0">
                <a:cs typeface="Times New Roman" panose="02020603050405020304" pitchFamily="18" charset="0"/>
              </a:rPr>
              <a:t>, </a:t>
            </a:r>
            <a:r>
              <a:rPr lang="en-US" sz="2400" dirty="0" err="1">
                <a:cs typeface="Times New Roman" panose="02020603050405020304" pitchFamily="18" charset="0"/>
              </a:rPr>
              <a:t>Nanotecnologies</a:t>
            </a:r>
            <a:r>
              <a:rPr lang="en-US" sz="2400" dirty="0">
                <a:cs typeface="Times New Roman" panose="02020603050405020304" pitchFamily="18" charset="0"/>
              </a:rPr>
              <a:t> and Design: An introduction for Engineers and Architect, M. F. Ashby, Paulo J. Ferreira, D. L. </a:t>
            </a:r>
            <a:r>
              <a:rPr lang="en-US" sz="2400" dirty="0" err="1">
                <a:cs typeface="Times New Roman" panose="02020603050405020304" pitchFamily="18" charset="0"/>
              </a:rPr>
              <a:t>Schodek</a:t>
            </a:r>
            <a:r>
              <a:rPr lang="en-US" sz="2400" dirty="0">
                <a:cs typeface="Times New Roman" panose="02020603050405020304" pitchFamily="18" charset="0"/>
              </a:rPr>
              <a:t>, Elsevier, 2009.</a:t>
            </a:r>
            <a:endParaRPr lang="en-US" sz="2400" dirty="0">
              <a:cs typeface="Times New Roman" panose="02020603050405020304" pitchFamily="18" charset="0"/>
            </a:endParaRPr>
          </a:p>
          <a:p>
            <a:pPr marL="457200" indent="-457200" algn="just" eaLnBrk="0" hangingPunct="0">
              <a:buFont typeface="+mj-lt"/>
              <a:buAutoNum type="alphaUcPeriod"/>
            </a:pPr>
            <a:endParaRPr lang="en-US" sz="2400" dirty="0">
              <a:cs typeface="Times New Roman" panose="02020603050405020304" pitchFamily="18" charset="0"/>
            </a:endParaRPr>
          </a:p>
          <a:p>
            <a:pPr marL="457200" indent="-457200" algn="just" eaLnBrk="0" hangingPunct="0">
              <a:buFont typeface="+mj-lt"/>
              <a:buAutoNum type="alphaUcPeriod"/>
            </a:pPr>
            <a:r>
              <a:rPr lang="en-US" sz="2400" dirty="0">
                <a:solidFill>
                  <a:srgbClr val="FF0000"/>
                </a:solidFill>
                <a:cs typeface="Times New Roman" panose="02020603050405020304" pitchFamily="18" charset="0"/>
              </a:rPr>
              <a:t>Introductory </a:t>
            </a:r>
            <a:r>
              <a:rPr lang="en-US" sz="2400" dirty="0" err="1">
                <a:solidFill>
                  <a:srgbClr val="FF0000"/>
                </a:solidFill>
                <a:cs typeface="Times New Roman" panose="02020603050405020304" pitchFamily="18" charset="0"/>
              </a:rPr>
              <a:t>Nanoscience</a:t>
            </a:r>
            <a:r>
              <a:rPr lang="en-US" sz="2400" dirty="0">
                <a:solidFill>
                  <a:srgbClr val="FF0000"/>
                </a:solidFill>
                <a:cs typeface="Times New Roman" panose="02020603050405020304" pitchFamily="18" charset="0"/>
              </a:rPr>
              <a:t>: Physical and Chemical Concept, Masaru </a:t>
            </a:r>
            <a:r>
              <a:rPr lang="en-US" sz="2400" dirty="0" err="1">
                <a:solidFill>
                  <a:srgbClr val="FF0000"/>
                </a:solidFill>
                <a:cs typeface="Times New Roman" panose="02020603050405020304" pitchFamily="18" charset="0"/>
              </a:rPr>
              <a:t>Kuno</a:t>
            </a:r>
            <a:r>
              <a:rPr lang="en-US" sz="2400" dirty="0">
                <a:solidFill>
                  <a:srgbClr val="FF0000"/>
                </a:solidFill>
                <a:cs typeface="Times New Roman" panose="02020603050405020304" pitchFamily="18" charset="0"/>
              </a:rPr>
              <a:t>, Garland Science, 2011. </a:t>
            </a:r>
            <a:endParaRPr lang="en-US" sz="2400" dirty="0">
              <a:solidFill>
                <a:srgbClr val="FF0000"/>
              </a:solidFill>
              <a:cs typeface="Times New Roman" panose="02020603050405020304" pitchFamily="18" charset="0"/>
            </a:endParaRPr>
          </a:p>
          <a:p>
            <a:pPr marL="457200" indent="-457200" algn="just" eaLnBrk="0" hangingPunct="0">
              <a:buFont typeface="+mj-lt"/>
              <a:buAutoNum type="alphaUcPeriod"/>
            </a:pPr>
            <a:endParaRPr lang="en-US" sz="2400" dirty="0"/>
          </a:p>
        </p:txBody>
      </p:sp>
      <p:sp>
        <p:nvSpPr>
          <p:cNvPr id="5" name="TextBox 4"/>
          <p:cNvSpPr txBox="1"/>
          <p:nvPr/>
        </p:nvSpPr>
        <p:spPr>
          <a:xfrm>
            <a:off x="4038600" y="228600"/>
            <a:ext cx="2079415" cy="430887"/>
          </a:xfrm>
          <a:prstGeom prst="rect">
            <a:avLst/>
          </a:prstGeom>
          <a:noFill/>
        </p:spPr>
        <p:txBody>
          <a:bodyPr wrap="none" rtlCol="0">
            <a:spAutoFit/>
          </a:bodyPr>
          <a:lstStyle/>
          <a:p>
            <a:r>
              <a:rPr lang="en-IN" b="1" dirty="0">
                <a:solidFill>
                  <a:srgbClr val="FF0000"/>
                </a:solidFill>
              </a:rPr>
              <a:t>REFERENCES</a:t>
            </a:r>
            <a:endParaRPr lang="en-IN" b="1" dirty="0">
              <a:solidFill>
                <a:srgbClr val="FF00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1"/>
          <p:cNvSpPr>
            <a:spLocks noGrp="1"/>
          </p:cNvSpPr>
          <p:nvPr>
            <p:ph type="dt" sz="quarter" idx="10"/>
          </p:nvPr>
        </p:nvSpPr>
        <p:spPr>
          <a:noFill/>
        </p:spPr>
        <p:txBody>
          <a:bodyPr/>
          <a:lstStyle/>
          <a:p>
            <a:fld id="{E14DBBBA-1FFF-47CF-B1BD-E0949981F230}" type="datetime2">
              <a:rPr lang="en-US" smtClean="0"/>
            </a:fld>
            <a:endParaRPr lang="en-US"/>
          </a:p>
        </p:txBody>
      </p:sp>
      <p:sp>
        <p:nvSpPr>
          <p:cNvPr id="68611" name="Slide Number Placeholder 2"/>
          <p:cNvSpPr>
            <a:spLocks noGrp="1"/>
          </p:cNvSpPr>
          <p:nvPr>
            <p:ph type="sldNum" sz="quarter" idx="12"/>
          </p:nvPr>
        </p:nvSpPr>
        <p:spPr>
          <a:noFill/>
        </p:spPr>
        <p:txBody>
          <a:bodyPr/>
          <a:lstStyle/>
          <a:p>
            <a:fld id="{523EE783-8FD7-4866-B072-E87ECD85FEA2}" type="slidenum">
              <a:rPr lang="en-US" dirty="0" smtClean="0"/>
            </a:fld>
            <a:endParaRPr lang="en-US" dirty="0"/>
          </a:p>
        </p:txBody>
      </p:sp>
      <p:pic>
        <p:nvPicPr>
          <p:cNvPr id="68612" name="Picture 2"/>
          <p:cNvPicPr>
            <a:picLocks noChangeAspect="1" noChangeArrowheads="1"/>
          </p:cNvPicPr>
          <p:nvPr/>
        </p:nvPicPr>
        <p:blipFill>
          <a:blip r:embed="rId1"/>
          <a:srcRect/>
          <a:stretch>
            <a:fillRect/>
          </a:stretch>
        </p:blipFill>
        <p:spPr bwMode="auto">
          <a:xfrm>
            <a:off x="304800" y="134938"/>
            <a:ext cx="9525000" cy="6418262"/>
          </a:xfrm>
          <a:prstGeom prst="rect">
            <a:avLst/>
          </a:prstGeom>
          <a:noFill/>
          <a:ln w="9525" algn="ctr">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1"/>
          <p:cNvSpPr>
            <a:spLocks noGrp="1"/>
          </p:cNvSpPr>
          <p:nvPr>
            <p:ph type="dt" sz="quarter" idx="10"/>
          </p:nvPr>
        </p:nvSpPr>
        <p:spPr>
          <a:noFill/>
        </p:spPr>
        <p:txBody>
          <a:bodyPr/>
          <a:lstStyle/>
          <a:p>
            <a:fld id="{BB07B051-0AC3-4CD9-B80D-268AFAE8D89B}" type="datetime2">
              <a:rPr lang="en-US" smtClean="0"/>
            </a:fld>
            <a:endParaRPr lang="en-US"/>
          </a:p>
        </p:txBody>
      </p:sp>
      <p:sp>
        <p:nvSpPr>
          <p:cNvPr id="69635" name="Slide Number Placeholder 2"/>
          <p:cNvSpPr>
            <a:spLocks noGrp="1"/>
          </p:cNvSpPr>
          <p:nvPr>
            <p:ph type="sldNum" sz="quarter" idx="12"/>
          </p:nvPr>
        </p:nvSpPr>
        <p:spPr>
          <a:noFill/>
        </p:spPr>
        <p:txBody>
          <a:bodyPr/>
          <a:lstStyle/>
          <a:p>
            <a:fld id="{66F5A1B0-F071-4177-98B0-F2FACC8D72C4}" type="slidenum">
              <a:rPr lang="en-US" dirty="0" smtClean="0"/>
            </a:fld>
            <a:endParaRPr lang="en-US" dirty="0"/>
          </a:p>
        </p:txBody>
      </p:sp>
      <p:pic>
        <p:nvPicPr>
          <p:cNvPr id="69636" name="Picture 2"/>
          <p:cNvPicPr>
            <a:picLocks noChangeAspect="1" noChangeArrowheads="1"/>
          </p:cNvPicPr>
          <p:nvPr/>
        </p:nvPicPr>
        <p:blipFill>
          <a:blip r:embed="rId1"/>
          <a:srcRect/>
          <a:stretch>
            <a:fillRect/>
          </a:stretch>
        </p:blipFill>
        <p:spPr bwMode="auto">
          <a:xfrm>
            <a:off x="1447800" y="0"/>
            <a:ext cx="7696200" cy="6423025"/>
          </a:xfrm>
          <a:prstGeom prst="rect">
            <a:avLst/>
          </a:prstGeom>
          <a:noFill/>
          <a:ln w="9525" algn="ctr">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pic>
        <p:nvPicPr>
          <p:cNvPr id="26627" name="Picture 3" descr="G:\IMG_20140811_154649_1.jpg"/>
          <p:cNvPicPr>
            <a:picLocks noChangeAspect="1" noChangeArrowheads="1"/>
          </p:cNvPicPr>
          <p:nvPr/>
        </p:nvPicPr>
        <p:blipFill>
          <a:blip r:embed="rId1"/>
          <a:srcRect t="25862" b="10345"/>
          <a:stretch>
            <a:fillRect/>
          </a:stretch>
        </p:blipFill>
        <p:spPr bwMode="auto">
          <a:xfrm>
            <a:off x="457200" y="0"/>
            <a:ext cx="9100733" cy="5881398"/>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pic>
        <p:nvPicPr>
          <p:cNvPr id="24578" name="Picture 2"/>
          <p:cNvPicPr>
            <a:picLocks noChangeAspect="1" noChangeArrowheads="1"/>
          </p:cNvPicPr>
          <p:nvPr/>
        </p:nvPicPr>
        <p:blipFill>
          <a:blip r:embed="rId1"/>
          <a:srcRect/>
          <a:stretch>
            <a:fillRect/>
          </a:stretch>
        </p:blipFill>
        <p:spPr bwMode="auto">
          <a:xfrm rot="11012598">
            <a:off x="3472551" y="1411258"/>
            <a:ext cx="6276975" cy="5257800"/>
          </a:xfrm>
          <a:prstGeom prst="rect">
            <a:avLst/>
          </a:prstGeom>
          <a:noFill/>
          <a:ln w="9525">
            <a:noFill/>
            <a:miter lim="800000"/>
            <a:headEnd/>
            <a:tailEnd/>
          </a:ln>
          <a:effectLst/>
        </p:spPr>
      </p:pic>
      <p:pic>
        <p:nvPicPr>
          <p:cNvPr id="5" name="Picture 3"/>
          <p:cNvPicPr>
            <a:picLocks noChangeAspect="1" noChangeArrowheads="1"/>
          </p:cNvPicPr>
          <p:nvPr/>
        </p:nvPicPr>
        <p:blipFill>
          <a:blip r:embed="rId2"/>
          <a:srcRect/>
          <a:stretch>
            <a:fillRect/>
          </a:stretch>
        </p:blipFill>
        <p:spPr bwMode="auto">
          <a:xfrm>
            <a:off x="228600" y="304800"/>
            <a:ext cx="1981200" cy="1804307"/>
          </a:xfrm>
          <a:prstGeom prst="rect">
            <a:avLst/>
          </a:prstGeom>
          <a:noFill/>
          <a:ln w="9525">
            <a:noFill/>
            <a:miter lim="800000"/>
            <a:headEnd/>
            <a:tailEnd/>
          </a:ln>
          <a:effectLst/>
        </p:spPr>
      </p:pic>
      <p:sp>
        <p:nvSpPr>
          <p:cNvPr id="6" name="TextBox 5"/>
          <p:cNvSpPr txBox="1"/>
          <p:nvPr/>
        </p:nvSpPr>
        <p:spPr>
          <a:xfrm>
            <a:off x="0" y="2209800"/>
            <a:ext cx="3310523" cy="430887"/>
          </a:xfrm>
          <a:prstGeom prst="rect">
            <a:avLst/>
          </a:prstGeom>
          <a:noFill/>
        </p:spPr>
        <p:txBody>
          <a:bodyPr wrap="none" rtlCol="0">
            <a:spAutoFit/>
          </a:bodyPr>
          <a:lstStyle/>
          <a:p>
            <a:r>
              <a:rPr lang="en-US" dirty="0"/>
              <a:t>Smallest </a:t>
            </a:r>
            <a:r>
              <a:rPr lang="en-US" dirty="0" err="1"/>
              <a:t>Cubo</a:t>
            </a:r>
            <a:r>
              <a:rPr lang="en-US" dirty="0"/>
              <a:t> - Octahedral</a:t>
            </a:r>
            <a:endParaRPr lang="en-US" dirty="0"/>
          </a:p>
        </p:txBody>
      </p:sp>
      <p:pic>
        <p:nvPicPr>
          <p:cNvPr id="7" name="Picture 6"/>
          <p:cNvPicPr>
            <a:picLocks noChangeAspect="1" noChangeArrowheads="1"/>
          </p:cNvPicPr>
          <p:nvPr/>
        </p:nvPicPr>
        <p:blipFill>
          <a:blip r:embed="rId3"/>
          <a:srcRect/>
          <a:stretch>
            <a:fillRect/>
          </a:stretch>
        </p:blipFill>
        <p:spPr bwMode="auto">
          <a:xfrm>
            <a:off x="304800" y="3124200"/>
            <a:ext cx="2562149" cy="20574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1"/>
          <p:cNvSpPr>
            <a:spLocks noGrp="1"/>
          </p:cNvSpPr>
          <p:nvPr>
            <p:ph type="dt" sz="quarter" idx="10"/>
          </p:nvPr>
        </p:nvSpPr>
        <p:spPr>
          <a:noFill/>
        </p:spPr>
        <p:txBody>
          <a:bodyPr/>
          <a:lstStyle/>
          <a:p>
            <a:fld id="{F13DC053-BE3A-4338-A80C-B661A5B2B686}" type="datetime2">
              <a:rPr lang="en-US" smtClean="0"/>
            </a:fld>
            <a:endParaRPr lang="en-US"/>
          </a:p>
        </p:txBody>
      </p:sp>
      <p:sp>
        <p:nvSpPr>
          <p:cNvPr id="70659" name="Slide Number Placeholder 2"/>
          <p:cNvSpPr>
            <a:spLocks noGrp="1"/>
          </p:cNvSpPr>
          <p:nvPr>
            <p:ph type="sldNum" sz="quarter" idx="12"/>
          </p:nvPr>
        </p:nvSpPr>
        <p:spPr>
          <a:noFill/>
        </p:spPr>
        <p:txBody>
          <a:bodyPr/>
          <a:lstStyle/>
          <a:p>
            <a:fld id="{41F127E4-9417-41B7-8CC1-C88512C4505F}" type="slidenum">
              <a:rPr lang="en-US" dirty="0" smtClean="0"/>
            </a:fld>
            <a:endParaRPr lang="en-US" dirty="0"/>
          </a:p>
        </p:txBody>
      </p:sp>
      <p:pic>
        <p:nvPicPr>
          <p:cNvPr id="70660" name="Picture 2"/>
          <p:cNvPicPr>
            <a:picLocks noChangeAspect="1" noChangeArrowheads="1"/>
          </p:cNvPicPr>
          <p:nvPr/>
        </p:nvPicPr>
        <p:blipFill>
          <a:blip r:embed="rId1"/>
          <a:srcRect/>
          <a:stretch>
            <a:fillRect/>
          </a:stretch>
        </p:blipFill>
        <p:spPr bwMode="auto">
          <a:xfrm>
            <a:off x="85725" y="228600"/>
            <a:ext cx="9591675" cy="6019800"/>
          </a:xfrm>
          <a:prstGeom prst="rect">
            <a:avLst/>
          </a:prstGeom>
          <a:noFill/>
          <a:ln w="9525" algn="ctr">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graphicFrame>
        <p:nvGraphicFramePr>
          <p:cNvPr id="4" name="Table 3"/>
          <p:cNvGraphicFramePr>
            <a:graphicFrameLocks noGrp="1"/>
          </p:cNvGraphicFramePr>
          <p:nvPr/>
        </p:nvGraphicFramePr>
        <p:xfrm>
          <a:off x="1651000" y="1227666"/>
          <a:ext cx="6604000" cy="4820920"/>
        </p:xfrm>
        <a:graphic>
          <a:graphicData uri="http://schemas.openxmlformats.org/drawingml/2006/table">
            <a:tbl>
              <a:tblPr firstRow="1">
                <a:tableStyleId>{F5AB1C69-6EDB-4FF4-983F-18BD219EF322}</a:tableStyleId>
              </a:tblPr>
              <a:tblGrid>
                <a:gridCol w="1651000"/>
                <a:gridCol w="1651000"/>
                <a:gridCol w="1651000"/>
                <a:gridCol w="1651000"/>
              </a:tblGrid>
              <a:tr h="370840">
                <a:tc>
                  <a:txBody>
                    <a:bodyPr/>
                    <a:lstStyle/>
                    <a:p>
                      <a:r>
                        <a:rPr lang="en-US" dirty="0">
                          <a:solidFill>
                            <a:schemeClr val="tx1"/>
                          </a:solidFill>
                        </a:rPr>
                        <a:t>K</a:t>
                      </a:r>
                      <a:endParaRPr lang="en-US" dirty="0">
                        <a:solidFill>
                          <a:schemeClr val="tx1"/>
                        </a:solidFill>
                      </a:endParaRPr>
                    </a:p>
                  </a:txBody>
                  <a:tcPr/>
                </a:tc>
                <a:tc>
                  <a:txBody>
                    <a:bodyPr/>
                    <a:lstStyle/>
                    <a:p>
                      <a:r>
                        <a:rPr lang="en-US" dirty="0">
                          <a:solidFill>
                            <a:schemeClr val="tx1"/>
                          </a:solidFill>
                        </a:rPr>
                        <a:t>M</a:t>
                      </a:r>
                      <a:endParaRPr lang="en-US" dirty="0">
                        <a:solidFill>
                          <a:schemeClr val="tx1"/>
                        </a:solidFill>
                      </a:endParaRPr>
                    </a:p>
                  </a:txBody>
                  <a:tcPr/>
                </a:tc>
                <a:tc>
                  <a:txBody>
                    <a:bodyPr/>
                    <a:lstStyle/>
                    <a:p>
                      <a:r>
                        <a:rPr lang="en-US" dirty="0">
                          <a:solidFill>
                            <a:schemeClr val="tx1"/>
                          </a:solidFill>
                        </a:rPr>
                        <a:t>N</a:t>
                      </a:r>
                      <a:endParaRPr lang="en-US" dirty="0">
                        <a:solidFill>
                          <a:schemeClr val="tx1"/>
                        </a:solidFill>
                      </a:endParaRPr>
                    </a:p>
                  </a:txBody>
                  <a:tcPr/>
                </a:tc>
                <a:tc>
                  <a:txBody>
                    <a:bodyPr/>
                    <a:lstStyle/>
                    <a:p>
                      <a:r>
                        <a:rPr lang="en-US" dirty="0">
                          <a:solidFill>
                            <a:schemeClr val="tx1"/>
                          </a:solidFill>
                        </a:rPr>
                        <a:t>N/M</a:t>
                      </a:r>
                      <a:endParaRPr lang="en-US" dirty="0">
                        <a:solidFill>
                          <a:schemeClr val="tx1"/>
                        </a:solidFill>
                      </a:endParaRPr>
                    </a:p>
                  </a:txBody>
                  <a:tcPr/>
                </a:tc>
              </a:tr>
              <a:tr h="370840">
                <a:tc>
                  <a:txBody>
                    <a:bodyPr/>
                    <a:lstStyle/>
                    <a:p>
                      <a:r>
                        <a:rPr lang="en-US" dirty="0">
                          <a:solidFill>
                            <a:schemeClr val="tx1"/>
                          </a:solidFill>
                        </a:rPr>
                        <a:t>1</a:t>
                      </a:r>
                      <a:endParaRPr lang="en-US" dirty="0">
                        <a:solidFill>
                          <a:schemeClr val="tx1"/>
                        </a:solidFill>
                      </a:endParaRPr>
                    </a:p>
                  </a:txBody>
                  <a:tcPr/>
                </a:tc>
                <a:tc>
                  <a:txBody>
                    <a:bodyPr/>
                    <a:lstStyle/>
                    <a:p>
                      <a:r>
                        <a:rPr lang="en-US" dirty="0">
                          <a:solidFill>
                            <a:schemeClr val="tx1"/>
                          </a:solidFill>
                        </a:rPr>
                        <a:t>1</a:t>
                      </a:r>
                      <a:endParaRPr lang="en-US" dirty="0">
                        <a:solidFill>
                          <a:schemeClr val="tx1"/>
                        </a:solidFill>
                      </a:endParaRPr>
                    </a:p>
                  </a:txBody>
                  <a:tcPr/>
                </a:tc>
                <a:tc>
                  <a:txBody>
                    <a:bodyPr/>
                    <a:lstStyle/>
                    <a:p>
                      <a:r>
                        <a:rPr lang="en-US" dirty="0">
                          <a:solidFill>
                            <a:schemeClr val="tx1"/>
                          </a:solidFill>
                        </a:rPr>
                        <a:t>1</a:t>
                      </a:r>
                      <a:endParaRPr lang="en-US" dirty="0">
                        <a:solidFill>
                          <a:schemeClr val="tx1"/>
                        </a:solidFill>
                      </a:endParaRPr>
                    </a:p>
                  </a:txBody>
                  <a:tcPr/>
                </a:tc>
                <a:tc>
                  <a:txBody>
                    <a:bodyPr/>
                    <a:lstStyle/>
                    <a:p>
                      <a:r>
                        <a:rPr lang="en-US" dirty="0">
                          <a:solidFill>
                            <a:schemeClr val="tx1"/>
                          </a:solidFill>
                        </a:rPr>
                        <a:t>1.00</a:t>
                      </a:r>
                      <a:endParaRPr lang="en-US" dirty="0">
                        <a:solidFill>
                          <a:schemeClr val="tx1"/>
                        </a:solidFill>
                      </a:endParaRPr>
                    </a:p>
                  </a:txBody>
                  <a:tcPr/>
                </a:tc>
              </a:tr>
              <a:tr h="370840">
                <a:tc>
                  <a:txBody>
                    <a:bodyPr/>
                    <a:lstStyle/>
                    <a:p>
                      <a:r>
                        <a:rPr lang="en-US" dirty="0">
                          <a:solidFill>
                            <a:schemeClr val="tx1"/>
                          </a:solidFill>
                        </a:rPr>
                        <a:t>2</a:t>
                      </a:r>
                      <a:endParaRPr lang="en-US" dirty="0">
                        <a:solidFill>
                          <a:schemeClr val="tx1"/>
                        </a:solidFill>
                      </a:endParaRPr>
                    </a:p>
                  </a:txBody>
                  <a:tcPr/>
                </a:tc>
                <a:tc>
                  <a:txBody>
                    <a:bodyPr/>
                    <a:lstStyle/>
                    <a:p>
                      <a:r>
                        <a:rPr lang="en-US" dirty="0">
                          <a:solidFill>
                            <a:schemeClr val="tx1"/>
                          </a:solidFill>
                        </a:rPr>
                        <a:t>13</a:t>
                      </a:r>
                      <a:endParaRPr lang="en-US" dirty="0">
                        <a:solidFill>
                          <a:schemeClr val="tx1"/>
                        </a:solidFill>
                      </a:endParaRPr>
                    </a:p>
                  </a:txBody>
                  <a:tcPr/>
                </a:tc>
                <a:tc>
                  <a:txBody>
                    <a:bodyPr/>
                    <a:lstStyle/>
                    <a:p>
                      <a:r>
                        <a:rPr lang="en-US" dirty="0">
                          <a:solidFill>
                            <a:schemeClr val="tx1"/>
                          </a:solidFill>
                        </a:rPr>
                        <a:t>12</a:t>
                      </a:r>
                      <a:endParaRPr lang="en-US" dirty="0">
                        <a:solidFill>
                          <a:schemeClr val="tx1"/>
                        </a:solidFill>
                      </a:endParaRPr>
                    </a:p>
                  </a:txBody>
                  <a:tcPr/>
                </a:tc>
                <a:tc>
                  <a:txBody>
                    <a:bodyPr/>
                    <a:lstStyle/>
                    <a:p>
                      <a:r>
                        <a:rPr lang="en-US" dirty="0">
                          <a:solidFill>
                            <a:schemeClr val="tx1"/>
                          </a:solidFill>
                        </a:rPr>
                        <a:t>0.92</a:t>
                      </a:r>
                      <a:endParaRPr lang="en-US" dirty="0">
                        <a:solidFill>
                          <a:schemeClr val="tx1"/>
                        </a:solidFill>
                      </a:endParaRPr>
                    </a:p>
                  </a:txBody>
                  <a:tcPr/>
                </a:tc>
              </a:tr>
              <a:tr h="370840">
                <a:tc>
                  <a:txBody>
                    <a:bodyPr/>
                    <a:lstStyle/>
                    <a:p>
                      <a:r>
                        <a:rPr lang="en-US" dirty="0">
                          <a:solidFill>
                            <a:schemeClr val="tx1"/>
                          </a:solidFill>
                        </a:rPr>
                        <a:t>3</a:t>
                      </a:r>
                      <a:endParaRPr lang="en-US" dirty="0">
                        <a:solidFill>
                          <a:schemeClr val="tx1"/>
                        </a:solidFill>
                      </a:endParaRPr>
                    </a:p>
                  </a:txBody>
                  <a:tcPr/>
                </a:tc>
                <a:tc>
                  <a:txBody>
                    <a:bodyPr/>
                    <a:lstStyle/>
                    <a:p>
                      <a:r>
                        <a:rPr lang="en-US" dirty="0">
                          <a:solidFill>
                            <a:schemeClr val="tx1"/>
                          </a:solidFill>
                        </a:rPr>
                        <a:t>55</a:t>
                      </a:r>
                      <a:endParaRPr lang="en-US" dirty="0">
                        <a:solidFill>
                          <a:schemeClr val="tx1"/>
                        </a:solidFill>
                      </a:endParaRPr>
                    </a:p>
                  </a:txBody>
                  <a:tcPr/>
                </a:tc>
                <a:tc>
                  <a:txBody>
                    <a:bodyPr/>
                    <a:lstStyle/>
                    <a:p>
                      <a:r>
                        <a:rPr lang="en-US" dirty="0">
                          <a:solidFill>
                            <a:schemeClr val="tx1"/>
                          </a:solidFill>
                        </a:rPr>
                        <a:t>42</a:t>
                      </a:r>
                      <a:endParaRPr lang="en-US" dirty="0">
                        <a:solidFill>
                          <a:schemeClr val="tx1"/>
                        </a:solidFill>
                      </a:endParaRPr>
                    </a:p>
                  </a:txBody>
                  <a:tcPr/>
                </a:tc>
                <a:tc>
                  <a:txBody>
                    <a:bodyPr/>
                    <a:lstStyle/>
                    <a:p>
                      <a:r>
                        <a:rPr lang="en-US" dirty="0">
                          <a:solidFill>
                            <a:schemeClr val="tx1"/>
                          </a:solidFill>
                        </a:rPr>
                        <a:t>0.76</a:t>
                      </a:r>
                      <a:endParaRPr lang="en-US" dirty="0">
                        <a:solidFill>
                          <a:schemeClr val="tx1"/>
                        </a:solidFill>
                      </a:endParaRPr>
                    </a:p>
                  </a:txBody>
                  <a:tcPr/>
                </a:tc>
              </a:tr>
              <a:tr h="370840">
                <a:tc>
                  <a:txBody>
                    <a:bodyPr/>
                    <a:lstStyle/>
                    <a:p>
                      <a:r>
                        <a:rPr lang="en-US" dirty="0">
                          <a:solidFill>
                            <a:schemeClr val="tx1"/>
                          </a:solidFill>
                        </a:rPr>
                        <a:t>4</a:t>
                      </a:r>
                      <a:endParaRPr lang="en-US" dirty="0">
                        <a:solidFill>
                          <a:schemeClr val="tx1"/>
                        </a:solidFill>
                      </a:endParaRPr>
                    </a:p>
                  </a:txBody>
                  <a:tcPr/>
                </a:tc>
                <a:tc>
                  <a:txBody>
                    <a:bodyPr/>
                    <a:lstStyle/>
                    <a:p>
                      <a:r>
                        <a:rPr lang="en-US" dirty="0">
                          <a:solidFill>
                            <a:schemeClr val="tx1"/>
                          </a:solidFill>
                        </a:rPr>
                        <a:t>147</a:t>
                      </a:r>
                      <a:endParaRPr lang="en-US" dirty="0">
                        <a:solidFill>
                          <a:schemeClr val="tx1"/>
                        </a:solidFill>
                      </a:endParaRPr>
                    </a:p>
                  </a:txBody>
                  <a:tcPr/>
                </a:tc>
                <a:tc>
                  <a:txBody>
                    <a:bodyPr/>
                    <a:lstStyle/>
                    <a:p>
                      <a:r>
                        <a:rPr lang="en-US" dirty="0">
                          <a:solidFill>
                            <a:schemeClr val="tx1"/>
                          </a:solidFill>
                        </a:rPr>
                        <a:t>92</a:t>
                      </a:r>
                      <a:endParaRPr lang="en-US" dirty="0">
                        <a:solidFill>
                          <a:schemeClr val="tx1"/>
                        </a:solidFill>
                      </a:endParaRPr>
                    </a:p>
                  </a:txBody>
                  <a:tcPr/>
                </a:tc>
                <a:tc>
                  <a:txBody>
                    <a:bodyPr/>
                    <a:lstStyle/>
                    <a:p>
                      <a:r>
                        <a:rPr lang="en-US" dirty="0">
                          <a:solidFill>
                            <a:schemeClr val="tx1"/>
                          </a:solidFill>
                        </a:rPr>
                        <a:t>0.62</a:t>
                      </a:r>
                      <a:endParaRPr lang="en-US" dirty="0">
                        <a:solidFill>
                          <a:schemeClr val="tx1"/>
                        </a:solidFill>
                      </a:endParaRPr>
                    </a:p>
                  </a:txBody>
                  <a:tcPr/>
                </a:tc>
              </a:tr>
              <a:tr h="370840">
                <a:tc>
                  <a:txBody>
                    <a:bodyPr/>
                    <a:lstStyle/>
                    <a:p>
                      <a:r>
                        <a:rPr lang="en-US" dirty="0">
                          <a:solidFill>
                            <a:schemeClr val="tx1"/>
                          </a:solidFill>
                        </a:rPr>
                        <a:t>5</a:t>
                      </a:r>
                      <a:endParaRPr lang="en-US" dirty="0">
                        <a:solidFill>
                          <a:schemeClr val="tx1"/>
                        </a:solidFill>
                      </a:endParaRPr>
                    </a:p>
                  </a:txBody>
                  <a:tcPr/>
                </a:tc>
                <a:tc>
                  <a:txBody>
                    <a:bodyPr/>
                    <a:lstStyle/>
                    <a:p>
                      <a:r>
                        <a:rPr lang="en-US" dirty="0">
                          <a:solidFill>
                            <a:schemeClr val="tx1"/>
                          </a:solidFill>
                        </a:rPr>
                        <a:t>309</a:t>
                      </a:r>
                      <a:endParaRPr lang="en-US" dirty="0">
                        <a:solidFill>
                          <a:schemeClr val="tx1"/>
                        </a:solidFill>
                      </a:endParaRPr>
                    </a:p>
                  </a:txBody>
                  <a:tcPr/>
                </a:tc>
                <a:tc>
                  <a:txBody>
                    <a:bodyPr/>
                    <a:lstStyle/>
                    <a:p>
                      <a:r>
                        <a:rPr lang="en-US" dirty="0">
                          <a:solidFill>
                            <a:schemeClr val="tx1"/>
                          </a:solidFill>
                        </a:rPr>
                        <a:t>162</a:t>
                      </a:r>
                      <a:endParaRPr lang="en-US" dirty="0">
                        <a:solidFill>
                          <a:schemeClr val="tx1"/>
                        </a:solidFill>
                      </a:endParaRPr>
                    </a:p>
                  </a:txBody>
                  <a:tcPr/>
                </a:tc>
                <a:tc>
                  <a:txBody>
                    <a:bodyPr/>
                    <a:lstStyle/>
                    <a:p>
                      <a:r>
                        <a:rPr lang="en-US" dirty="0">
                          <a:solidFill>
                            <a:schemeClr val="tx1"/>
                          </a:solidFill>
                        </a:rPr>
                        <a:t>0.52</a:t>
                      </a:r>
                      <a:endParaRPr lang="en-US" dirty="0">
                        <a:solidFill>
                          <a:schemeClr val="tx1"/>
                        </a:solidFill>
                      </a:endParaRPr>
                    </a:p>
                  </a:txBody>
                  <a:tcPr/>
                </a:tc>
              </a:tr>
              <a:tr h="370840">
                <a:tc>
                  <a:txBody>
                    <a:bodyPr/>
                    <a:lstStyle/>
                    <a:p>
                      <a:r>
                        <a:rPr lang="en-US" dirty="0">
                          <a:solidFill>
                            <a:schemeClr val="tx1"/>
                          </a:solidFill>
                        </a:rPr>
                        <a:t>6</a:t>
                      </a:r>
                      <a:endParaRPr lang="en-US" dirty="0">
                        <a:solidFill>
                          <a:schemeClr val="tx1"/>
                        </a:solidFill>
                      </a:endParaRPr>
                    </a:p>
                  </a:txBody>
                  <a:tcPr/>
                </a:tc>
                <a:tc>
                  <a:txBody>
                    <a:bodyPr/>
                    <a:lstStyle/>
                    <a:p>
                      <a:r>
                        <a:rPr lang="en-US" dirty="0">
                          <a:solidFill>
                            <a:schemeClr val="tx1"/>
                          </a:solidFill>
                        </a:rPr>
                        <a:t>561</a:t>
                      </a:r>
                      <a:endParaRPr lang="en-US" dirty="0">
                        <a:solidFill>
                          <a:schemeClr val="tx1"/>
                        </a:solidFill>
                      </a:endParaRPr>
                    </a:p>
                  </a:txBody>
                  <a:tcPr/>
                </a:tc>
                <a:tc>
                  <a:txBody>
                    <a:bodyPr/>
                    <a:lstStyle/>
                    <a:p>
                      <a:r>
                        <a:rPr lang="en-US" dirty="0">
                          <a:solidFill>
                            <a:schemeClr val="tx1"/>
                          </a:solidFill>
                        </a:rPr>
                        <a:t>252</a:t>
                      </a:r>
                      <a:endParaRPr lang="en-US" dirty="0">
                        <a:solidFill>
                          <a:schemeClr val="tx1"/>
                        </a:solidFill>
                      </a:endParaRPr>
                    </a:p>
                  </a:txBody>
                  <a:tcPr/>
                </a:tc>
                <a:tc>
                  <a:txBody>
                    <a:bodyPr/>
                    <a:lstStyle/>
                    <a:p>
                      <a:r>
                        <a:rPr lang="en-US" dirty="0">
                          <a:solidFill>
                            <a:schemeClr val="tx1"/>
                          </a:solidFill>
                        </a:rPr>
                        <a:t>0.45</a:t>
                      </a:r>
                      <a:endParaRPr lang="en-US" dirty="0">
                        <a:solidFill>
                          <a:schemeClr val="tx1"/>
                        </a:solidFill>
                      </a:endParaRPr>
                    </a:p>
                  </a:txBody>
                  <a:tcPr/>
                </a:tc>
              </a:tr>
              <a:tr h="370840">
                <a:tc>
                  <a:txBody>
                    <a:bodyPr/>
                    <a:lstStyle/>
                    <a:p>
                      <a:r>
                        <a:rPr lang="en-US" dirty="0">
                          <a:solidFill>
                            <a:schemeClr val="tx1"/>
                          </a:solidFill>
                        </a:rPr>
                        <a:t>7</a:t>
                      </a:r>
                      <a:endParaRPr lang="en-US" dirty="0">
                        <a:solidFill>
                          <a:schemeClr val="tx1"/>
                        </a:solidFill>
                      </a:endParaRPr>
                    </a:p>
                  </a:txBody>
                  <a:tcPr/>
                </a:tc>
                <a:tc>
                  <a:txBody>
                    <a:bodyPr/>
                    <a:lstStyle/>
                    <a:p>
                      <a:r>
                        <a:rPr lang="en-US" dirty="0">
                          <a:solidFill>
                            <a:schemeClr val="tx1"/>
                          </a:solidFill>
                        </a:rPr>
                        <a:t>923</a:t>
                      </a:r>
                      <a:endParaRPr lang="en-US" dirty="0">
                        <a:solidFill>
                          <a:schemeClr val="tx1"/>
                        </a:solidFill>
                      </a:endParaRPr>
                    </a:p>
                  </a:txBody>
                  <a:tcPr/>
                </a:tc>
                <a:tc>
                  <a:txBody>
                    <a:bodyPr/>
                    <a:lstStyle/>
                    <a:p>
                      <a:r>
                        <a:rPr lang="en-US" dirty="0">
                          <a:solidFill>
                            <a:schemeClr val="tx1"/>
                          </a:solidFill>
                        </a:rPr>
                        <a:t>362</a:t>
                      </a:r>
                      <a:endParaRPr lang="en-US" dirty="0">
                        <a:solidFill>
                          <a:schemeClr val="tx1"/>
                        </a:solidFill>
                      </a:endParaRPr>
                    </a:p>
                  </a:txBody>
                  <a:tcPr/>
                </a:tc>
                <a:tc>
                  <a:txBody>
                    <a:bodyPr/>
                    <a:lstStyle/>
                    <a:p>
                      <a:r>
                        <a:rPr lang="en-US" dirty="0">
                          <a:solidFill>
                            <a:schemeClr val="tx1"/>
                          </a:solidFill>
                        </a:rPr>
                        <a:t>0.39</a:t>
                      </a:r>
                      <a:endParaRPr lang="en-US" dirty="0">
                        <a:solidFill>
                          <a:schemeClr val="tx1"/>
                        </a:solidFill>
                      </a:endParaRPr>
                    </a:p>
                  </a:txBody>
                  <a:tcPr/>
                </a:tc>
              </a:tr>
              <a:tr h="370840">
                <a:tc>
                  <a:txBody>
                    <a:bodyPr/>
                    <a:lstStyle/>
                    <a:p>
                      <a:r>
                        <a:rPr lang="en-US" dirty="0">
                          <a:solidFill>
                            <a:schemeClr val="tx1"/>
                          </a:solidFill>
                        </a:rPr>
                        <a:t>8</a:t>
                      </a:r>
                      <a:endParaRPr lang="en-US" dirty="0">
                        <a:solidFill>
                          <a:schemeClr val="tx1"/>
                        </a:solidFill>
                      </a:endParaRPr>
                    </a:p>
                  </a:txBody>
                  <a:tcPr/>
                </a:tc>
                <a:tc>
                  <a:txBody>
                    <a:bodyPr/>
                    <a:lstStyle/>
                    <a:p>
                      <a:r>
                        <a:rPr lang="en-US" dirty="0">
                          <a:solidFill>
                            <a:schemeClr val="tx1"/>
                          </a:solidFill>
                        </a:rPr>
                        <a:t>1415</a:t>
                      </a:r>
                      <a:endParaRPr lang="en-US" dirty="0">
                        <a:solidFill>
                          <a:schemeClr val="tx1"/>
                        </a:solidFill>
                      </a:endParaRPr>
                    </a:p>
                  </a:txBody>
                  <a:tcPr/>
                </a:tc>
                <a:tc>
                  <a:txBody>
                    <a:bodyPr/>
                    <a:lstStyle/>
                    <a:p>
                      <a:r>
                        <a:rPr lang="en-US" dirty="0">
                          <a:solidFill>
                            <a:schemeClr val="tx1"/>
                          </a:solidFill>
                        </a:rPr>
                        <a:t>492</a:t>
                      </a:r>
                      <a:endParaRPr lang="en-US" dirty="0">
                        <a:solidFill>
                          <a:schemeClr val="tx1"/>
                        </a:solidFill>
                      </a:endParaRPr>
                    </a:p>
                  </a:txBody>
                  <a:tcPr/>
                </a:tc>
                <a:tc>
                  <a:txBody>
                    <a:bodyPr/>
                    <a:lstStyle/>
                    <a:p>
                      <a:r>
                        <a:rPr lang="en-US" dirty="0">
                          <a:solidFill>
                            <a:schemeClr val="tx1"/>
                          </a:solidFill>
                        </a:rPr>
                        <a:t>0.35</a:t>
                      </a:r>
                      <a:endParaRPr lang="en-US" dirty="0">
                        <a:solidFill>
                          <a:schemeClr val="tx1"/>
                        </a:solidFill>
                      </a:endParaRPr>
                    </a:p>
                  </a:txBody>
                  <a:tcPr/>
                </a:tc>
              </a:tr>
              <a:tr h="370840">
                <a:tc>
                  <a:txBody>
                    <a:bodyPr/>
                    <a:lstStyle/>
                    <a:p>
                      <a:r>
                        <a:rPr lang="en-US" dirty="0">
                          <a:solidFill>
                            <a:schemeClr val="tx1"/>
                          </a:solidFill>
                        </a:rPr>
                        <a:t>9</a:t>
                      </a:r>
                      <a:endParaRPr lang="en-US" dirty="0">
                        <a:solidFill>
                          <a:schemeClr val="tx1"/>
                        </a:solidFill>
                      </a:endParaRPr>
                    </a:p>
                  </a:txBody>
                  <a:tcPr/>
                </a:tc>
                <a:tc>
                  <a:txBody>
                    <a:bodyPr/>
                    <a:lstStyle/>
                    <a:p>
                      <a:r>
                        <a:rPr lang="en-US" dirty="0">
                          <a:solidFill>
                            <a:schemeClr val="tx1"/>
                          </a:solidFill>
                        </a:rPr>
                        <a:t>2057</a:t>
                      </a:r>
                      <a:endParaRPr lang="en-US" dirty="0">
                        <a:solidFill>
                          <a:schemeClr val="tx1"/>
                        </a:solidFill>
                      </a:endParaRPr>
                    </a:p>
                  </a:txBody>
                  <a:tcPr/>
                </a:tc>
                <a:tc>
                  <a:txBody>
                    <a:bodyPr/>
                    <a:lstStyle/>
                    <a:p>
                      <a:r>
                        <a:rPr lang="en-US" dirty="0">
                          <a:solidFill>
                            <a:schemeClr val="tx1"/>
                          </a:solidFill>
                        </a:rPr>
                        <a:t>642</a:t>
                      </a:r>
                      <a:endParaRPr lang="en-US" dirty="0">
                        <a:solidFill>
                          <a:schemeClr val="tx1"/>
                        </a:solidFill>
                      </a:endParaRPr>
                    </a:p>
                  </a:txBody>
                  <a:tcPr/>
                </a:tc>
                <a:tc>
                  <a:txBody>
                    <a:bodyPr/>
                    <a:lstStyle/>
                    <a:p>
                      <a:r>
                        <a:rPr lang="en-US" dirty="0">
                          <a:solidFill>
                            <a:schemeClr val="tx1"/>
                          </a:solidFill>
                        </a:rPr>
                        <a:t>0.31</a:t>
                      </a:r>
                      <a:endParaRPr lang="en-US" dirty="0">
                        <a:solidFill>
                          <a:schemeClr val="tx1"/>
                        </a:solidFill>
                      </a:endParaRPr>
                    </a:p>
                  </a:txBody>
                  <a:tcPr/>
                </a:tc>
              </a:tr>
              <a:tr h="370840">
                <a:tc>
                  <a:txBody>
                    <a:bodyPr/>
                    <a:lstStyle/>
                    <a:p>
                      <a:r>
                        <a:rPr lang="en-US" dirty="0">
                          <a:solidFill>
                            <a:schemeClr val="tx1"/>
                          </a:solidFill>
                        </a:rPr>
                        <a:t>10</a:t>
                      </a:r>
                      <a:endParaRPr lang="en-US" dirty="0">
                        <a:solidFill>
                          <a:schemeClr val="tx1"/>
                        </a:solidFill>
                      </a:endParaRPr>
                    </a:p>
                  </a:txBody>
                  <a:tcPr/>
                </a:tc>
                <a:tc>
                  <a:txBody>
                    <a:bodyPr/>
                    <a:lstStyle/>
                    <a:p>
                      <a:r>
                        <a:rPr lang="en-US" dirty="0">
                          <a:solidFill>
                            <a:schemeClr val="tx1"/>
                          </a:solidFill>
                        </a:rPr>
                        <a:t>2869</a:t>
                      </a:r>
                      <a:endParaRPr lang="en-US" dirty="0">
                        <a:solidFill>
                          <a:schemeClr val="tx1"/>
                        </a:solidFill>
                      </a:endParaRPr>
                    </a:p>
                  </a:txBody>
                  <a:tcPr/>
                </a:tc>
                <a:tc>
                  <a:txBody>
                    <a:bodyPr/>
                    <a:lstStyle/>
                    <a:p>
                      <a:r>
                        <a:rPr lang="en-US" dirty="0">
                          <a:solidFill>
                            <a:schemeClr val="tx1"/>
                          </a:solidFill>
                        </a:rPr>
                        <a:t>812</a:t>
                      </a:r>
                      <a:endParaRPr lang="en-US" dirty="0">
                        <a:solidFill>
                          <a:schemeClr val="tx1"/>
                        </a:solidFill>
                      </a:endParaRPr>
                    </a:p>
                  </a:txBody>
                  <a:tcPr/>
                </a:tc>
                <a:tc>
                  <a:txBody>
                    <a:bodyPr/>
                    <a:lstStyle/>
                    <a:p>
                      <a:r>
                        <a:rPr lang="en-US" dirty="0">
                          <a:solidFill>
                            <a:schemeClr val="tx1"/>
                          </a:solidFill>
                        </a:rPr>
                        <a:t>0.28</a:t>
                      </a:r>
                      <a:endParaRPr lang="en-US" dirty="0">
                        <a:solidFill>
                          <a:schemeClr val="tx1"/>
                        </a:solidFill>
                      </a:endParaRPr>
                    </a:p>
                  </a:txBody>
                  <a:tcPr/>
                </a:tc>
              </a:tr>
              <a:tr h="370840">
                <a:tc>
                  <a:txBody>
                    <a:bodyPr/>
                    <a:lstStyle/>
                    <a:p>
                      <a:r>
                        <a:rPr lang="en-US" dirty="0">
                          <a:solidFill>
                            <a:schemeClr val="tx1"/>
                          </a:solidFill>
                        </a:rPr>
                        <a:t>50</a:t>
                      </a:r>
                      <a:endParaRPr lang="en-US" dirty="0">
                        <a:solidFill>
                          <a:schemeClr val="tx1"/>
                        </a:solidFill>
                      </a:endParaRPr>
                    </a:p>
                  </a:txBody>
                  <a:tcPr/>
                </a:tc>
                <a:tc>
                  <a:txBody>
                    <a:bodyPr/>
                    <a:lstStyle/>
                    <a:p>
                      <a:r>
                        <a:rPr lang="en-US" dirty="0">
                          <a:solidFill>
                            <a:schemeClr val="tx1"/>
                          </a:solidFill>
                        </a:rPr>
                        <a:t>4.04e+5</a:t>
                      </a:r>
                      <a:endParaRPr lang="en-US" dirty="0">
                        <a:solidFill>
                          <a:schemeClr val="tx1"/>
                        </a:solidFill>
                      </a:endParaRPr>
                    </a:p>
                  </a:txBody>
                  <a:tcPr/>
                </a:tc>
                <a:tc>
                  <a:txBody>
                    <a:bodyPr/>
                    <a:lstStyle/>
                    <a:p>
                      <a:r>
                        <a:rPr lang="en-US" dirty="0">
                          <a:solidFill>
                            <a:schemeClr val="tx1"/>
                          </a:solidFill>
                        </a:rPr>
                        <a:t>2.4e+4</a:t>
                      </a:r>
                      <a:endParaRPr lang="en-US" dirty="0">
                        <a:solidFill>
                          <a:schemeClr val="tx1"/>
                        </a:solidFill>
                      </a:endParaRPr>
                    </a:p>
                  </a:txBody>
                  <a:tcPr/>
                </a:tc>
                <a:tc>
                  <a:txBody>
                    <a:bodyPr/>
                    <a:lstStyle/>
                    <a:p>
                      <a:r>
                        <a:rPr lang="en-US" dirty="0">
                          <a:solidFill>
                            <a:schemeClr val="tx1"/>
                          </a:solidFill>
                        </a:rPr>
                        <a:t>0.06</a:t>
                      </a:r>
                      <a:endParaRPr lang="en-US" dirty="0">
                        <a:solidFill>
                          <a:schemeClr val="tx1"/>
                        </a:solidFill>
                      </a:endParaRPr>
                    </a:p>
                  </a:txBody>
                  <a:tcPr/>
                </a:tc>
              </a:tr>
              <a:tr h="370840">
                <a:tc>
                  <a:txBody>
                    <a:bodyPr/>
                    <a:lstStyle/>
                    <a:p>
                      <a:r>
                        <a:rPr lang="en-US" dirty="0">
                          <a:solidFill>
                            <a:schemeClr val="tx1"/>
                          </a:solidFill>
                        </a:rPr>
                        <a:t>100</a:t>
                      </a:r>
                      <a:endParaRPr lang="en-US" dirty="0">
                        <a:solidFill>
                          <a:schemeClr val="tx1"/>
                        </a:solidFill>
                      </a:endParaRPr>
                    </a:p>
                  </a:txBody>
                  <a:tcPr/>
                </a:tc>
                <a:tc>
                  <a:txBody>
                    <a:bodyPr/>
                    <a:lstStyle/>
                    <a:p>
                      <a:r>
                        <a:rPr lang="en-US" dirty="0">
                          <a:solidFill>
                            <a:schemeClr val="tx1"/>
                          </a:solidFill>
                        </a:rPr>
                        <a:t>3.28e+6</a:t>
                      </a:r>
                      <a:endParaRPr lang="en-US" dirty="0">
                        <a:solidFill>
                          <a:schemeClr val="tx1"/>
                        </a:solidFill>
                      </a:endParaRPr>
                    </a:p>
                  </a:txBody>
                  <a:tcPr/>
                </a:tc>
                <a:tc>
                  <a:txBody>
                    <a:bodyPr/>
                    <a:lstStyle/>
                    <a:p>
                      <a:r>
                        <a:rPr lang="en-US" dirty="0">
                          <a:solidFill>
                            <a:schemeClr val="tx1"/>
                          </a:solidFill>
                        </a:rPr>
                        <a:t>9.8e+4</a:t>
                      </a:r>
                      <a:endParaRPr lang="en-US" dirty="0">
                        <a:solidFill>
                          <a:schemeClr val="tx1"/>
                        </a:solidFill>
                      </a:endParaRPr>
                    </a:p>
                  </a:txBody>
                  <a:tcPr/>
                </a:tc>
                <a:tc>
                  <a:txBody>
                    <a:bodyPr/>
                    <a:lstStyle/>
                    <a:p>
                      <a:r>
                        <a:rPr lang="en-US" dirty="0">
                          <a:solidFill>
                            <a:schemeClr val="tx1"/>
                          </a:solidFill>
                        </a:rPr>
                        <a:t>0.03</a:t>
                      </a:r>
                      <a:endParaRPr lang="en-US" dirty="0">
                        <a:solidFill>
                          <a:schemeClr val="tx1"/>
                        </a:solidFill>
                      </a:endParaRPr>
                    </a:p>
                  </a:txBody>
                  <a:tcPr/>
                </a:tc>
              </a:tr>
            </a:tbl>
          </a:graphicData>
        </a:graphic>
      </p:graphicFrame>
      <p:sp>
        <p:nvSpPr>
          <p:cNvPr id="5" name="TextBox 4"/>
          <p:cNvSpPr txBox="1"/>
          <p:nvPr/>
        </p:nvSpPr>
        <p:spPr>
          <a:xfrm>
            <a:off x="1676400" y="228600"/>
            <a:ext cx="6247672" cy="430887"/>
          </a:xfrm>
          <a:prstGeom prst="rect">
            <a:avLst/>
          </a:prstGeom>
          <a:noFill/>
        </p:spPr>
        <p:txBody>
          <a:bodyPr wrap="none" rtlCol="0">
            <a:spAutoFit/>
          </a:bodyPr>
          <a:lstStyle/>
          <a:p>
            <a:r>
              <a:rPr lang="en-US" dirty="0"/>
              <a:t>Percent Surface Atoms of </a:t>
            </a:r>
            <a:r>
              <a:rPr lang="en-US" dirty="0" err="1"/>
              <a:t>Cubohedral</a:t>
            </a:r>
            <a:r>
              <a:rPr lang="en-US" dirty="0"/>
              <a:t> Magic Clusters</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Date Placeholder 1"/>
          <p:cNvSpPr>
            <a:spLocks noGrp="1"/>
          </p:cNvSpPr>
          <p:nvPr>
            <p:ph type="dt" sz="quarter" idx="10"/>
          </p:nvPr>
        </p:nvSpPr>
        <p:spPr>
          <a:noFill/>
        </p:spPr>
        <p:txBody>
          <a:bodyPr/>
          <a:lstStyle/>
          <a:p>
            <a:fld id="{0F747B34-75F8-4127-B9B8-650551B3913A}" type="datetime2">
              <a:rPr lang="en-US" smtClean="0"/>
            </a:fld>
            <a:endParaRPr lang="en-US"/>
          </a:p>
        </p:txBody>
      </p:sp>
      <p:sp>
        <p:nvSpPr>
          <p:cNvPr id="71683" name="Slide Number Placeholder 3"/>
          <p:cNvSpPr>
            <a:spLocks noGrp="1"/>
          </p:cNvSpPr>
          <p:nvPr>
            <p:ph type="sldNum" sz="quarter" idx="12"/>
          </p:nvPr>
        </p:nvSpPr>
        <p:spPr>
          <a:noFill/>
        </p:spPr>
        <p:txBody>
          <a:bodyPr/>
          <a:lstStyle/>
          <a:p>
            <a:fld id="{5F951A29-3480-405B-BBF3-BA3E7299BA44}" type="slidenum">
              <a:rPr lang="en-US" dirty="0" smtClean="0"/>
            </a:fld>
            <a:endParaRPr lang="en-US" dirty="0"/>
          </a:p>
        </p:txBody>
      </p:sp>
      <p:sp>
        <p:nvSpPr>
          <p:cNvPr id="71684" name="Rectangle 6"/>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US"/>
          </a:p>
        </p:txBody>
      </p:sp>
      <p:sp>
        <p:nvSpPr>
          <p:cNvPr id="71685" name="Text Box 8"/>
          <p:cNvSpPr txBox="1">
            <a:spLocks noChangeArrowheads="1"/>
          </p:cNvSpPr>
          <p:nvPr/>
        </p:nvSpPr>
        <p:spPr bwMode="auto">
          <a:xfrm>
            <a:off x="550863" y="696913"/>
            <a:ext cx="9612312" cy="989012"/>
          </a:xfrm>
          <a:prstGeom prst="rect">
            <a:avLst/>
          </a:prstGeom>
          <a:noFill/>
          <a:ln w="12700">
            <a:noFill/>
            <a:miter lim="800000"/>
          </a:ln>
        </p:spPr>
        <p:txBody>
          <a:bodyPr lIns="83814" tIns="41907" rIns="83814" bIns="41907">
            <a:spAutoFit/>
          </a:bodyPr>
          <a:lstStyle/>
          <a:p>
            <a:pPr algn="l" defTabSz="838200" eaLnBrk="0" hangingPunct="0">
              <a:lnSpc>
                <a:spcPct val="30000"/>
              </a:lnSpc>
              <a:tabLst>
                <a:tab pos="312420" algn="l"/>
                <a:tab pos="1150620" algn="l"/>
              </a:tabLst>
            </a:pPr>
            <a:endParaRPr lang="en-US" sz="1800">
              <a:solidFill>
                <a:schemeClr val="tx1"/>
              </a:solidFill>
            </a:endParaRPr>
          </a:p>
          <a:p>
            <a:pPr algn="l" defTabSz="838200" eaLnBrk="0" hangingPunct="0">
              <a:tabLst>
                <a:tab pos="312420" algn="l"/>
                <a:tab pos="1150620" algn="l"/>
              </a:tabLst>
            </a:pPr>
            <a:r>
              <a:rPr lang="en-US" sz="1800" dirty="0">
                <a:solidFill>
                  <a:schemeClr val="tx1"/>
                </a:solidFill>
              </a:rPr>
              <a:t>•	Surface to volume ratio:-A 3 nm iron particle has 50% atoms on the surface</a:t>
            </a:r>
            <a:endParaRPr lang="en-US" sz="1800" dirty="0">
              <a:solidFill>
                <a:schemeClr val="tx1"/>
              </a:solidFill>
            </a:endParaRPr>
          </a:p>
          <a:p>
            <a:pPr algn="l" defTabSz="838200" eaLnBrk="0" hangingPunct="0">
              <a:tabLst>
                <a:tab pos="312420" algn="l"/>
                <a:tab pos="1150620" algn="l"/>
              </a:tabLst>
            </a:pPr>
            <a:r>
              <a:rPr lang="en-US" sz="1800" dirty="0">
                <a:solidFill>
                  <a:schemeClr val="tx1"/>
                </a:solidFill>
              </a:rPr>
              <a:t>			-	A 10 nm particle             20% on the surface</a:t>
            </a:r>
            <a:endParaRPr lang="en-US" sz="1800" dirty="0">
              <a:solidFill>
                <a:schemeClr val="tx1"/>
              </a:solidFill>
            </a:endParaRPr>
          </a:p>
          <a:p>
            <a:pPr algn="l" defTabSz="838200" eaLnBrk="0" hangingPunct="0">
              <a:tabLst>
                <a:tab pos="312420" algn="l"/>
                <a:tab pos="1150620" algn="l"/>
              </a:tabLst>
            </a:pPr>
            <a:r>
              <a:rPr lang="en-US" sz="1800" dirty="0">
                <a:solidFill>
                  <a:schemeClr val="tx1"/>
                </a:solidFill>
              </a:rPr>
              <a:t>			-	A 30 nm particle             only 5% on the surface</a:t>
            </a:r>
            <a:endParaRPr lang="en-US" sz="1800" dirty="0">
              <a:solidFill>
                <a:schemeClr val="tx1"/>
              </a:solidFill>
            </a:endParaRPr>
          </a:p>
        </p:txBody>
      </p:sp>
      <p:sp>
        <p:nvSpPr>
          <p:cNvPr id="71686" name="Text Box 9"/>
          <p:cNvSpPr txBox="1">
            <a:spLocks noChangeArrowheads="1"/>
          </p:cNvSpPr>
          <p:nvPr/>
        </p:nvSpPr>
        <p:spPr bwMode="auto">
          <a:xfrm>
            <a:off x="1993900" y="317500"/>
            <a:ext cx="5286375" cy="523875"/>
          </a:xfrm>
          <a:prstGeom prst="rect">
            <a:avLst/>
          </a:prstGeom>
          <a:noFill/>
          <a:ln w="9525" algn="ctr">
            <a:noFill/>
            <a:miter lim="800000"/>
          </a:ln>
        </p:spPr>
        <p:txBody>
          <a:bodyPr lIns="83814" tIns="41907" rIns="83814" bIns="41907">
            <a:spAutoFit/>
          </a:bodyPr>
          <a:lstStyle/>
          <a:p>
            <a:pPr defTabSz="838200"/>
            <a:r>
              <a:rPr lang="en-US" sz="2900" dirty="0"/>
              <a:t>Size depended Properties</a:t>
            </a:r>
            <a:endParaRPr lang="en-US" sz="2900" dirty="0"/>
          </a:p>
        </p:txBody>
      </p:sp>
      <p:pic>
        <p:nvPicPr>
          <p:cNvPr id="71687" name="Picture 10"/>
          <p:cNvPicPr>
            <a:picLocks noChangeAspect="1" noChangeArrowheads="1"/>
          </p:cNvPicPr>
          <p:nvPr/>
        </p:nvPicPr>
        <p:blipFill>
          <a:blip r:embed="rId1"/>
          <a:srcRect/>
          <a:stretch>
            <a:fillRect/>
          </a:stretch>
        </p:blipFill>
        <p:spPr bwMode="auto">
          <a:xfrm>
            <a:off x="474663" y="1758950"/>
            <a:ext cx="4705350" cy="4430713"/>
          </a:xfrm>
          <a:prstGeom prst="rect">
            <a:avLst/>
          </a:prstGeom>
          <a:noFill/>
          <a:ln w="9525">
            <a:noFill/>
            <a:miter lim="800000"/>
            <a:headEnd/>
            <a:tailEnd/>
          </a:ln>
        </p:spPr>
      </p:pic>
      <p:pic>
        <p:nvPicPr>
          <p:cNvPr id="71688" name="Picture 11"/>
          <p:cNvPicPr>
            <a:picLocks noChangeAspect="1" noChangeArrowheads="1"/>
          </p:cNvPicPr>
          <p:nvPr/>
        </p:nvPicPr>
        <p:blipFill>
          <a:blip r:embed="rId2"/>
          <a:srcRect/>
          <a:stretch>
            <a:fillRect/>
          </a:stretch>
        </p:blipFill>
        <p:spPr bwMode="auto">
          <a:xfrm>
            <a:off x="6167438" y="1835150"/>
            <a:ext cx="2687637" cy="3082925"/>
          </a:xfrm>
          <a:prstGeom prst="rect">
            <a:avLst/>
          </a:prstGeom>
          <a:noFill/>
          <a:ln w="9525">
            <a:noFill/>
            <a:miter lim="800000"/>
            <a:headEnd/>
            <a:tailEnd/>
          </a:ln>
        </p:spPr>
      </p:pic>
      <p:sp>
        <p:nvSpPr>
          <p:cNvPr id="71689" name="Text Box 12"/>
          <p:cNvSpPr txBox="1">
            <a:spLocks noChangeArrowheads="1"/>
          </p:cNvSpPr>
          <p:nvPr/>
        </p:nvSpPr>
        <p:spPr bwMode="auto">
          <a:xfrm>
            <a:off x="5788025" y="5022850"/>
            <a:ext cx="3856038" cy="1422400"/>
          </a:xfrm>
          <a:prstGeom prst="rect">
            <a:avLst/>
          </a:prstGeom>
          <a:noFill/>
          <a:ln w="9525">
            <a:noFill/>
            <a:miter lim="800000"/>
          </a:ln>
        </p:spPr>
        <p:txBody>
          <a:bodyPr lIns="83814" tIns="41907" rIns="83814" bIns="41907">
            <a:spAutoFit/>
          </a:bodyPr>
          <a:lstStyle/>
          <a:p>
            <a:pPr algn="l" defTabSz="838200" eaLnBrk="0" hangingPunct="0">
              <a:tabLst>
                <a:tab pos="309245" algn="l"/>
              </a:tabLst>
            </a:pPr>
            <a:r>
              <a:rPr lang="en-US" dirty="0">
                <a:solidFill>
                  <a:schemeClr val="tx1"/>
                </a:solidFill>
                <a:latin typeface="Times"/>
              </a:rPr>
              <a:t>•	Spherical iron nanocrystals</a:t>
            </a:r>
            <a:endParaRPr lang="en-US" dirty="0">
              <a:solidFill>
                <a:schemeClr val="tx1"/>
              </a:solidFill>
              <a:latin typeface="Times"/>
            </a:endParaRPr>
          </a:p>
          <a:p>
            <a:pPr algn="l" defTabSz="838200" eaLnBrk="0" hangingPunct="0">
              <a:tabLst>
                <a:tab pos="309245" algn="l"/>
              </a:tabLst>
            </a:pPr>
            <a:br>
              <a:rPr lang="en-US">
                <a:solidFill>
                  <a:schemeClr val="tx1"/>
                </a:solidFill>
                <a:latin typeface="Times"/>
              </a:rPr>
            </a:br>
            <a:r>
              <a:rPr lang="en-US" dirty="0">
                <a:solidFill>
                  <a:schemeClr val="tx1"/>
                </a:solidFill>
                <a:latin typeface="Times"/>
              </a:rPr>
              <a:t>•	J. Phys. Chem. 1996, </a:t>
            </a:r>
            <a:br>
              <a:rPr lang="en-US">
                <a:solidFill>
                  <a:schemeClr val="tx1"/>
                </a:solidFill>
                <a:latin typeface="Times"/>
              </a:rPr>
            </a:br>
            <a:r>
              <a:rPr lang="en-US" dirty="0">
                <a:solidFill>
                  <a:schemeClr val="tx1"/>
                </a:solidFill>
                <a:latin typeface="Times"/>
              </a:rPr>
              <a:t>	Vol. 100, p. 12142</a:t>
            </a:r>
            <a:endParaRPr lang="en-US" dirty="0">
              <a:solidFill>
                <a:schemeClr val="tx1"/>
              </a:solidFill>
              <a:latin typeface="Times"/>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smtClean="0"/>
            </a:fld>
            <a:endParaRPr lang="en-US"/>
          </a:p>
        </p:txBody>
      </p:sp>
      <p:sp>
        <p:nvSpPr>
          <p:cNvPr id="52228" name="TextBox 3"/>
          <p:cNvSpPr txBox="1">
            <a:spLocks noChangeArrowheads="1"/>
          </p:cNvSpPr>
          <p:nvPr/>
        </p:nvSpPr>
        <p:spPr bwMode="auto">
          <a:xfrm>
            <a:off x="2667000" y="0"/>
            <a:ext cx="5330825" cy="708025"/>
          </a:xfrm>
          <a:prstGeom prst="rect">
            <a:avLst/>
          </a:prstGeom>
          <a:noFill/>
          <a:ln w="9525">
            <a:noFill/>
            <a:miter lim="800000"/>
          </a:ln>
        </p:spPr>
        <p:txBody>
          <a:bodyPr wrap="none">
            <a:spAutoFit/>
          </a:bodyPr>
          <a:lstStyle/>
          <a:p>
            <a:r>
              <a:rPr lang="en-US" sz="4000"/>
              <a:t>Review of previous class</a:t>
            </a:r>
            <a:endParaRPr lang="en-US" sz="4000"/>
          </a:p>
        </p:txBody>
      </p:sp>
      <p:sp>
        <p:nvSpPr>
          <p:cNvPr id="52229" name="Rectangle 4"/>
          <p:cNvSpPr>
            <a:spLocks noChangeArrowheads="1"/>
          </p:cNvSpPr>
          <p:nvPr/>
        </p:nvSpPr>
        <p:spPr bwMode="auto">
          <a:xfrm>
            <a:off x="228600" y="5181600"/>
            <a:ext cx="9677400" cy="1077218"/>
          </a:xfrm>
          <a:prstGeom prst="rect">
            <a:avLst/>
          </a:prstGeom>
          <a:noFill/>
          <a:ln w="9525">
            <a:noFill/>
            <a:miter lim="800000"/>
          </a:ln>
        </p:spPr>
        <p:txBody>
          <a:bodyPr>
            <a:spAutoFit/>
          </a:bodyPr>
          <a:lstStyle/>
          <a:p>
            <a:r>
              <a:rPr lang="en-US" sz="3200" dirty="0">
                <a:solidFill>
                  <a:srgbClr val="FF0000"/>
                </a:solidFill>
              </a:rPr>
              <a:t>Nanotechnology in upward motion: next future of science and technology is nanotechnology</a:t>
            </a:r>
            <a:endParaRPr lang="en-US" sz="3200" dirty="0">
              <a:solidFill>
                <a:srgbClr val="FF0000"/>
              </a:solidFill>
            </a:endParaRPr>
          </a:p>
        </p:txBody>
      </p:sp>
      <p:pic>
        <p:nvPicPr>
          <p:cNvPr id="7" name="Picture 2"/>
          <p:cNvPicPr>
            <a:picLocks noChangeAspect="1" noChangeArrowheads="1"/>
          </p:cNvPicPr>
          <p:nvPr/>
        </p:nvPicPr>
        <p:blipFill>
          <a:blip r:embed="rId1"/>
          <a:srcRect/>
          <a:stretch>
            <a:fillRect/>
          </a:stretch>
        </p:blipFill>
        <p:spPr bwMode="auto">
          <a:xfrm rot="10800000">
            <a:off x="228599" y="685800"/>
            <a:ext cx="5335721" cy="4572000"/>
          </a:xfrm>
          <a:prstGeom prst="rect">
            <a:avLst/>
          </a:prstGeom>
          <a:noFill/>
          <a:ln w="9525">
            <a:noFill/>
            <a:miter lim="800000"/>
            <a:headEnd/>
            <a:tailEnd/>
          </a:ln>
          <a:effectLst/>
        </p:spPr>
      </p:pic>
      <p:sp>
        <p:nvSpPr>
          <p:cNvPr id="8" name="TextBox 7"/>
          <p:cNvSpPr txBox="1"/>
          <p:nvPr/>
        </p:nvSpPr>
        <p:spPr>
          <a:xfrm>
            <a:off x="6705600" y="1143000"/>
            <a:ext cx="2408032" cy="707886"/>
          </a:xfrm>
          <a:prstGeom prst="rect">
            <a:avLst/>
          </a:prstGeom>
          <a:noFill/>
        </p:spPr>
        <p:txBody>
          <a:bodyPr wrap="none" rtlCol="0">
            <a:spAutoFit/>
          </a:bodyPr>
          <a:lstStyle/>
          <a:p>
            <a:r>
              <a:rPr lang="en-IN" sz="4000" b="1" dirty="0">
                <a:solidFill>
                  <a:srgbClr val="FF0000"/>
                </a:solidFill>
              </a:rPr>
              <a:t>PHYSICS</a:t>
            </a:r>
            <a:endParaRPr lang="en-IN" sz="4000" b="1"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smtClean="0"/>
            </a:fld>
            <a:endParaRPr lang="en-US"/>
          </a:p>
        </p:txBody>
      </p:sp>
      <p:pic>
        <p:nvPicPr>
          <p:cNvPr id="24578" name="Picture 2"/>
          <p:cNvPicPr>
            <a:picLocks noChangeAspect="1" noChangeArrowheads="1"/>
          </p:cNvPicPr>
          <p:nvPr/>
        </p:nvPicPr>
        <p:blipFill>
          <a:blip r:embed="rId1"/>
          <a:srcRect t="1706"/>
          <a:stretch>
            <a:fillRect/>
          </a:stretch>
        </p:blipFill>
        <p:spPr bwMode="auto">
          <a:xfrm rot="10614125">
            <a:off x="2432952" y="-83043"/>
            <a:ext cx="5573489" cy="6906411"/>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smtClean="0"/>
            </a:fld>
            <a:endParaRPr lang="en-US"/>
          </a:p>
        </p:txBody>
      </p:sp>
      <p:pic>
        <p:nvPicPr>
          <p:cNvPr id="22530" name="Picture 2"/>
          <p:cNvPicPr>
            <a:picLocks noChangeAspect="1" noChangeArrowheads="1"/>
          </p:cNvPicPr>
          <p:nvPr/>
        </p:nvPicPr>
        <p:blipFill>
          <a:blip r:embed="rId1"/>
          <a:srcRect b="1304"/>
          <a:stretch>
            <a:fillRect/>
          </a:stretch>
        </p:blipFill>
        <p:spPr bwMode="auto">
          <a:xfrm rot="10800000">
            <a:off x="1142999" y="384733"/>
            <a:ext cx="7696199" cy="6397066"/>
          </a:xfrm>
          <a:prstGeom prst="rect">
            <a:avLst/>
          </a:prstGeom>
          <a:noFill/>
          <a:ln w="9525">
            <a:noFill/>
            <a:miter lim="800000"/>
            <a:headEnd/>
            <a:tailEnd/>
          </a:ln>
          <a:effectLst/>
        </p:spPr>
      </p:pic>
      <p:sp>
        <p:nvSpPr>
          <p:cNvPr id="5" name="TextBox 4"/>
          <p:cNvSpPr txBox="1"/>
          <p:nvPr/>
        </p:nvSpPr>
        <p:spPr>
          <a:xfrm>
            <a:off x="990600" y="1"/>
            <a:ext cx="7008650" cy="430887"/>
          </a:xfrm>
          <a:prstGeom prst="rect">
            <a:avLst/>
          </a:prstGeom>
          <a:noFill/>
        </p:spPr>
        <p:txBody>
          <a:bodyPr wrap="none" rtlCol="0">
            <a:spAutoFit/>
          </a:bodyPr>
          <a:lstStyle/>
          <a:p>
            <a:r>
              <a:rPr lang="en-US" dirty="0"/>
              <a:t>Approximate chemical composition of a 70Kg Human Body</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Date Placeholder 1"/>
          <p:cNvSpPr>
            <a:spLocks noGrp="1"/>
          </p:cNvSpPr>
          <p:nvPr>
            <p:ph type="dt" sz="quarter" idx="10"/>
          </p:nvPr>
        </p:nvSpPr>
        <p:spPr>
          <a:noFill/>
        </p:spPr>
        <p:txBody>
          <a:bodyPr/>
          <a:lstStyle/>
          <a:p>
            <a:pPr defTabSz="838200"/>
            <a:fld id="{72704382-9BFB-482C-A66D-8444B29B9A18}" type="datetime2">
              <a:rPr lang="en-US" smtClean="0"/>
            </a:fld>
            <a:endParaRPr lang="en-US"/>
          </a:p>
        </p:txBody>
      </p:sp>
      <p:sp>
        <p:nvSpPr>
          <p:cNvPr id="19459" name="Slide Number Placeholder 3"/>
          <p:cNvSpPr>
            <a:spLocks noGrp="1"/>
          </p:cNvSpPr>
          <p:nvPr>
            <p:ph type="sldNum" sz="quarter" idx="12"/>
          </p:nvPr>
        </p:nvSpPr>
        <p:spPr>
          <a:noFill/>
        </p:spPr>
        <p:txBody>
          <a:bodyPr/>
          <a:lstStyle/>
          <a:p>
            <a:pPr defTabSz="838200"/>
            <a:fld id="{88960522-55C3-48BB-B4AF-8B9A7D3C105A}" type="slidenum">
              <a:rPr lang="en-US" smtClean="0"/>
            </a:fld>
            <a:endParaRPr lang="en-US"/>
          </a:p>
        </p:txBody>
      </p:sp>
      <p:sp>
        <p:nvSpPr>
          <p:cNvPr id="19460"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grpSp>
        <p:nvGrpSpPr>
          <p:cNvPr id="19461" name="Group 9"/>
          <p:cNvGrpSpPr>
            <a:grpSpLocks noChangeAspect="1"/>
          </p:cNvGrpSpPr>
          <p:nvPr/>
        </p:nvGrpSpPr>
        <p:grpSpPr bwMode="auto">
          <a:xfrm>
            <a:off x="2828925" y="725488"/>
            <a:ext cx="3916363" cy="3357562"/>
            <a:chOff x="240" y="2064"/>
            <a:chExt cx="1920" cy="1584"/>
          </a:xfrm>
        </p:grpSpPr>
        <p:sp>
          <p:nvSpPr>
            <p:cNvPr id="19463" name="Rectangle 10"/>
            <p:cNvSpPr>
              <a:spLocks noChangeAspect="1" noChangeArrowheads="1"/>
            </p:cNvSpPr>
            <p:nvPr/>
          </p:nvSpPr>
          <p:spPr bwMode="auto">
            <a:xfrm>
              <a:off x="240" y="2064"/>
              <a:ext cx="1920" cy="1584"/>
            </a:xfrm>
            <a:prstGeom prst="rect">
              <a:avLst/>
            </a:prstGeom>
            <a:solidFill>
              <a:srgbClr val="FFCC00"/>
            </a:solidFill>
            <a:ln w="9525">
              <a:solidFill>
                <a:schemeClr val="tx1"/>
              </a:solidFill>
              <a:miter lim="800000"/>
            </a:ln>
          </p:spPr>
          <p:txBody>
            <a:bodyPr wrap="none" lIns="83807" tIns="41903" rIns="83807" bIns="41903" anchor="ctr"/>
            <a:lstStyle/>
            <a:p>
              <a:pPr defTabSz="838200"/>
              <a:endParaRPr lang="en-US">
                <a:solidFill>
                  <a:schemeClr val="tx1"/>
                </a:solidFill>
              </a:endParaRPr>
            </a:p>
          </p:txBody>
        </p:sp>
        <p:pic>
          <p:nvPicPr>
            <p:cNvPr id="19464" name="Picture 11" descr="difffgear_povray"/>
            <p:cNvPicPr>
              <a:picLocks noChangeAspect="1" noChangeArrowheads="1" noCrop="1"/>
            </p:cNvPicPr>
            <p:nvPr/>
          </p:nvPicPr>
          <p:blipFill>
            <a:blip r:embed="rId1"/>
            <a:srcRect/>
            <a:stretch>
              <a:fillRect/>
            </a:stretch>
          </p:blipFill>
          <p:spPr bwMode="auto">
            <a:xfrm>
              <a:off x="288" y="2112"/>
              <a:ext cx="1824" cy="1505"/>
            </a:xfrm>
            <a:prstGeom prst="rect">
              <a:avLst/>
            </a:prstGeom>
            <a:noFill/>
            <a:ln w="9525">
              <a:noFill/>
              <a:miter lim="800000"/>
              <a:headEnd/>
              <a:tailEnd/>
            </a:ln>
          </p:spPr>
        </p:pic>
      </p:grpSp>
      <p:sp>
        <p:nvSpPr>
          <p:cNvPr id="19462" name="Text Box 12"/>
          <p:cNvSpPr txBox="1">
            <a:spLocks noChangeArrowheads="1"/>
          </p:cNvSpPr>
          <p:nvPr/>
        </p:nvSpPr>
        <p:spPr bwMode="auto">
          <a:xfrm>
            <a:off x="247650" y="4352925"/>
            <a:ext cx="9410700" cy="876300"/>
          </a:xfrm>
          <a:prstGeom prst="rect">
            <a:avLst/>
          </a:prstGeom>
          <a:noFill/>
          <a:ln w="9525">
            <a:noFill/>
            <a:miter lim="800000"/>
          </a:ln>
        </p:spPr>
        <p:txBody>
          <a:bodyPr lIns="83807" tIns="41903" rIns="83807" bIns="41903">
            <a:spAutoFit/>
          </a:bodyPr>
          <a:lstStyle/>
          <a:p>
            <a:pPr defTabSz="838200">
              <a:spcBef>
                <a:spcPct val="50000"/>
              </a:spcBef>
            </a:pPr>
            <a:r>
              <a:rPr lang="en-US" sz="2600" b="1">
                <a:solidFill>
                  <a:schemeClr val="accent2"/>
                </a:solidFill>
                <a:cs typeface="Times New Roman" panose="02020603050405020304" pitchFamily="18" charset="0"/>
              </a:rPr>
              <a:t>The most disruptive future changes may occur as a result of molecular manufacturing, an advanced form of nanotechnology. </a:t>
            </a:r>
            <a:endParaRPr lang="en-US" sz="2600" b="1">
              <a:solidFill>
                <a:schemeClr val="accent2"/>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Date Placeholder 1"/>
          <p:cNvSpPr>
            <a:spLocks noGrp="1"/>
          </p:cNvSpPr>
          <p:nvPr>
            <p:ph type="dt" sz="quarter" idx="10"/>
          </p:nvPr>
        </p:nvSpPr>
        <p:spPr>
          <a:noFill/>
        </p:spPr>
        <p:txBody>
          <a:bodyPr/>
          <a:lstStyle/>
          <a:p>
            <a:pPr defTabSz="838200"/>
            <a:fld id="{48260CFB-BF96-4D73-88FC-DC02629FCA91}" type="datetime2">
              <a:rPr lang="en-US" smtClean="0"/>
            </a:fld>
            <a:endParaRPr lang="en-US"/>
          </a:p>
        </p:txBody>
      </p:sp>
      <p:sp>
        <p:nvSpPr>
          <p:cNvPr id="1028" name="Slide Number Placeholder 3"/>
          <p:cNvSpPr>
            <a:spLocks noGrp="1"/>
          </p:cNvSpPr>
          <p:nvPr>
            <p:ph type="sldNum" sz="quarter" idx="12"/>
          </p:nvPr>
        </p:nvSpPr>
        <p:spPr>
          <a:noFill/>
        </p:spPr>
        <p:txBody>
          <a:bodyPr/>
          <a:lstStyle/>
          <a:p>
            <a:pPr defTabSz="838200"/>
            <a:fld id="{4E0FCA0E-E151-49B4-A9D3-46D9565C09DB}" type="slidenum">
              <a:rPr lang="en-US" smtClean="0"/>
            </a:fld>
            <a:endParaRPr lang="en-US"/>
          </a:p>
        </p:txBody>
      </p:sp>
      <p:sp>
        <p:nvSpPr>
          <p:cNvPr id="1029"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graphicFrame>
        <p:nvGraphicFramePr>
          <p:cNvPr id="1026" name="Object 10"/>
          <p:cNvGraphicFramePr>
            <a:graphicFrameLocks noChangeAspect="1"/>
          </p:cNvGraphicFramePr>
          <p:nvPr/>
        </p:nvGraphicFramePr>
        <p:xfrm>
          <a:off x="1938338" y="1366838"/>
          <a:ext cx="5980112" cy="4649787"/>
        </p:xfrm>
        <a:graphic>
          <a:graphicData uri="http://schemas.openxmlformats.org/presentationml/2006/ole">
            <mc:AlternateContent xmlns:mc="http://schemas.openxmlformats.org/markup-compatibility/2006">
              <mc:Choice xmlns:v="urn:schemas-microsoft-com:vml" Requires="v">
                <p:oleObj spid="_x0000_s1102" name="Bitmap Image" r:id="rId1" imgW="8010525" imgH="6124575" progId="PBrush">
                  <p:embed/>
                </p:oleObj>
              </mc:Choice>
              <mc:Fallback>
                <p:oleObj name="Bitmap Image" r:id="rId1" imgW="8010525" imgH="6124575" progId="PBrush">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l="4567" t="1492" r="4567" b="10449"/>
                      <a:stretch>
                        <a:fillRect/>
                      </a:stretch>
                    </p:blipFill>
                    <p:spPr bwMode="auto">
                      <a:xfrm>
                        <a:off x="1938338" y="1366838"/>
                        <a:ext cx="5980112" cy="464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3643" name="Text Box 11"/>
          <p:cNvSpPr txBox="1">
            <a:spLocks noChangeArrowheads="1"/>
          </p:cNvSpPr>
          <p:nvPr/>
        </p:nvSpPr>
        <p:spPr bwMode="auto">
          <a:xfrm>
            <a:off x="293688" y="369888"/>
            <a:ext cx="9269412" cy="876300"/>
          </a:xfrm>
          <a:prstGeom prst="rect">
            <a:avLst/>
          </a:prstGeom>
          <a:noFill/>
          <a:ln w="9525">
            <a:noFill/>
            <a:miter lim="800000"/>
          </a:ln>
        </p:spPr>
        <p:txBody>
          <a:bodyPr lIns="83807" tIns="41903" rIns="83807" bIns="41903">
            <a:spAutoFit/>
          </a:bodyPr>
          <a:lstStyle/>
          <a:p>
            <a:pPr algn="l" defTabSz="838200">
              <a:spcBef>
                <a:spcPct val="50000"/>
              </a:spcBef>
            </a:pPr>
            <a:r>
              <a:rPr lang="en-US" sz="2600" b="1">
                <a:solidFill>
                  <a:srgbClr val="FF0000"/>
                </a:solidFill>
                <a:latin typeface="Book Antiqua" pitchFamily="18" charset="0"/>
                <a:cs typeface="Times New Roman" panose="02020603050405020304" pitchFamily="18" charset="0"/>
              </a:rPr>
              <a:t>But if the future really will be so different from today, why doesn’t it look that way from here? </a:t>
            </a:r>
            <a:endParaRPr lang="en-US" sz="2600" b="1">
              <a:solidFill>
                <a:srgbClr val="FF0000"/>
              </a:solidFill>
              <a:latin typeface="Book Antiqua"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53643"/>
                                        </p:tgtEl>
                                        <p:attrNameLst>
                                          <p:attrName>style.visibility</p:attrName>
                                        </p:attrNameLst>
                                      </p:cBhvr>
                                      <p:to>
                                        <p:strVal val="visible"/>
                                      </p:to>
                                    </p:set>
                                    <p:anim calcmode="lin" valueType="num">
                                      <p:cBhvr additive="base">
                                        <p:cTn id="7" dur="500" fill="hold"/>
                                        <p:tgtEl>
                                          <p:spTgt spid="453643"/>
                                        </p:tgtEl>
                                        <p:attrNameLst>
                                          <p:attrName>ppt_x</p:attrName>
                                        </p:attrNameLst>
                                      </p:cBhvr>
                                      <p:tavLst>
                                        <p:tav tm="0">
                                          <p:val>
                                            <p:strVal val="#ppt_x"/>
                                          </p:val>
                                        </p:tav>
                                        <p:tav tm="100000">
                                          <p:val>
                                            <p:strVal val="#ppt_x"/>
                                          </p:val>
                                        </p:tav>
                                      </p:tavLst>
                                    </p:anim>
                                    <p:anim calcmode="lin" valueType="num">
                                      <p:cBhvr additive="base">
                                        <p:cTn id="8" dur="500" fill="hold"/>
                                        <p:tgtEl>
                                          <p:spTgt spid="4536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4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Date Placeholder 1"/>
          <p:cNvSpPr>
            <a:spLocks noGrp="1"/>
          </p:cNvSpPr>
          <p:nvPr>
            <p:ph type="dt" sz="quarter" idx="10"/>
          </p:nvPr>
        </p:nvSpPr>
        <p:spPr>
          <a:noFill/>
        </p:spPr>
        <p:txBody>
          <a:bodyPr/>
          <a:lstStyle/>
          <a:p>
            <a:pPr defTabSz="838200"/>
            <a:fld id="{5194E31A-05BC-41AD-9380-4399C664736C}" type="datetime2">
              <a:rPr lang="en-US" smtClean="0"/>
            </a:fld>
            <a:endParaRPr lang="en-US"/>
          </a:p>
        </p:txBody>
      </p:sp>
      <p:sp>
        <p:nvSpPr>
          <p:cNvPr id="20483" name="Slide Number Placeholder 3"/>
          <p:cNvSpPr>
            <a:spLocks noGrp="1"/>
          </p:cNvSpPr>
          <p:nvPr>
            <p:ph type="sldNum" sz="quarter" idx="12"/>
          </p:nvPr>
        </p:nvSpPr>
        <p:spPr>
          <a:noFill/>
        </p:spPr>
        <p:txBody>
          <a:bodyPr/>
          <a:lstStyle/>
          <a:p>
            <a:pPr defTabSz="838200"/>
            <a:fld id="{3CDED126-D89A-4E63-835A-250966A12F13}" type="slidenum">
              <a:rPr lang="en-US" smtClean="0"/>
            </a:fld>
            <a:endParaRPr lang="en-US"/>
          </a:p>
        </p:txBody>
      </p:sp>
      <p:sp>
        <p:nvSpPr>
          <p:cNvPr id="20484"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pic>
        <p:nvPicPr>
          <p:cNvPr id="20485" name="Picture 8" descr="image007"/>
          <p:cNvPicPr>
            <a:picLocks noChangeAspect="1" noChangeArrowheads="1"/>
          </p:cNvPicPr>
          <p:nvPr/>
        </p:nvPicPr>
        <p:blipFill>
          <a:blip r:embed="rId1"/>
          <a:srcRect l="3000" t="16667" r="13000"/>
          <a:stretch>
            <a:fillRect/>
          </a:stretch>
        </p:blipFill>
        <p:spPr bwMode="auto">
          <a:xfrm>
            <a:off x="1374775" y="3417888"/>
            <a:ext cx="3630613" cy="2454275"/>
          </a:xfrm>
          <a:prstGeom prst="rect">
            <a:avLst/>
          </a:prstGeom>
          <a:noFill/>
          <a:ln w="9525">
            <a:solidFill>
              <a:schemeClr val="tx1"/>
            </a:solidFill>
            <a:miter lim="800000"/>
            <a:headEnd/>
            <a:tailEnd/>
          </a:ln>
        </p:spPr>
      </p:pic>
      <p:pic>
        <p:nvPicPr>
          <p:cNvPr id="20486" name="Picture 9" descr="fordTmid"/>
          <p:cNvPicPr>
            <a:picLocks noChangeAspect="1" noChangeArrowheads="1"/>
          </p:cNvPicPr>
          <p:nvPr/>
        </p:nvPicPr>
        <p:blipFill>
          <a:blip r:embed="rId2"/>
          <a:srcRect/>
          <a:stretch>
            <a:fillRect/>
          </a:stretch>
        </p:blipFill>
        <p:spPr bwMode="auto">
          <a:xfrm>
            <a:off x="5624513" y="3433763"/>
            <a:ext cx="2959100" cy="2452687"/>
          </a:xfrm>
          <a:prstGeom prst="rect">
            <a:avLst/>
          </a:prstGeom>
          <a:noFill/>
          <a:ln w="9525">
            <a:solidFill>
              <a:schemeClr val="tx1"/>
            </a:solidFill>
            <a:miter lim="800000"/>
            <a:headEnd/>
            <a:tailEnd/>
          </a:ln>
        </p:spPr>
      </p:pic>
      <p:sp>
        <p:nvSpPr>
          <p:cNvPr id="455690" name="AutoShape 10"/>
          <p:cNvSpPr>
            <a:spLocks noChangeArrowheads="1"/>
          </p:cNvSpPr>
          <p:nvPr/>
        </p:nvSpPr>
        <p:spPr bwMode="auto">
          <a:xfrm>
            <a:off x="1558925" y="3132138"/>
            <a:ext cx="2889250" cy="30003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835651"/>
          </a:solidFill>
          <a:ln w="9525">
            <a:solidFill>
              <a:schemeClr val="tx1"/>
            </a:solidFill>
            <a:miter lim="800000"/>
          </a:ln>
        </p:spPr>
        <p:txBody>
          <a:bodyPr wrap="none" anchor="ctr"/>
          <a:lstStyle/>
          <a:p>
            <a:endParaRPr lang="en-IN"/>
          </a:p>
        </p:txBody>
      </p:sp>
      <p:sp>
        <p:nvSpPr>
          <p:cNvPr id="455691" name="Rectangle 11"/>
          <p:cNvSpPr>
            <a:spLocks noChangeArrowheads="1"/>
          </p:cNvSpPr>
          <p:nvPr/>
        </p:nvSpPr>
        <p:spPr bwMode="auto">
          <a:xfrm>
            <a:off x="2460625" y="303213"/>
            <a:ext cx="5091113" cy="1500187"/>
          </a:xfrm>
          <a:prstGeom prst="rect">
            <a:avLst/>
          </a:prstGeom>
          <a:noFill/>
          <a:ln w="9525">
            <a:noFill/>
            <a:miter lim="800000"/>
          </a:ln>
          <a:effectLst>
            <a:outerShdw dist="35921" dir="2700000" algn="ctr" rotWithShape="0">
              <a:schemeClr val="bg2"/>
            </a:outerShdw>
          </a:effectLst>
        </p:spPr>
        <p:txBody>
          <a:bodyPr lIns="83807" tIns="41903" rIns="83807" bIns="41903" anchor="ctr"/>
          <a:lstStyle/>
          <a:p>
            <a:pPr defTabSz="838200">
              <a:defRPr/>
            </a:pPr>
            <a:r>
              <a:rPr lang="en-US" sz="8800">
                <a:solidFill>
                  <a:schemeClr val="tx1"/>
                </a:solidFill>
                <a:latin typeface="Book Antiqua" pitchFamily="18" charset="0"/>
              </a:rPr>
              <a:t>1885:</a:t>
            </a:r>
            <a:endParaRPr lang="en-US" sz="8800">
              <a:solidFill>
                <a:schemeClr val="tx1"/>
              </a:solidFill>
              <a:latin typeface="Book Antiqua" pitchFamily="18" charset="0"/>
            </a:endParaRPr>
          </a:p>
        </p:txBody>
      </p:sp>
      <p:sp>
        <p:nvSpPr>
          <p:cNvPr id="455692" name="AutoShape 12"/>
          <p:cNvSpPr>
            <a:spLocks noChangeArrowheads="1"/>
          </p:cNvSpPr>
          <p:nvPr/>
        </p:nvSpPr>
        <p:spPr bwMode="auto">
          <a:xfrm>
            <a:off x="5624513" y="3132138"/>
            <a:ext cx="2889250" cy="30003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835651"/>
          </a:solidFill>
          <a:ln w="9525">
            <a:solidFill>
              <a:schemeClr val="tx1"/>
            </a:solidFill>
            <a:miter lim="800000"/>
          </a:ln>
        </p:spPr>
        <p:txBody>
          <a:bodyPr wrap="none" anchor="ctr"/>
          <a:lstStyle/>
          <a:p>
            <a:endParaRPr lang="en-IN"/>
          </a:p>
        </p:txBody>
      </p:sp>
      <p:sp>
        <p:nvSpPr>
          <p:cNvPr id="455693" name="Text Box 13"/>
          <p:cNvSpPr txBox="1">
            <a:spLocks noChangeArrowheads="1"/>
          </p:cNvSpPr>
          <p:nvPr/>
        </p:nvSpPr>
        <p:spPr bwMode="auto">
          <a:xfrm>
            <a:off x="1084263" y="1874838"/>
            <a:ext cx="7912100" cy="523875"/>
          </a:xfrm>
          <a:prstGeom prst="rect">
            <a:avLst/>
          </a:prstGeom>
          <a:noFill/>
          <a:ln w="9525">
            <a:noFill/>
            <a:miter lim="800000"/>
          </a:ln>
        </p:spPr>
        <p:txBody>
          <a:bodyPr lIns="83807" tIns="41903" rIns="83807" bIns="41903">
            <a:spAutoFit/>
          </a:bodyPr>
          <a:lstStyle/>
          <a:p>
            <a:pPr defTabSz="838200">
              <a:spcBef>
                <a:spcPct val="50000"/>
              </a:spcBef>
            </a:pPr>
            <a:r>
              <a:rPr lang="en-US" sz="2900" b="1">
                <a:solidFill>
                  <a:schemeClr val="tx1"/>
                </a:solidFill>
                <a:latin typeface="Book Antiqua" pitchFamily="18" charset="0"/>
                <a:cs typeface="Times New Roman" panose="02020603050405020304" pitchFamily="18" charset="0"/>
              </a:rPr>
              <a:t>No such thing as automobiles or airplanes. </a:t>
            </a:r>
            <a:endParaRPr lang="en-US" sz="2900" b="1">
              <a:solidFill>
                <a:schemeClr val="tx1"/>
              </a:solidFill>
              <a:latin typeface="Book Antiqua"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5693"/>
                                        </p:tgtEl>
                                        <p:attrNameLst>
                                          <p:attrName>style.visibility</p:attrName>
                                        </p:attrNameLst>
                                      </p:cBhvr>
                                      <p:to>
                                        <p:strVal val="visible"/>
                                      </p:to>
                                    </p:set>
                                    <p:animEffect transition="in" filter="wipe(left)">
                                      <p:cBhvr>
                                        <p:cTn id="7" dur="500"/>
                                        <p:tgtEl>
                                          <p:spTgt spid="455693"/>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455690"/>
                                        </p:tgtEl>
                                        <p:attrNameLst>
                                          <p:attrName>style.visibility</p:attrName>
                                        </p:attrNameLst>
                                      </p:cBhvr>
                                      <p:to>
                                        <p:strVal val="visible"/>
                                      </p:to>
                                    </p:set>
                                    <p:anim calcmode="lin" valueType="num">
                                      <p:cBhvr>
                                        <p:cTn id="11" dur="500" fill="hold"/>
                                        <p:tgtEl>
                                          <p:spTgt spid="455690"/>
                                        </p:tgtEl>
                                        <p:attrNameLst>
                                          <p:attrName>ppt_w</p:attrName>
                                        </p:attrNameLst>
                                      </p:cBhvr>
                                      <p:tavLst>
                                        <p:tav tm="0">
                                          <p:val>
                                            <p:strVal val="4/3*#ppt_w"/>
                                          </p:val>
                                        </p:tav>
                                        <p:tav tm="100000">
                                          <p:val>
                                            <p:strVal val="#ppt_w"/>
                                          </p:val>
                                        </p:tav>
                                      </p:tavLst>
                                    </p:anim>
                                    <p:anim calcmode="lin" valueType="num">
                                      <p:cBhvr>
                                        <p:cTn id="12" dur="500" fill="hold"/>
                                        <p:tgtEl>
                                          <p:spTgt spid="455690"/>
                                        </p:tgtEl>
                                        <p:attrNameLst>
                                          <p:attrName>ppt_h</p:attrName>
                                        </p:attrNameLst>
                                      </p:cBhvr>
                                      <p:tavLst>
                                        <p:tav tm="0">
                                          <p:val>
                                            <p:strVal val="4/3*#ppt_h"/>
                                          </p:val>
                                        </p:tav>
                                        <p:tav tm="100000">
                                          <p:val>
                                            <p:strVal val="#ppt_h"/>
                                          </p:val>
                                        </p:tav>
                                      </p:tavLst>
                                    </p:anim>
                                  </p:childTnLst>
                                </p:cTn>
                              </p:par>
                            </p:childTnLst>
                          </p:cTn>
                        </p:par>
                        <p:par>
                          <p:cTn id="13" fill="hold">
                            <p:stCondLst>
                              <p:cond delay="1000"/>
                            </p:stCondLst>
                            <p:childTnLst>
                              <p:par>
                                <p:cTn id="14" presetID="23" presetClass="entr" presetSubtype="288" fill="hold" grpId="0" nodeType="afterEffect">
                                  <p:stCondLst>
                                    <p:cond delay="0"/>
                                  </p:stCondLst>
                                  <p:childTnLst>
                                    <p:set>
                                      <p:cBhvr>
                                        <p:cTn id="15" dur="1" fill="hold">
                                          <p:stCondLst>
                                            <p:cond delay="0"/>
                                          </p:stCondLst>
                                        </p:cTn>
                                        <p:tgtEl>
                                          <p:spTgt spid="455692"/>
                                        </p:tgtEl>
                                        <p:attrNameLst>
                                          <p:attrName>style.visibility</p:attrName>
                                        </p:attrNameLst>
                                      </p:cBhvr>
                                      <p:to>
                                        <p:strVal val="visible"/>
                                      </p:to>
                                    </p:set>
                                    <p:anim calcmode="lin" valueType="num">
                                      <p:cBhvr>
                                        <p:cTn id="16" dur="500" fill="hold"/>
                                        <p:tgtEl>
                                          <p:spTgt spid="455692"/>
                                        </p:tgtEl>
                                        <p:attrNameLst>
                                          <p:attrName>ppt_w</p:attrName>
                                        </p:attrNameLst>
                                      </p:cBhvr>
                                      <p:tavLst>
                                        <p:tav tm="0">
                                          <p:val>
                                            <p:strVal val="4/3*#ppt_w"/>
                                          </p:val>
                                        </p:tav>
                                        <p:tav tm="100000">
                                          <p:val>
                                            <p:strVal val="#ppt_w"/>
                                          </p:val>
                                        </p:tav>
                                      </p:tavLst>
                                    </p:anim>
                                    <p:anim calcmode="lin" valueType="num">
                                      <p:cBhvr>
                                        <p:cTn id="17" dur="500" fill="hold"/>
                                        <p:tgtEl>
                                          <p:spTgt spid="45569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90" grpId="0" animBg="1"/>
      <p:bldP spid="455692" grpId="0" animBg="1"/>
      <p:bldP spid="45569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Date Placeholder 1"/>
          <p:cNvSpPr>
            <a:spLocks noGrp="1"/>
          </p:cNvSpPr>
          <p:nvPr>
            <p:ph type="dt" sz="quarter" idx="10"/>
          </p:nvPr>
        </p:nvSpPr>
        <p:spPr>
          <a:noFill/>
        </p:spPr>
        <p:txBody>
          <a:bodyPr/>
          <a:lstStyle/>
          <a:p>
            <a:pPr defTabSz="838200"/>
            <a:fld id="{E13464B0-DEE5-4157-AED8-7FDA84976B85}" type="datetime2">
              <a:rPr lang="en-US" smtClean="0"/>
            </a:fld>
            <a:endParaRPr lang="en-US"/>
          </a:p>
        </p:txBody>
      </p:sp>
      <p:sp>
        <p:nvSpPr>
          <p:cNvPr id="2052" name="Slide Number Placeholder 3"/>
          <p:cNvSpPr>
            <a:spLocks noGrp="1"/>
          </p:cNvSpPr>
          <p:nvPr>
            <p:ph type="sldNum" sz="quarter" idx="12"/>
          </p:nvPr>
        </p:nvSpPr>
        <p:spPr>
          <a:noFill/>
        </p:spPr>
        <p:txBody>
          <a:bodyPr/>
          <a:lstStyle/>
          <a:p>
            <a:pPr defTabSz="838200"/>
            <a:fld id="{78C3D80F-2694-44D4-9419-4F82C156E3D3}" type="slidenum">
              <a:rPr lang="en-US" smtClean="0"/>
            </a:fld>
            <a:endParaRPr lang="en-US"/>
          </a:p>
        </p:txBody>
      </p:sp>
      <p:sp>
        <p:nvSpPr>
          <p:cNvPr id="2053"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2054" name="Rectangle 12"/>
          <p:cNvSpPr>
            <a:spLocks noChangeArrowheads="1"/>
          </p:cNvSpPr>
          <p:nvPr/>
        </p:nvSpPr>
        <p:spPr bwMode="auto">
          <a:xfrm>
            <a:off x="1084263" y="774700"/>
            <a:ext cx="7016750" cy="1071563"/>
          </a:xfrm>
          <a:prstGeom prst="rect">
            <a:avLst/>
          </a:prstGeom>
          <a:noFill/>
          <a:ln w="9525">
            <a:noFill/>
            <a:miter lim="800000"/>
          </a:ln>
        </p:spPr>
        <p:txBody>
          <a:bodyPr lIns="83807" tIns="41903" rIns="83807" bIns="41903" anchor="ctr"/>
          <a:lstStyle/>
          <a:p>
            <a:pPr defTabSz="838200"/>
            <a:r>
              <a:rPr lang="en-US" sz="4000">
                <a:solidFill>
                  <a:schemeClr val="bg1"/>
                </a:solidFill>
              </a:rPr>
              <a:t>1926</a:t>
            </a:r>
            <a:endParaRPr lang="en-US" sz="4000">
              <a:solidFill>
                <a:schemeClr val="bg1"/>
              </a:solidFill>
            </a:endParaRPr>
          </a:p>
        </p:txBody>
      </p:sp>
      <p:pic>
        <p:nvPicPr>
          <p:cNvPr id="2055" name="Picture 13" descr="dept_cable_lineupL"/>
          <p:cNvPicPr>
            <a:picLocks noChangeAspect="1" noChangeArrowheads="1"/>
          </p:cNvPicPr>
          <p:nvPr/>
        </p:nvPicPr>
        <p:blipFill>
          <a:blip r:embed="rId1"/>
          <a:srcRect t="5000" b="3751"/>
          <a:stretch>
            <a:fillRect/>
          </a:stretch>
        </p:blipFill>
        <p:spPr bwMode="auto">
          <a:xfrm>
            <a:off x="1565275" y="560388"/>
            <a:ext cx="3003550" cy="5357812"/>
          </a:xfrm>
          <a:prstGeom prst="rect">
            <a:avLst/>
          </a:prstGeom>
          <a:noFill/>
          <a:ln w="28575">
            <a:solidFill>
              <a:srgbClr val="000099"/>
            </a:solidFill>
            <a:miter lim="800000"/>
            <a:headEnd/>
            <a:tailEnd/>
          </a:ln>
        </p:spPr>
      </p:pic>
      <p:graphicFrame>
        <p:nvGraphicFramePr>
          <p:cNvPr id="2050" name="Object 14"/>
          <p:cNvGraphicFramePr>
            <a:graphicFrameLocks noChangeAspect="1"/>
          </p:cNvGraphicFramePr>
          <p:nvPr/>
        </p:nvGraphicFramePr>
        <p:xfrm>
          <a:off x="4478338" y="1417638"/>
          <a:ext cx="3484562" cy="2586037"/>
        </p:xfrm>
        <a:graphic>
          <a:graphicData uri="http://schemas.openxmlformats.org/presentationml/2006/ole">
            <mc:AlternateContent xmlns:mc="http://schemas.openxmlformats.org/markup-compatibility/2006">
              <mc:Choice xmlns:v="urn:schemas-microsoft-com:vml" Requires="v">
                <p:oleObj spid="_x0000_s2126" name="Bitmap Image" r:id="rId2" imgW="6877050" imgH="3962400" progId="PBrush">
                  <p:embed/>
                </p:oleObj>
              </mc:Choice>
              <mc:Fallback>
                <p:oleObj name="Bitmap Image" r:id="rId2" imgW="6877050" imgH="3962400" progId="PBrush">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l="11969" r="18617" b="13844"/>
                      <a:stretch>
                        <a:fillRect/>
                      </a:stretch>
                    </p:blipFill>
                    <p:spPr bwMode="auto">
                      <a:xfrm>
                        <a:off x="4478338" y="1417638"/>
                        <a:ext cx="3484562" cy="258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19" name="AutoShape 15"/>
          <p:cNvSpPr>
            <a:spLocks noChangeAspect="1" noChangeArrowheads="1"/>
          </p:cNvSpPr>
          <p:nvPr/>
        </p:nvSpPr>
        <p:spPr bwMode="auto">
          <a:xfrm>
            <a:off x="2252663" y="227013"/>
            <a:ext cx="4652962" cy="483393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835651"/>
          </a:solidFill>
          <a:ln w="9525">
            <a:solidFill>
              <a:schemeClr val="tx1"/>
            </a:solidFill>
            <a:miter lim="800000"/>
          </a:ln>
        </p:spPr>
        <p:txBody>
          <a:bodyPr wrap="none" anchor="ctr"/>
          <a:lstStyle/>
          <a:p>
            <a:endParaRPr lang="en-IN"/>
          </a:p>
        </p:txBody>
      </p:sp>
      <p:sp>
        <p:nvSpPr>
          <p:cNvPr id="456720" name="Rectangle 16"/>
          <p:cNvSpPr>
            <a:spLocks noChangeArrowheads="1"/>
          </p:cNvSpPr>
          <p:nvPr/>
        </p:nvSpPr>
        <p:spPr bwMode="auto">
          <a:xfrm>
            <a:off x="6380163" y="3775075"/>
            <a:ext cx="2752725" cy="1500188"/>
          </a:xfrm>
          <a:prstGeom prst="rect">
            <a:avLst/>
          </a:prstGeom>
          <a:noFill/>
          <a:ln w="9525">
            <a:noFill/>
            <a:miter lim="800000"/>
          </a:ln>
          <a:effectLst>
            <a:outerShdw dist="35921" dir="2700000" algn="ctr" rotWithShape="0">
              <a:schemeClr val="bg2"/>
            </a:outerShdw>
          </a:effectLst>
        </p:spPr>
        <p:txBody>
          <a:bodyPr lIns="83807" tIns="41903" rIns="83807" bIns="41903" anchor="ctr"/>
          <a:lstStyle/>
          <a:p>
            <a:pPr defTabSz="838200">
              <a:defRPr/>
            </a:pPr>
            <a:r>
              <a:rPr lang="en-US" sz="8800">
                <a:solidFill>
                  <a:schemeClr val="tx1"/>
                </a:solidFill>
                <a:latin typeface="Book Antiqua" pitchFamily="18" charset="0"/>
              </a:rPr>
              <a:t>1926:</a:t>
            </a:r>
            <a:endParaRPr lang="en-US" sz="8800">
              <a:solidFill>
                <a:schemeClr val="tx1"/>
              </a:solidFill>
              <a:latin typeface="Book Antiqua" pitchFamily="18" charset="0"/>
            </a:endParaRPr>
          </a:p>
        </p:txBody>
      </p:sp>
      <p:sp>
        <p:nvSpPr>
          <p:cNvPr id="456721" name="Text Box 17"/>
          <p:cNvSpPr txBox="1">
            <a:spLocks noChangeArrowheads="1"/>
          </p:cNvSpPr>
          <p:nvPr/>
        </p:nvSpPr>
        <p:spPr bwMode="auto">
          <a:xfrm>
            <a:off x="4729163" y="5275263"/>
            <a:ext cx="3578225" cy="965200"/>
          </a:xfrm>
          <a:prstGeom prst="rect">
            <a:avLst/>
          </a:prstGeom>
          <a:noFill/>
          <a:ln w="9525">
            <a:noFill/>
            <a:miter lim="800000"/>
          </a:ln>
        </p:spPr>
        <p:txBody>
          <a:bodyPr lIns="83807" tIns="41903" rIns="83807" bIns="41903">
            <a:spAutoFit/>
          </a:bodyPr>
          <a:lstStyle/>
          <a:p>
            <a:pPr algn="l" defTabSz="838200">
              <a:spcBef>
                <a:spcPct val="50000"/>
              </a:spcBef>
            </a:pPr>
            <a:r>
              <a:rPr lang="en-US" sz="2900" b="1">
                <a:solidFill>
                  <a:schemeClr val="tx1"/>
                </a:solidFill>
                <a:latin typeface="Book Antiqua" pitchFamily="18" charset="0"/>
                <a:cs typeface="Times New Roman" panose="02020603050405020304" pitchFamily="18" charset="0"/>
              </a:rPr>
              <a:t>No such thing as television or cable. </a:t>
            </a:r>
            <a:endParaRPr lang="en-US" sz="2900" b="1">
              <a:solidFill>
                <a:schemeClr val="tx1"/>
              </a:solidFill>
              <a:latin typeface="Book Antiqua"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56721"/>
                                        </p:tgtEl>
                                        <p:attrNameLst>
                                          <p:attrName>style.visibility</p:attrName>
                                        </p:attrNameLst>
                                      </p:cBhvr>
                                      <p:to>
                                        <p:strVal val="visible"/>
                                      </p:to>
                                    </p:set>
                                    <p:animEffect transition="in" filter="strips(downRight)">
                                      <p:cBhvr>
                                        <p:cTn id="7" dur="500"/>
                                        <p:tgtEl>
                                          <p:spTgt spid="456721"/>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456719"/>
                                        </p:tgtEl>
                                        <p:attrNameLst>
                                          <p:attrName>style.visibility</p:attrName>
                                        </p:attrNameLst>
                                      </p:cBhvr>
                                      <p:to>
                                        <p:strVal val="visible"/>
                                      </p:to>
                                    </p:set>
                                    <p:anim calcmode="lin" valueType="num">
                                      <p:cBhvr>
                                        <p:cTn id="11" dur="500" fill="hold"/>
                                        <p:tgtEl>
                                          <p:spTgt spid="456719"/>
                                        </p:tgtEl>
                                        <p:attrNameLst>
                                          <p:attrName>ppt_w</p:attrName>
                                        </p:attrNameLst>
                                      </p:cBhvr>
                                      <p:tavLst>
                                        <p:tav tm="0">
                                          <p:val>
                                            <p:strVal val="4/3*#ppt_w"/>
                                          </p:val>
                                        </p:tav>
                                        <p:tav tm="100000">
                                          <p:val>
                                            <p:strVal val="#ppt_w"/>
                                          </p:val>
                                        </p:tav>
                                      </p:tavLst>
                                    </p:anim>
                                    <p:anim calcmode="lin" valueType="num">
                                      <p:cBhvr>
                                        <p:cTn id="12" dur="500" fill="hold"/>
                                        <p:tgtEl>
                                          <p:spTgt spid="4567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9" grpId="0" animBg="1"/>
      <p:bldP spid="45672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p:spPr>
        <p:txBody>
          <a:bodyPr/>
          <a:lstStyle/>
          <a:p>
            <a:pPr defTabSz="838200"/>
            <a:fld id="{0F6237FF-D7D7-431B-B8E1-130380241A65}" type="datetime2">
              <a:rPr lang="en-US" smtClean="0"/>
            </a:fld>
            <a:endParaRPr lang="en-US"/>
          </a:p>
        </p:txBody>
      </p:sp>
      <p:sp>
        <p:nvSpPr>
          <p:cNvPr id="21507" name="Slide Number Placeholder 3"/>
          <p:cNvSpPr>
            <a:spLocks noGrp="1"/>
          </p:cNvSpPr>
          <p:nvPr>
            <p:ph type="sldNum" sz="quarter" idx="12"/>
          </p:nvPr>
        </p:nvSpPr>
        <p:spPr>
          <a:noFill/>
        </p:spPr>
        <p:txBody>
          <a:bodyPr/>
          <a:lstStyle/>
          <a:p>
            <a:pPr defTabSz="838200"/>
            <a:fld id="{F1636224-6775-4EC4-BF2E-F082E5C6494A}" type="slidenum">
              <a:rPr lang="en-US" dirty="0" smtClean="0"/>
            </a:fld>
            <a:endParaRPr lang="en-US" dirty="0"/>
          </a:p>
        </p:txBody>
      </p:sp>
      <p:sp>
        <p:nvSpPr>
          <p:cNvPr id="21508"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pic>
        <p:nvPicPr>
          <p:cNvPr id="21509" name="Picture 12" descr="b_mur7"/>
          <p:cNvPicPr>
            <a:picLocks noChangeAspect="1" noChangeArrowheads="1"/>
          </p:cNvPicPr>
          <p:nvPr/>
        </p:nvPicPr>
        <p:blipFill>
          <a:blip r:embed="rId1"/>
          <a:srcRect t="3413"/>
          <a:stretch>
            <a:fillRect/>
          </a:stretch>
        </p:blipFill>
        <p:spPr bwMode="auto">
          <a:xfrm>
            <a:off x="1150938" y="3135313"/>
            <a:ext cx="4213225" cy="3113087"/>
          </a:xfrm>
          <a:prstGeom prst="rect">
            <a:avLst/>
          </a:prstGeom>
          <a:noFill/>
          <a:ln w="9525">
            <a:solidFill>
              <a:schemeClr val="tx1"/>
            </a:solidFill>
            <a:miter lim="800000"/>
            <a:headEnd/>
            <a:tailEnd/>
          </a:ln>
        </p:spPr>
      </p:pic>
      <p:sp>
        <p:nvSpPr>
          <p:cNvPr id="457741" name="AutoShape 13"/>
          <p:cNvSpPr>
            <a:spLocks noChangeAspect="1" noChangeArrowheads="1"/>
          </p:cNvSpPr>
          <p:nvPr/>
        </p:nvSpPr>
        <p:spPr bwMode="auto">
          <a:xfrm>
            <a:off x="1908175" y="3201988"/>
            <a:ext cx="2840038" cy="29495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835651"/>
          </a:solidFill>
          <a:ln w="9525">
            <a:solidFill>
              <a:schemeClr val="tx1"/>
            </a:solidFill>
            <a:miter lim="800000"/>
          </a:ln>
        </p:spPr>
        <p:txBody>
          <a:bodyPr wrap="none" anchor="ctr"/>
          <a:lstStyle/>
          <a:p>
            <a:endParaRPr lang="en-IN"/>
          </a:p>
        </p:txBody>
      </p:sp>
      <p:pic>
        <p:nvPicPr>
          <p:cNvPr id="21511" name="Picture 14" descr="T014377A"/>
          <p:cNvPicPr>
            <a:picLocks noChangeAspect="1" noChangeArrowheads="1"/>
          </p:cNvPicPr>
          <p:nvPr/>
        </p:nvPicPr>
        <p:blipFill>
          <a:blip r:embed="rId2"/>
          <a:srcRect l="11035" t="12706" r="37242" b="25412"/>
          <a:stretch>
            <a:fillRect/>
          </a:stretch>
        </p:blipFill>
        <p:spPr bwMode="auto">
          <a:xfrm>
            <a:off x="6172200" y="415925"/>
            <a:ext cx="3233738" cy="2717800"/>
          </a:xfrm>
          <a:prstGeom prst="rect">
            <a:avLst/>
          </a:prstGeom>
          <a:noFill/>
          <a:ln w="9525">
            <a:solidFill>
              <a:schemeClr val="tx1"/>
            </a:solidFill>
            <a:miter lim="800000"/>
            <a:headEnd/>
            <a:tailEnd/>
          </a:ln>
        </p:spPr>
      </p:pic>
      <p:sp>
        <p:nvSpPr>
          <p:cNvPr id="457743" name="Rectangle 15"/>
          <p:cNvSpPr>
            <a:spLocks noChangeArrowheads="1"/>
          </p:cNvSpPr>
          <p:nvPr/>
        </p:nvSpPr>
        <p:spPr bwMode="auto">
          <a:xfrm>
            <a:off x="2182813" y="1058863"/>
            <a:ext cx="2751137" cy="1500187"/>
          </a:xfrm>
          <a:prstGeom prst="rect">
            <a:avLst/>
          </a:prstGeom>
          <a:noFill/>
          <a:ln w="9525">
            <a:noFill/>
            <a:miter lim="800000"/>
          </a:ln>
          <a:effectLst>
            <a:outerShdw dist="35921" dir="2700000" algn="ctr" rotWithShape="0">
              <a:schemeClr val="bg2"/>
            </a:outerShdw>
          </a:effectLst>
        </p:spPr>
        <p:txBody>
          <a:bodyPr lIns="83807" tIns="41903" rIns="83807" bIns="41903" anchor="ctr"/>
          <a:lstStyle/>
          <a:p>
            <a:pPr defTabSz="838200">
              <a:defRPr/>
            </a:pPr>
            <a:r>
              <a:rPr lang="en-US" sz="8800" dirty="0">
                <a:solidFill>
                  <a:schemeClr val="tx1"/>
                </a:solidFill>
                <a:latin typeface="Book Antiqua" pitchFamily="18" charset="0"/>
              </a:rPr>
              <a:t>1957:</a:t>
            </a:r>
            <a:endParaRPr lang="en-US" sz="8800" dirty="0">
              <a:solidFill>
                <a:schemeClr val="tx1"/>
              </a:solidFill>
              <a:latin typeface="Book Antiqua" pitchFamily="18" charset="0"/>
            </a:endParaRPr>
          </a:p>
        </p:txBody>
      </p:sp>
      <p:sp>
        <p:nvSpPr>
          <p:cNvPr id="457744" name="Text Box 16"/>
          <p:cNvSpPr txBox="1">
            <a:spLocks noChangeArrowheads="1"/>
          </p:cNvSpPr>
          <p:nvPr/>
        </p:nvSpPr>
        <p:spPr bwMode="auto">
          <a:xfrm>
            <a:off x="6242050" y="3630613"/>
            <a:ext cx="3163888" cy="1273175"/>
          </a:xfrm>
          <a:prstGeom prst="rect">
            <a:avLst/>
          </a:prstGeom>
          <a:noFill/>
          <a:ln w="9525">
            <a:noFill/>
            <a:miter lim="800000"/>
          </a:ln>
        </p:spPr>
        <p:txBody>
          <a:bodyPr lIns="83807" tIns="41903" rIns="83807" bIns="41903">
            <a:spAutoFit/>
          </a:bodyPr>
          <a:lstStyle/>
          <a:p>
            <a:pPr defTabSz="838200">
              <a:spcBef>
                <a:spcPct val="50000"/>
              </a:spcBef>
            </a:pPr>
            <a:r>
              <a:rPr lang="en-US" sz="2600" b="1" dirty="0">
                <a:solidFill>
                  <a:schemeClr val="tx1"/>
                </a:solidFill>
                <a:latin typeface="Book Antiqua" pitchFamily="18" charset="0"/>
                <a:cs typeface="Times New Roman" panose="02020603050405020304" pitchFamily="18" charset="0"/>
              </a:rPr>
              <a:t>No such thing as communications, satellites etc.</a:t>
            </a:r>
            <a:endParaRPr lang="en-US" sz="2600" b="1" dirty="0">
              <a:solidFill>
                <a:schemeClr val="tx1"/>
              </a:solidFill>
              <a:latin typeface="Book Antiqua" pitchFamily="18" charset="0"/>
              <a:cs typeface="Times New Roman" panose="02020603050405020304" pitchFamily="18" charset="0"/>
            </a:endParaRPr>
          </a:p>
        </p:txBody>
      </p:sp>
      <p:sp>
        <p:nvSpPr>
          <p:cNvPr id="457745" name="AutoShape 17"/>
          <p:cNvSpPr>
            <a:spLocks noChangeAspect="1" noChangeArrowheads="1"/>
          </p:cNvSpPr>
          <p:nvPr/>
        </p:nvSpPr>
        <p:spPr bwMode="auto">
          <a:xfrm>
            <a:off x="6448425" y="487363"/>
            <a:ext cx="2476500" cy="257175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835651"/>
          </a:solidFill>
          <a:ln w="9525">
            <a:solidFill>
              <a:schemeClr val="tx1"/>
            </a:solidFill>
            <a:miter lim="800000"/>
          </a:ln>
        </p:spPr>
        <p:txBody>
          <a:bodyPr wrap="none" anchor="ctr"/>
          <a:lstStyle/>
          <a:p>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57744"/>
                                        </p:tgtEl>
                                        <p:attrNameLst>
                                          <p:attrName>style.visibility</p:attrName>
                                        </p:attrNameLst>
                                      </p:cBhvr>
                                      <p:to>
                                        <p:strVal val="visible"/>
                                      </p:to>
                                    </p:set>
                                    <p:animEffect transition="in" filter="strips(downRight)">
                                      <p:cBhvr>
                                        <p:cTn id="7" dur="500"/>
                                        <p:tgtEl>
                                          <p:spTgt spid="45774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457741"/>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457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41" grpId="0" animBg="1"/>
      <p:bldP spid="457744" grpId="0" autoUpdateAnimBg="0"/>
      <p:bldP spid="45774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Date Placeholder 1"/>
          <p:cNvSpPr>
            <a:spLocks noGrp="1"/>
          </p:cNvSpPr>
          <p:nvPr>
            <p:ph type="dt" sz="quarter" idx="10"/>
          </p:nvPr>
        </p:nvSpPr>
        <p:spPr>
          <a:noFill/>
        </p:spPr>
        <p:txBody>
          <a:bodyPr/>
          <a:lstStyle/>
          <a:p>
            <a:pPr defTabSz="838200"/>
            <a:fld id="{096455F9-DD8C-43AB-A5C4-D98FBAD8AAD6}" type="datetime2">
              <a:rPr lang="en-US" smtClean="0"/>
            </a:fld>
            <a:endParaRPr lang="en-US"/>
          </a:p>
        </p:txBody>
      </p:sp>
      <p:sp>
        <p:nvSpPr>
          <p:cNvPr id="13315" name="Slide Number Placeholder 3"/>
          <p:cNvSpPr>
            <a:spLocks noGrp="1"/>
          </p:cNvSpPr>
          <p:nvPr>
            <p:ph type="sldNum" sz="quarter" idx="12"/>
          </p:nvPr>
        </p:nvSpPr>
        <p:spPr>
          <a:noFill/>
        </p:spPr>
        <p:txBody>
          <a:bodyPr/>
          <a:lstStyle/>
          <a:p>
            <a:pPr defTabSz="838200"/>
            <a:fld id="{9738931D-6E5D-45C0-93E4-FD23D108D12F}" type="slidenum">
              <a:rPr lang="en-US" smtClean="0"/>
            </a:fld>
            <a:endParaRPr lang="en-US"/>
          </a:p>
        </p:txBody>
      </p:sp>
      <p:sp>
        <p:nvSpPr>
          <p:cNvPr id="13316" name="Rectangle 6"/>
          <p:cNvSpPr>
            <a:spLocks noChangeArrowheads="1"/>
          </p:cNvSpPr>
          <p:nvPr/>
        </p:nvSpPr>
        <p:spPr bwMode="auto">
          <a:xfrm>
            <a:off x="3352800" y="0"/>
            <a:ext cx="3327400" cy="523875"/>
          </a:xfrm>
          <a:prstGeom prst="rect">
            <a:avLst/>
          </a:prstGeom>
          <a:gradFill rotWithShape="1">
            <a:gsLst>
              <a:gs pos="0">
                <a:srgbClr val="A50021"/>
              </a:gs>
              <a:gs pos="100000">
                <a:srgbClr val="FFFFFF"/>
              </a:gs>
            </a:gsLst>
            <a:lin ang="5400000" scaled="1"/>
          </a:gradFill>
          <a:ln w="9525" algn="ctr">
            <a:noFill/>
            <a:miter lim="800000"/>
          </a:ln>
        </p:spPr>
        <p:txBody>
          <a:bodyPr wrap="none" lIns="83807" tIns="41903" rIns="83807" bIns="41903" anchor="ctr">
            <a:spAutoFit/>
          </a:bodyPr>
          <a:lstStyle/>
          <a:p>
            <a:pPr defTabSz="838200"/>
            <a:r>
              <a:rPr lang="en-US" sz="2900"/>
              <a:t>Topics to be Covered</a:t>
            </a:r>
            <a:endParaRPr lang="en-US" sz="2900"/>
          </a:p>
        </p:txBody>
      </p:sp>
      <p:sp>
        <p:nvSpPr>
          <p:cNvPr id="13317" name="Rectangle 7"/>
          <p:cNvSpPr>
            <a:spLocks noChangeArrowheads="1"/>
          </p:cNvSpPr>
          <p:nvPr/>
        </p:nvSpPr>
        <p:spPr bwMode="auto">
          <a:xfrm>
            <a:off x="0" y="533400"/>
            <a:ext cx="9906000" cy="6186488"/>
          </a:xfrm>
          <a:prstGeom prst="rect">
            <a:avLst/>
          </a:prstGeom>
          <a:noFill/>
          <a:ln w="9525" algn="ctr">
            <a:noFill/>
            <a:miter lim="800000"/>
          </a:ln>
        </p:spPr>
        <p:txBody>
          <a:bodyPr anchor="ctr">
            <a:spAutoFit/>
          </a:bodyPr>
          <a:lstStyle/>
          <a:p>
            <a:pPr algn="just" eaLnBrk="0" hangingPunct="0"/>
            <a:r>
              <a:rPr lang="en-US" sz="1800" b="1">
                <a:cs typeface="Times New Roman" panose="02020603050405020304" pitchFamily="18" charset="0"/>
              </a:rPr>
              <a:t>Introduction:</a:t>
            </a:r>
            <a:r>
              <a:rPr lang="en-US" sz="1800">
                <a:cs typeface="Times New Roman" panose="02020603050405020304" pitchFamily="18" charset="0"/>
              </a:rPr>
              <a:t> </a:t>
            </a:r>
            <a:r>
              <a:rPr lang="en-US" sz="1800">
                <a:ea typeface="Times New Roman" panose="02020603050405020304" pitchFamily="18" charset="0"/>
                <a:cs typeface="TimesNewRoman"/>
              </a:rPr>
              <a:t>Overview of Nanotechnology, Quantum effect, Naotechnology in nature. </a:t>
            </a:r>
            <a:endParaRPr lang="en-US" sz="1800">
              <a:ea typeface="Times New Roman" panose="02020603050405020304" pitchFamily="18" charset="0"/>
              <a:cs typeface="TimesNewRoman"/>
            </a:endParaRPr>
          </a:p>
          <a:p>
            <a:pPr algn="just" eaLnBrk="0" hangingPunct="0"/>
            <a:r>
              <a:rPr lang="en-US" sz="1800" b="1">
                <a:ea typeface="Times New Roman" panose="02020603050405020304" pitchFamily="18" charset="0"/>
                <a:cs typeface="TimesNewRoman,Bold"/>
              </a:rPr>
              <a:t>Properties:</a:t>
            </a:r>
            <a:r>
              <a:rPr lang="en-US" sz="1800">
                <a:ea typeface="Times New Roman" panose="02020603050405020304" pitchFamily="18" charset="0"/>
                <a:cs typeface="TimesNewRoman"/>
              </a:rPr>
              <a:t> Physical, Chemical and biological properties of nanomaterials, Effects on structure, ionization potential, melting point, and heat capacity Electronic structure at nanoscale,  Magnetism at Nanoscale.</a:t>
            </a:r>
            <a:endParaRPr lang="en-US" sz="1800"/>
          </a:p>
          <a:p>
            <a:pPr algn="just" eaLnBrk="0" hangingPunct="0"/>
            <a:r>
              <a:rPr lang="en-US" sz="1800" b="1">
                <a:cs typeface="Times New Roman" panose="02020603050405020304" pitchFamily="18" charset="0"/>
              </a:rPr>
              <a:t>Metal and Semiconductor Nanoparticles:</a:t>
            </a:r>
            <a:r>
              <a:rPr lang="en-US" sz="1800">
                <a:cs typeface="Times New Roman" panose="02020603050405020304" pitchFamily="18" charset="0"/>
              </a:rPr>
              <a:t> Surface Plasmon Resonance, Theory, Stability of metal particles, metamaterials, Nanowires and Nanotubes, Semiconductor Nanopaticles.</a:t>
            </a:r>
            <a:endParaRPr lang="en-US" sz="1800"/>
          </a:p>
          <a:p>
            <a:pPr algn="just" eaLnBrk="0" hangingPunct="0"/>
            <a:r>
              <a:rPr lang="en-US" sz="1800" b="1">
                <a:cs typeface="Times New Roman" panose="02020603050405020304" pitchFamily="18" charset="0"/>
              </a:rPr>
              <a:t>Synthesis of Nanomaterials:</a:t>
            </a:r>
            <a:r>
              <a:rPr lang="en-US" sz="1800">
                <a:cs typeface="Times New Roman" panose="02020603050405020304" pitchFamily="18" charset="0"/>
              </a:rPr>
              <a:t> Chemical, Physical, Biological and hybrid Methods of synthesis, Assembly. Carbon Nanotubes, Lithographic methods, Scanning Probe Microscopic Methods, Physical and Chemical Vapor Deposition Methods.  MEMS fabrication technique.</a:t>
            </a:r>
            <a:endParaRPr lang="en-US" sz="1800"/>
          </a:p>
          <a:p>
            <a:pPr algn="just" eaLnBrk="0" hangingPunct="0"/>
            <a:r>
              <a:rPr lang="en-US" sz="1800" b="1">
                <a:cs typeface="Times New Roman" panose="02020603050405020304" pitchFamily="18" charset="0"/>
              </a:rPr>
              <a:t>Nanotribology and Nanomechanics: </a:t>
            </a:r>
            <a:r>
              <a:rPr lang="en-US" sz="1800">
                <a:cs typeface="Times New Roman" panose="02020603050405020304" pitchFamily="18" charset="0"/>
              </a:rPr>
              <a:t>Micro/Nanotribology and Materials Characterization Studies using Scanning Probe Microscopy, Surface Forces and Nanorheology of Molecularly Thin Films, Scanning Probe Studies of Nanoscale Adhesion Between Solids in the Presence of Liquids and Monolayer Films, Friction and Wear on the Atomic Scale, Nanoscale Mechanical Properties, Nanomechanical Properties of Solid Surfaces and Thin Films, Mechanics of Biological Nanotechnology, Mechanical Properties of Nanostructures,</a:t>
            </a:r>
            <a:r>
              <a:rPr lang="en-US" sz="1800" b="1">
                <a:cs typeface="Times New Roman" panose="02020603050405020304" pitchFamily="18" charset="0"/>
              </a:rPr>
              <a:t> </a:t>
            </a:r>
            <a:r>
              <a:rPr lang="en-US" sz="1800">
                <a:cs typeface="Times New Roman" panose="02020603050405020304" pitchFamily="18" charset="0"/>
              </a:rPr>
              <a:t>Micro/Nanotribology of MEMS/NEMS Materials and Devices.</a:t>
            </a:r>
            <a:endParaRPr lang="en-US" sz="1800"/>
          </a:p>
          <a:p>
            <a:pPr algn="just" eaLnBrk="0" hangingPunct="0"/>
            <a:r>
              <a:rPr lang="en-US" sz="1800" b="1">
                <a:cs typeface="Times New Roman" panose="02020603050405020304" pitchFamily="18" charset="0"/>
              </a:rPr>
              <a:t>Applications of Nanomaterials</a:t>
            </a:r>
            <a:r>
              <a:rPr lang="en-US" sz="1800">
                <a:cs typeface="Times New Roman" panose="02020603050405020304" pitchFamily="18" charset="0"/>
              </a:rPr>
              <a:t>: Materials, Sensors and Actuators, Catalysis Medical Applications, Advanced Electronic Materials and Novel Devices. MEMS/NEMS Devices and Applications, Current Challenges and Future Trends.</a:t>
            </a:r>
            <a:endParaRPr lang="en-US" sz="1800"/>
          </a:p>
          <a:p>
            <a:pPr algn="just" eaLnBrk="0" hangingPunct="0"/>
            <a:r>
              <a:rPr lang="en-US" sz="1800" b="1">
                <a:cs typeface="Times New Roman" panose="02020603050405020304" pitchFamily="18" charset="0"/>
              </a:rPr>
              <a:t>Text Books:</a:t>
            </a:r>
            <a:endParaRPr lang="en-US" sz="1800"/>
          </a:p>
          <a:p>
            <a:pPr algn="just" eaLnBrk="0" hangingPunct="0">
              <a:buFontTx/>
              <a:buChar char="•"/>
            </a:pPr>
            <a:r>
              <a:rPr lang="en-US" sz="1800" i="1">
                <a:cs typeface="Times New Roman" panose="02020603050405020304" pitchFamily="18" charset="0"/>
              </a:rPr>
              <a:t>Introduction to Nanotechnology</a:t>
            </a:r>
            <a:r>
              <a:rPr lang="en-US" sz="1800">
                <a:cs typeface="Times New Roman" panose="02020603050405020304" pitchFamily="18" charset="0"/>
              </a:rPr>
              <a:t>; Charles P. Poole, Jr. and Frank J. Owens, Wiley – Interscience, </a:t>
            </a:r>
            <a:r>
              <a:rPr lang="en-US" sz="1800" b="1">
                <a:cs typeface="Times New Roman" panose="02020603050405020304" pitchFamily="18" charset="0"/>
              </a:rPr>
              <a:t>2003</a:t>
            </a:r>
            <a:r>
              <a:rPr lang="en-US" sz="1800">
                <a:cs typeface="Times New Roman" panose="02020603050405020304" pitchFamily="18" charset="0"/>
              </a:rPr>
              <a:t>.</a:t>
            </a:r>
            <a:endParaRPr lang="en-US" sz="1800"/>
          </a:p>
          <a:p>
            <a:pPr algn="just" eaLnBrk="0" hangingPunct="0">
              <a:buFontTx/>
              <a:buChar char="•"/>
            </a:pPr>
            <a:r>
              <a:rPr lang="en-US" sz="1800" i="1">
                <a:cs typeface="Times New Roman" panose="02020603050405020304" pitchFamily="18" charset="0"/>
              </a:rPr>
              <a:t>Introduction to Nanoscience</a:t>
            </a:r>
            <a:r>
              <a:rPr lang="en-US" sz="1800">
                <a:cs typeface="Times New Roman" panose="02020603050405020304" pitchFamily="18" charset="0"/>
              </a:rPr>
              <a:t>; Gabor L. Hornyak, Joydeep Dutta, Harry F. Tibbals, A. K. Rao, CRC Press, Taylor and Francis Group, </a:t>
            </a:r>
            <a:r>
              <a:rPr lang="en-US" sz="1800" b="1">
                <a:cs typeface="Times New Roman" panose="02020603050405020304" pitchFamily="18" charset="0"/>
              </a:rPr>
              <a:t>2008</a:t>
            </a:r>
            <a:r>
              <a:rPr lang="en-US" sz="1800">
                <a:cs typeface="Times New Roman" panose="02020603050405020304" pitchFamily="18" charset="0"/>
              </a:rPr>
              <a:t>.</a:t>
            </a:r>
            <a:endParaRPr lang="en-US" sz="180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Date Placeholder 1"/>
          <p:cNvSpPr>
            <a:spLocks noGrp="1"/>
          </p:cNvSpPr>
          <p:nvPr>
            <p:ph type="dt" sz="quarter" idx="10"/>
          </p:nvPr>
        </p:nvSpPr>
        <p:spPr>
          <a:noFill/>
        </p:spPr>
        <p:txBody>
          <a:bodyPr/>
          <a:lstStyle/>
          <a:p>
            <a:pPr defTabSz="838200"/>
            <a:fld id="{350E6243-90BC-4AFB-A48C-913D96DE89EB}" type="datetime2">
              <a:rPr lang="en-US" smtClean="0"/>
            </a:fld>
            <a:endParaRPr lang="en-US"/>
          </a:p>
        </p:txBody>
      </p:sp>
      <p:sp>
        <p:nvSpPr>
          <p:cNvPr id="22531" name="Slide Number Placeholder 3"/>
          <p:cNvSpPr>
            <a:spLocks noGrp="1"/>
          </p:cNvSpPr>
          <p:nvPr>
            <p:ph type="sldNum" sz="quarter" idx="12"/>
          </p:nvPr>
        </p:nvSpPr>
        <p:spPr>
          <a:noFill/>
        </p:spPr>
        <p:txBody>
          <a:bodyPr/>
          <a:lstStyle/>
          <a:p>
            <a:pPr defTabSz="838200"/>
            <a:fld id="{A6AC51D0-4CF1-4C86-B61C-89E17A1F5CE1}" type="slidenum">
              <a:rPr lang="en-US" dirty="0" smtClean="0"/>
            </a:fld>
            <a:endParaRPr lang="en-US" dirty="0"/>
          </a:p>
        </p:txBody>
      </p:sp>
      <p:sp>
        <p:nvSpPr>
          <p:cNvPr id="22532"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22533" name="Rectangle 12"/>
          <p:cNvSpPr>
            <a:spLocks noChangeArrowheads="1"/>
          </p:cNvSpPr>
          <p:nvPr/>
        </p:nvSpPr>
        <p:spPr bwMode="auto">
          <a:xfrm>
            <a:off x="0" y="1717675"/>
            <a:ext cx="8255000" cy="311150"/>
          </a:xfrm>
          <a:prstGeom prst="rect">
            <a:avLst/>
          </a:prstGeom>
          <a:noFill/>
          <a:ln w="9525">
            <a:noFill/>
            <a:miter lim="800000"/>
          </a:ln>
        </p:spPr>
        <p:txBody>
          <a:bodyPr lIns="83807" tIns="41903" rIns="83807" bIns="41903">
            <a:spAutoFit/>
          </a:bodyPr>
          <a:lstStyle/>
          <a:p>
            <a:pPr algn="l" defTabSz="838200" eaLnBrk="0" hangingPunct="0"/>
            <a:r>
              <a:rPr lang="en-US" sz="1500">
                <a:solidFill>
                  <a:schemeClr val="tx1"/>
                </a:solidFill>
                <a:cs typeface="Times New Roman" panose="02020603050405020304" pitchFamily="18" charset="0"/>
              </a:rPr>
              <a:t> </a:t>
            </a:r>
            <a:endParaRPr lang="en-US" sz="1500">
              <a:solidFill>
                <a:schemeClr val="tx1"/>
              </a:solidFill>
              <a:cs typeface="Times New Roman" panose="02020603050405020304" pitchFamily="18" charset="0"/>
            </a:endParaRPr>
          </a:p>
        </p:txBody>
      </p:sp>
      <p:pic>
        <p:nvPicPr>
          <p:cNvPr id="22534" name="Picture 13" descr="desktop-computer"/>
          <p:cNvPicPr>
            <a:picLocks noChangeAspect="1" noChangeArrowheads="1"/>
          </p:cNvPicPr>
          <p:nvPr/>
        </p:nvPicPr>
        <p:blipFill>
          <a:blip r:embed="rId1"/>
          <a:srcRect/>
          <a:stretch>
            <a:fillRect/>
          </a:stretch>
        </p:blipFill>
        <p:spPr bwMode="auto">
          <a:xfrm>
            <a:off x="774700" y="1152525"/>
            <a:ext cx="3375025" cy="3151188"/>
          </a:xfrm>
          <a:prstGeom prst="rect">
            <a:avLst/>
          </a:prstGeom>
          <a:noFill/>
          <a:ln w="9525">
            <a:noFill/>
            <a:miter lim="800000"/>
            <a:headEnd/>
            <a:tailEnd/>
          </a:ln>
        </p:spPr>
      </p:pic>
      <p:pic>
        <p:nvPicPr>
          <p:cNvPr id="22535" name="Picture 14" descr="sprintcell"/>
          <p:cNvPicPr>
            <a:picLocks noChangeAspect="1" noChangeArrowheads="1"/>
          </p:cNvPicPr>
          <p:nvPr/>
        </p:nvPicPr>
        <p:blipFill>
          <a:blip r:embed="rId2"/>
          <a:srcRect/>
          <a:stretch>
            <a:fillRect/>
          </a:stretch>
        </p:blipFill>
        <p:spPr bwMode="auto">
          <a:xfrm>
            <a:off x="4130675" y="1366838"/>
            <a:ext cx="2105025" cy="2592387"/>
          </a:xfrm>
          <a:prstGeom prst="rect">
            <a:avLst/>
          </a:prstGeom>
          <a:noFill/>
          <a:ln w="9525">
            <a:noFill/>
            <a:miter lim="800000"/>
            <a:headEnd/>
            <a:tailEnd/>
          </a:ln>
        </p:spPr>
      </p:pic>
      <p:sp>
        <p:nvSpPr>
          <p:cNvPr id="458767" name="AutoShape 15"/>
          <p:cNvSpPr>
            <a:spLocks noChangeAspect="1" noChangeArrowheads="1"/>
          </p:cNvSpPr>
          <p:nvPr/>
        </p:nvSpPr>
        <p:spPr bwMode="auto">
          <a:xfrm>
            <a:off x="1663700" y="939800"/>
            <a:ext cx="3032125" cy="314642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835651"/>
          </a:solidFill>
          <a:ln w="9525">
            <a:solidFill>
              <a:schemeClr val="tx1"/>
            </a:solidFill>
            <a:miter lim="800000"/>
          </a:ln>
        </p:spPr>
        <p:txBody>
          <a:bodyPr wrap="none" anchor="ctr"/>
          <a:lstStyle/>
          <a:p>
            <a:endParaRPr lang="en-IN"/>
          </a:p>
        </p:txBody>
      </p:sp>
      <p:sp>
        <p:nvSpPr>
          <p:cNvPr id="458768" name="Rectangle 16"/>
          <p:cNvSpPr>
            <a:spLocks noChangeArrowheads="1"/>
          </p:cNvSpPr>
          <p:nvPr/>
        </p:nvSpPr>
        <p:spPr bwMode="auto">
          <a:xfrm>
            <a:off x="774700" y="4567238"/>
            <a:ext cx="2751138" cy="1500187"/>
          </a:xfrm>
          <a:prstGeom prst="rect">
            <a:avLst/>
          </a:prstGeom>
          <a:noFill/>
          <a:ln w="9525">
            <a:noFill/>
            <a:miter lim="800000"/>
          </a:ln>
          <a:effectLst>
            <a:outerShdw dist="35921" dir="2700000" algn="ctr" rotWithShape="0">
              <a:schemeClr val="bg2"/>
            </a:outerShdw>
          </a:effectLst>
        </p:spPr>
        <p:txBody>
          <a:bodyPr lIns="83807" tIns="41903" rIns="83807" bIns="41903" anchor="ctr"/>
          <a:lstStyle/>
          <a:p>
            <a:pPr defTabSz="838200">
              <a:defRPr/>
            </a:pPr>
            <a:r>
              <a:rPr lang="en-US" sz="8800" dirty="0">
                <a:solidFill>
                  <a:schemeClr val="tx1"/>
                </a:solidFill>
                <a:latin typeface="Book Antiqua" pitchFamily="18" charset="0"/>
              </a:rPr>
              <a:t>1967:</a:t>
            </a:r>
            <a:endParaRPr lang="en-US" sz="8800" dirty="0">
              <a:solidFill>
                <a:schemeClr val="tx1"/>
              </a:solidFill>
              <a:latin typeface="Book Antiqua" pitchFamily="18" charset="0"/>
            </a:endParaRPr>
          </a:p>
        </p:txBody>
      </p:sp>
      <p:sp>
        <p:nvSpPr>
          <p:cNvPr id="458769" name="Text Box 17"/>
          <p:cNvSpPr txBox="1">
            <a:spLocks noChangeArrowheads="1"/>
          </p:cNvSpPr>
          <p:nvPr/>
        </p:nvSpPr>
        <p:spPr bwMode="auto">
          <a:xfrm>
            <a:off x="4405313" y="4710113"/>
            <a:ext cx="4746625" cy="965200"/>
          </a:xfrm>
          <a:prstGeom prst="rect">
            <a:avLst/>
          </a:prstGeom>
          <a:noFill/>
          <a:ln w="9525">
            <a:noFill/>
            <a:miter lim="800000"/>
          </a:ln>
        </p:spPr>
        <p:txBody>
          <a:bodyPr lIns="83807" tIns="41903" rIns="83807" bIns="41903">
            <a:spAutoFit/>
          </a:bodyPr>
          <a:lstStyle/>
          <a:p>
            <a:pPr algn="l" defTabSz="838200">
              <a:spcBef>
                <a:spcPct val="50000"/>
              </a:spcBef>
            </a:pPr>
            <a:r>
              <a:rPr lang="en-US" sz="2900" b="1" dirty="0">
                <a:solidFill>
                  <a:schemeClr val="tx1"/>
                </a:solidFill>
                <a:latin typeface="Book Antiqua" pitchFamily="18" charset="0"/>
                <a:cs typeface="Times New Roman" panose="02020603050405020304" pitchFamily="18" charset="0"/>
              </a:rPr>
              <a:t>No such thing as desktop computers or cell phones. </a:t>
            </a:r>
            <a:endParaRPr lang="en-US" sz="2900" b="1" dirty="0">
              <a:solidFill>
                <a:schemeClr val="tx1"/>
              </a:solidFill>
              <a:latin typeface="Book Antiqua"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58769"/>
                                        </p:tgtEl>
                                        <p:attrNameLst>
                                          <p:attrName>style.visibility</p:attrName>
                                        </p:attrNameLst>
                                      </p:cBhvr>
                                      <p:to>
                                        <p:strVal val="visible"/>
                                      </p:to>
                                    </p:set>
                                    <p:animEffect transition="in" filter="strips(downRight)">
                                      <p:cBhvr>
                                        <p:cTn id="7" dur="500"/>
                                        <p:tgtEl>
                                          <p:spTgt spid="458769"/>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458767"/>
                                        </p:tgtEl>
                                        <p:attrNameLst>
                                          <p:attrName>style.visibility</p:attrName>
                                        </p:attrNameLst>
                                      </p:cBhvr>
                                      <p:to>
                                        <p:strVal val="visible"/>
                                      </p:to>
                                    </p:set>
                                    <p:anim calcmode="lin" valueType="num">
                                      <p:cBhvr>
                                        <p:cTn id="11" dur="500" fill="hold"/>
                                        <p:tgtEl>
                                          <p:spTgt spid="458767"/>
                                        </p:tgtEl>
                                        <p:attrNameLst>
                                          <p:attrName>ppt_w</p:attrName>
                                        </p:attrNameLst>
                                      </p:cBhvr>
                                      <p:tavLst>
                                        <p:tav tm="0">
                                          <p:val>
                                            <p:strVal val="4/3*#ppt_w"/>
                                          </p:val>
                                        </p:tav>
                                        <p:tav tm="100000">
                                          <p:val>
                                            <p:strVal val="#ppt_w"/>
                                          </p:val>
                                        </p:tav>
                                      </p:tavLst>
                                    </p:anim>
                                    <p:anim calcmode="lin" valueType="num">
                                      <p:cBhvr>
                                        <p:cTn id="12" dur="500" fill="hold"/>
                                        <p:tgtEl>
                                          <p:spTgt spid="45876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67" grpId="0" animBg="1"/>
      <p:bldP spid="45876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Date Placeholder 1"/>
          <p:cNvSpPr>
            <a:spLocks noGrp="1"/>
          </p:cNvSpPr>
          <p:nvPr>
            <p:ph type="dt" sz="quarter" idx="10"/>
          </p:nvPr>
        </p:nvSpPr>
        <p:spPr>
          <a:noFill/>
        </p:spPr>
        <p:txBody>
          <a:bodyPr/>
          <a:lstStyle/>
          <a:p>
            <a:pPr defTabSz="838200"/>
            <a:fld id="{588347B4-ABB9-4083-8E46-ED1273A41AA1}" type="datetime2">
              <a:rPr lang="en-US" smtClean="0"/>
            </a:fld>
            <a:endParaRPr lang="en-US"/>
          </a:p>
        </p:txBody>
      </p:sp>
      <p:sp>
        <p:nvSpPr>
          <p:cNvPr id="23555" name="Slide Number Placeholder 3"/>
          <p:cNvSpPr>
            <a:spLocks noGrp="1"/>
          </p:cNvSpPr>
          <p:nvPr>
            <p:ph type="sldNum" sz="quarter" idx="12"/>
          </p:nvPr>
        </p:nvSpPr>
        <p:spPr>
          <a:noFill/>
        </p:spPr>
        <p:txBody>
          <a:bodyPr/>
          <a:lstStyle/>
          <a:p>
            <a:pPr defTabSz="838200"/>
            <a:fld id="{D5F81DD4-69AC-4231-BBC6-8B1764B0AB2D}" type="slidenum">
              <a:rPr lang="en-US" dirty="0" smtClean="0"/>
            </a:fld>
            <a:endParaRPr lang="en-US" dirty="0"/>
          </a:p>
        </p:txBody>
      </p:sp>
      <p:sp>
        <p:nvSpPr>
          <p:cNvPr id="23556"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23557" name="Rectangle 6"/>
          <p:cNvSpPr>
            <a:spLocks noChangeArrowheads="1"/>
          </p:cNvSpPr>
          <p:nvPr/>
        </p:nvSpPr>
        <p:spPr bwMode="auto">
          <a:xfrm>
            <a:off x="0" y="1717675"/>
            <a:ext cx="8255000" cy="311150"/>
          </a:xfrm>
          <a:prstGeom prst="rect">
            <a:avLst/>
          </a:prstGeom>
          <a:noFill/>
          <a:ln w="9525">
            <a:noFill/>
            <a:miter lim="800000"/>
          </a:ln>
        </p:spPr>
        <p:txBody>
          <a:bodyPr lIns="83807" tIns="41903" rIns="83807" bIns="41903">
            <a:spAutoFit/>
          </a:bodyPr>
          <a:lstStyle/>
          <a:p>
            <a:pPr algn="l" defTabSz="838200" eaLnBrk="0" hangingPunct="0"/>
            <a:r>
              <a:rPr lang="en-US" sz="1500">
                <a:solidFill>
                  <a:schemeClr val="tx1"/>
                </a:solidFill>
                <a:cs typeface="Times New Roman" panose="02020603050405020304" pitchFamily="18" charset="0"/>
              </a:rPr>
              <a:t> </a:t>
            </a:r>
            <a:endParaRPr lang="en-US" sz="1500">
              <a:solidFill>
                <a:schemeClr val="tx1"/>
              </a:solidFill>
              <a:cs typeface="Times New Roman" panose="02020603050405020304" pitchFamily="18" charset="0"/>
            </a:endParaRPr>
          </a:p>
        </p:txBody>
      </p:sp>
      <p:pic>
        <p:nvPicPr>
          <p:cNvPr id="23558" name="Picture 12"/>
          <p:cNvPicPr>
            <a:picLocks noChangeAspect="1" noChangeArrowheads="1"/>
          </p:cNvPicPr>
          <p:nvPr/>
        </p:nvPicPr>
        <p:blipFill>
          <a:blip r:embed="rId1"/>
          <a:srcRect r="14401"/>
          <a:stretch>
            <a:fillRect/>
          </a:stretch>
        </p:blipFill>
        <p:spPr bwMode="auto">
          <a:xfrm>
            <a:off x="1874838" y="1443038"/>
            <a:ext cx="3913187" cy="3883025"/>
          </a:xfrm>
          <a:prstGeom prst="rect">
            <a:avLst/>
          </a:prstGeom>
          <a:noFill/>
          <a:ln w="9525">
            <a:noFill/>
            <a:miter lim="800000"/>
            <a:headEnd/>
            <a:tailEnd/>
          </a:ln>
        </p:spPr>
      </p:pic>
      <p:sp>
        <p:nvSpPr>
          <p:cNvPr id="23559" name="AutoShape 13"/>
          <p:cNvSpPr>
            <a:spLocks noChangeArrowheads="1"/>
          </p:cNvSpPr>
          <p:nvPr/>
        </p:nvSpPr>
        <p:spPr bwMode="auto">
          <a:xfrm>
            <a:off x="2297113" y="2062163"/>
            <a:ext cx="2890837" cy="2632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835651"/>
          </a:solidFill>
          <a:ln w="9525">
            <a:solidFill>
              <a:schemeClr val="tx1"/>
            </a:solidFill>
            <a:miter lim="800000"/>
          </a:ln>
        </p:spPr>
        <p:txBody>
          <a:bodyPr wrap="none" anchor="ctr"/>
          <a:lstStyle/>
          <a:p>
            <a:endParaRPr lang="en-IN"/>
          </a:p>
        </p:txBody>
      </p:sp>
      <p:sp>
        <p:nvSpPr>
          <p:cNvPr id="459790" name="Rectangle 14"/>
          <p:cNvSpPr>
            <a:spLocks noChangeArrowheads="1"/>
          </p:cNvSpPr>
          <p:nvPr/>
        </p:nvSpPr>
        <p:spPr bwMode="auto">
          <a:xfrm>
            <a:off x="6734175" y="3216275"/>
            <a:ext cx="2751138" cy="1357313"/>
          </a:xfrm>
          <a:prstGeom prst="rect">
            <a:avLst/>
          </a:prstGeom>
          <a:noFill/>
          <a:ln w="9525">
            <a:noFill/>
            <a:miter lim="800000"/>
          </a:ln>
          <a:effectLst>
            <a:outerShdw dist="35921" dir="2700000" algn="ctr" rotWithShape="0">
              <a:schemeClr val="bg2"/>
            </a:outerShdw>
          </a:effectLst>
        </p:spPr>
        <p:txBody>
          <a:bodyPr lIns="83807" tIns="41903" rIns="83807" bIns="41903" anchor="ctr"/>
          <a:lstStyle/>
          <a:p>
            <a:pPr defTabSz="838200">
              <a:defRPr/>
            </a:pPr>
            <a:r>
              <a:rPr lang="en-US" sz="8800" dirty="0">
                <a:solidFill>
                  <a:srgbClr val="99FF33"/>
                </a:solidFill>
                <a:latin typeface="Book Antiqua" pitchFamily="18" charset="0"/>
              </a:rPr>
              <a:t>1986:</a:t>
            </a:r>
            <a:endParaRPr lang="en-US" sz="8800" dirty="0">
              <a:solidFill>
                <a:srgbClr val="99FF33"/>
              </a:solidFill>
              <a:latin typeface="Book Antiqua" pitchFamily="18" charset="0"/>
            </a:endParaRPr>
          </a:p>
        </p:txBody>
      </p:sp>
      <p:sp>
        <p:nvSpPr>
          <p:cNvPr id="23561" name="Text Box 15"/>
          <p:cNvSpPr txBox="1">
            <a:spLocks noChangeArrowheads="1"/>
          </p:cNvSpPr>
          <p:nvPr/>
        </p:nvSpPr>
        <p:spPr bwMode="auto">
          <a:xfrm>
            <a:off x="930275" y="544513"/>
            <a:ext cx="8520113" cy="523875"/>
          </a:xfrm>
          <a:prstGeom prst="rect">
            <a:avLst/>
          </a:prstGeom>
          <a:noFill/>
          <a:ln w="9525">
            <a:noFill/>
            <a:miter lim="800000"/>
          </a:ln>
        </p:spPr>
        <p:txBody>
          <a:bodyPr lIns="83807" tIns="41903" rIns="83807" bIns="41903">
            <a:spAutoFit/>
          </a:bodyPr>
          <a:lstStyle/>
          <a:p>
            <a:pPr algn="l" defTabSz="838200">
              <a:spcBef>
                <a:spcPct val="50000"/>
              </a:spcBef>
            </a:pPr>
            <a:r>
              <a:rPr lang="en-US" sz="2900" b="1" dirty="0">
                <a:solidFill>
                  <a:srgbClr val="0000FF"/>
                </a:solidFill>
                <a:latin typeface="Book Antiqua" pitchFamily="18" charset="0"/>
                <a:cs typeface="Times New Roman" panose="02020603050405020304" pitchFamily="18" charset="0"/>
              </a:rPr>
              <a:t>No such thing as the World Wide Web.</a:t>
            </a:r>
            <a:r>
              <a:rPr lang="en-US" sz="2900" b="1" dirty="0">
                <a:solidFill>
                  <a:srgbClr val="99FF33"/>
                </a:solidFill>
                <a:latin typeface="Book Antiqua" pitchFamily="18" charset="0"/>
                <a:cs typeface="Times New Roman" panose="02020603050405020304" pitchFamily="18" charset="0"/>
              </a:rPr>
              <a:t> </a:t>
            </a:r>
            <a:endParaRPr lang="en-US" sz="2900" b="1" dirty="0">
              <a:solidFill>
                <a:srgbClr val="99FF33"/>
              </a:solidFill>
              <a:latin typeface="Book Antiqua" pitchFamily="18" charset="0"/>
              <a:cs typeface="Times New Roman"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Date Placeholder 1"/>
          <p:cNvSpPr>
            <a:spLocks noGrp="1"/>
          </p:cNvSpPr>
          <p:nvPr>
            <p:ph type="dt" sz="quarter" idx="10"/>
          </p:nvPr>
        </p:nvSpPr>
        <p:spPr>
          <a:noFill/>
        </p:spPr>
        <p:txBody>
          <a:bodyPr/>
          <a:lstStyle/>
          <a:p>
            <a:pPr defTabSz="838200"/>
            <a:fld id="{86689CCA-FE8A-4CFE-8007-4C9C901D5809}" type="datetime2">
              <a:rPr lang="en-US" smtClean="0"/>
            </a:fld>
            <a:endParaRPr lang="en-US"/>
          </a:p>
        </p:txBody>
      </p:sp>
      <p:sp>
        <p:nvSpPr>
          <p:cNvPr id="24579" name="Slide Number Placeholder 3"/>
          <p:cNvSpPr>
            <a:spLocks noGrp="1"/>
          </p:cNvSpPr>
          <p:nvPr>
            <p:ph type="sldNum" sz="quarter" idx="12"/>
          </p:nvPr>
        </p:nvSpPr>
        <p:spPr>
          <a:noFill/>
        </p:spPr>
        <p:txBody>
          <a:bodyPr/>
          <a:lstStyle/>
          <a:p>
            <a:pPr defTabSz="838200"/>
            <a:fld id="{96A9AD87-C343-4821-86C6-252F6FF0F68B}" type="slidenum">
              <a:rPr lang="en-US" dirty="0" smtClean="0"/>
            </a:fld>
            <a:endParaRPr lang="en-US" dirty="0"/>
          </a:p>
        </p:txBody>
      </p:sp>
      <p:sp>
        <p:nvSpPr>
          <p:cNvPr id="24580"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24581" name="Rectangle 6"/>
          <p:cNvSpPr>
            <a:spLocks noChangeArrowheads="1"/>
          </p:cNvSpPr>
          <p:nvPr/>
        </p:nvSpPr>
        <p:spPr bwMode="auto">
          <a:xfrm>
            <a:off x="0" y="1717675"/>
            <a:ext cx="8255000" cy="311150"/>
          </a:xfrm>
          <a:prstGeom prst="rect">
            <a:avLst/>
          </a:prstGeom>
          <a:noFill/>
          <a:ln w="9525">
            <a:noFill/>
            <a:miter lim="800000"/>
          </a:ln>
        </p:spPr>
        <p:txBody>
          <a:bodyPr lIns="83807" tIns="41903" rIns="83807" bIns="41903">
            <a:spAutoFit/>
          </a:bodyPr>
          <a:lstStyle/>
          <a:p>
            <a:pPr algn="l" defTabSz="838200" eaLnBrk="0" hangingPunct="0"/>
            <a:r>
              <a:rPr lang="en-US" sz="1500">
                <a:solidFill>
                  <a:schemeClr val="tx1"/>
                </a:solidFill>
                <a:cs typeface="Times New Roman" panose="02020603050405020304" pitchFamily="18" charset="0"/>
              </a:rPr>
              <a:t> </a:t>
            </a:r>
            <a:endParaRPr lang="en-US" sz="1500">
              <a:solidFill>
                <a:schemeClr val="tx1"/>
              </a:solidFill>
              <a:cs typeface="Times New Roman" panose="02020603050405020304" pitchFamily="18" charset="0"/>
            </a:endParaRPr>
          </a:p>
        </p:txBody>
      </p:sp>
      <p:sp>
        <p:nvSpPr>
          <p:cNvPr id="460811" name="Rectangle 11"/>
          <p:cNvSpPr>
            <a:spLocks noChangeArrowheads="1"/>
          </p:cNvSpPr>
          <p:nvPr/>
        </p:nvSpPr>
        <p:spPr bwMode="auto">
          <a:xfrm>
            <a:off x="1320800" y="868363"/>
            <a:ext cx="2279650" cy="569912"/>
          </a:xfrm>
          <a:prstGeom prst="rect">
            <a:avLst/>
          </a:prstGeom>
          <a:noFill/>
          <a:ln w="9525">
            <a:noFill/>
            <a:miter lim="800000"/>
          </a:ln>
          <a:effectLst>
            <a:outerShdw dist="107763" dir="2700000" algn="ctr" rotWithShape="0">
              <a:srgbClr val="DDDDDD"/>
            </a:outerShdw>
          </a:effectLst>
        </p:spPr>
        <p:txBody>
          <a:bodyPr lIns="83807" tIns="41903" rIns="83807" bIns="41903" anchor="ctr"/>
          <a:lstStyle/>
          <a:p>
            <a:pPr defTabSz="838200">
              <a:defRPr/>
            </a:pPr>
            <a:r>
              <a:rPr lang="en-US" sz="4000" dirty="0">
                <a:solidFill>
                  <a:srgbClr val="0000CC"/>
                </a:solidFill>
                <a:latin typeface="Book Antiqua" pitchFamily="18" charset="0"/>
              </a:rPr>
              <a:t>2020</a:t>
            </a:r>
            <a:endParaRPr lang="en-US" sz="4000" dirty="0">
              <a:solidFill>
                <a:srgbClr val="0000CC"/>
              </a:solidFill>
              <a:latin typeface="Book Antiqua" pitchFamily="18" charset="0"/>
            </a:endParaRPr>
          </a:p>
        </p:txBody>
      </p:sp>
      <p:sp>
        <p:nvSpPr>
          <p:cNvPr id="460812" name="Text Box 12"/>
          <p:cNvSpPr txBox="1">
            <a:spLocks noChangeArrowheads="1"/>
          </p:cNvSpPr>
          <p:nvPr/>
        </p:nvSpPr>
        <p:spPr bwMode="auto">
          <a:xfrm>
            <a:off x="3856038" y="796925"/>
            <a:ext cx="4591050" cy="796925"/>
          </a:xfrm>
          <a:prstGeom prst="rect">
            <a:avLst/>
          </a:prstGeom>
          <a:noFill/>
          <a:ln w="9525">
            <a:noFill/>
            <a:miter lim="800000"/>
          </a:ln>
        </p:spPr>
        <p:txBody>
          <a:bodyPr lIns="83807" tIns="41903" rIns="83807" bIns="41903">
            <a:spAutoFit/>
          </a:bodyPr>
          <a:lstStyle/>
          <a:p>
            <a:pPr algn="l" defTabSz="838200">
              <a:lnSpc>
                <a:spcPct val="90000"/>
              </a:lnSpc>
              <a:spcBef>
                <a:spcPct val="50000"/>
              </a:spcBef>
            </a:pPr>
            <a:r>
              <a:rPr lang="en-US" sz="2600" b="1" dirty="0">
                <a:solidFill>
                  <a:srgbClr val="000066"/>
                </a:solidFill>
                <a:latin typeface="Book Antiqua" pitchFamily="18" charset="0"/>
                <a:cs typeface="Times New Roman" panose="02020603050405020304" pitchFamily="18" charset="0"/>
              </a:rPr>
              <a:t>No such thing as molecular manufacturing. </a:t>
            </a:r>
            <a:endParaRPr lang="en-US" sz="2600" b="1" dirty="0">
              <a:solidFill>
                <a:srgbClr val="000066"/>
              </a:solidFill>
              <a:latin typeface="Book Antiqua" pitchFamily="18" charset="0"/>
              <a:cs typeface="Times New Roman" panose="02020603050405020304" pitchFamily="18" charset="0"/>
            </a:endParaRPr>
          </a:p>
        </p:txBody>
      </p:sp>
      <p:pic>
        <p:nvPicPr>
          <p:cNvPr id="460813" name="Picture 13" descr="2"/>
          <p:cNvPicPr>
            <a:picLocks noChangeAspect="1" noChangeArrowheads="1"/>
          </p:cNvPicPr>
          <p:nvPr/>
        </p:nvPicPr>
        <p:blipFill>
          <a:blip r:embed="rId1"/>
          <a:srcRect t="3334"/>
          <a:stretch>
            <a:fillRect/>
          </a:stretch>
        </p:blipFill>
        <p:spPr bwMode="auto">
          <a:xfrm>
            <a:off x="704850" y="2147888"/>
            <a:ext cx="2878138" cy="1925637"/>
          </a:xfrm>
          <a:prstGeom prst="rect">
            <a:avLst/>
          </a:prstGeom>
          <a:noFill/>
          <a:ln w="12700">
            <a:solidFill>
              <a:srgbClr val="5F5F5F"/>
            </a:solidFill>
            <a:miter lim="800000"/>
            <a:headEnd/>
            <a:tailEnd/>
          </a:ln>
        </p:spPr>
      </p:pic>
      <p:sp>
        <p:nvSpPr>
          <p:cNvPr id="460814" name="AutoShape 14"/>
          <p:cNvSpPr>
            <a:spLocks noChangeArrowheads="1"/>
          </p:cNvSpPr>
          <p:nvPr/>
        </p:nvSpPr>
        <p:spPr bwMode="auto">
          <a:xfrm>
            <a:off x="909638" y="2078038"/>
            <a:ext cx="2466975" cy="22764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835651"/>
          </a:solidFill>
          <a:ln w="9525">
            <a:solidFill>
              <a:schemeClr val="tx1"/>
            </a:solidFill>
            <a:miter lim="800000"/>
          </a:ln>
        </p:spPr>
        <p:txBody>
          <a:bodyPr wrap="none" anchor="ctr"/>
          <a:lstStyle/>
          <a:p>
            <a:endParaRPr lang="en-IN"/>
          </a:p>
        </p:txBody>
      </p:sp>
      <p:grpSp>
        <p:nvGrpSpPr>
          <p:cNvPr id="24586" name="Group 15"/>
          <p:cNvGrpSpPr>
            <a:grpSpLocks noChangeAspect="1"/>
          </p:cNvGrpSpPr>
          <p:nvPr/>
        </p:nvGrpSpPr>
        <p:grpSpPr bwMode="auto">
          <a:xfrm>
            <a:off x="4814888" y="1792288"/>
            <a:ext cx="3495675" cy="2995612"/>
            <a:chOff x="240" y="2064"/>
            <a:chExt cx="1920" cy="1584"/>
          </a:xfrm>
        </p:grpSpPr>
        <p:sp>
          <p:nvSpPr>
            <p:cNvPr id="24588" name="Rectangle 16"/>
            <p:cNvSpPr>
              <a:spLocks noChangeAspect="1" noChangeArrowheads="1"/>
            </p:cNvSpPr>
            <p:nvPr/>
          </p:nvSpPr>
          <p:spPr bwMode="auto">
            <a:xfrm>
              <a:off x="240" y="2064"/>
              <a:ext cx="1920" cy="1584"/>
            </a:xfrm>
            <a:prstGeom prst="rect">
              <a:avLst/>
            </a:prstGeom>
            <a:solidFill>
              <a:srgbClr val="FFCC00"/>
            </a:solidFill>
            <a:ln w="9525">
              <a:solidFill>
                <a:schemeClr val="tx1"/>
              </a:solidFill>
              <a:miter lim="800000"/>
            </a:ln>
          </p:spPr>
          <p:txBody>
            <a:bodyPr wrap="none" lIns="83807" tIns="41903" rIns="83807" bIns="41903" anchor="ctr"/>
            <a:lstStyle/>
            <a:p>
              <a:pPr defTabSz="838200"/>
              <a:endParaRPr lang="en-US">
                <a:solidFill>
                  <a:schemeClr val="tx1"/>
                </a:solidFill>
              </a:endParaRPr>
            </a:p>
          </p:txBody>
        </p:sp>
        <p:pic>
          <p:nvPicPr>
            <p:cNvPr id="24589" name="Picture 17" descr="difffgear_povray"/>
            <p:cNvPicPr>
              <a:picLocks noChangeAspect="1" noChangeArrowheads="1" noCrop="1"/>
            </p:cNvPicPr>
            <p:nvPr/>
          </p:nvPicPr>
          <p:blipFill>
            <a:blip r:embed="rId2"/>
            <a:srcRect/>
            <a:stretch>
              <a:fillRect/>
            </a:stretch>
          </p:blipFill>
          <p:spPr bwMode="auto">
            <a:xfrm>
              <a:off x="288" y="2112"/>
              <a:ext cx="1824" cy="1505"/>
            </a:xfrm>
            <a:prstGeom prst="rect">
              <a:avLst/>
            </a:prstGeom>
            <a:noFill/>
            <a:ln w="9525">
              <a:noFill/>
              <a:miter lim="800000"/>
              <a:headEnd/>
              <a:tailEnd/>
            </a:ln>
          </p:spPr>
        </p:pic>
      </p:grpSp>
      <p:sp>
        <p:nvSpPr>
          <p:cNvPr id="460818" name="AutoShape 18"/>
          <p:cNvSpPr>
            <a:spLocks noChangeArrowheads="1"/>
          </p:cNvSpPr>
          <p:nvPr/>
        </p:nvSpPr>
        <p:spPr bwMode="auto">
          <a:xfrm>
            <a:off x="5500688" y="2219325"/>
            <a:ext cx="2466975" cy="22764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835651"/>
          </a:solidFill>
          <a:ln w="9525">
            <a:solidFill>
              <a:schemeClr val="tx1"/>
            </a:solidFill>
            <a:miter lim="800000"/>
          </a:ln>
        </p:spPr>
        <p:txBody>
          <a:bodyPr wrap="none" anchor="ctr"/>
          <a:lstStyle/>
          <a:p>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0811"/>
                                        </p:tgtEl>
                                        <p:attrNameLst>
                                          <p:attrName>style.visibility</p:attrName>
                                        </p:attrNameLst>
                                      </p:cBhvr>
                                      <p:to>
                                        <p:strVal val="visible"/>
                                      </p:to>
                                    </p:set>
                                    <p:animEffect transition="in" filter="dissolve">
                                      <p:cBhvr>
                                        <p:cTn id="7" dur="500"/>
                                        <p:tgtEl>
                                          <p:spTgt spid="460811"/>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460812"/>
                                        </p:tgtEl>
                                        <p:attrNameLst>
                                          <p:attrName>style.visibility</p:attrName>
                                        </p:attrNameLst>
                                      </p:cBhvr>
                                      <p:to>
                                        <p:strVal val="visible"/>
                                      </p:to>
                                    </p:set>
                                    <p:animEffect transition="in" filter="strips(downRight)">
                                      <p:cBhvr>
                                        <p:cTn id="11" dur="500"/>
                                        <p:tgtEl>
                                          <p:spTgt spid="460812"/>
                                        </p:tgtEl>
                                      </p:cBhvr>
                                    </p:animEffect>
                                  </p:childTnLst>
                                </p:cTn>
                              </p:par>
                            </p:childTnLst>
                          </p:cTn>
                        </p:par>
                        <p:par>
                          <p:cTn id="12" fill="hold">
                            <p:stCondLst>
                              <p:cond delay="1000"/>
                            </p:stCondLst>
                            <p:childTnLst>
                              <p:par>
                                <p:cTn id="13" presetID="23" presetClass="entr" presetSubtype="272" fill="hold" nodeType="afterEffect">
                                  <p:stCondLst>
                                    <p:cond delay="0"/>
                                  </p:stCondLst>
                                  <p:childTnLst>
                                    <p:set>
                                      <p:cBhvr>
                                        <p:cTn id="14" dur="1" fill="hold">
                                          <p:stCondLst>
                                            <p:cond delay="0"/>
                                          </p:stCondLst>
                                        </p:cTn>
                                        <p:tgtEl>
                                          <p:spTgt spid="460813"/>
                                        </p:tgtEl>
                                        <p:attrNameLst>
                                          <p:attrName>style.visibility</p:attrName>
                                        </p:attrNameLst>
                                      </p:cBhvr>
                                      <p:to>
                                        <p:strVal val="visible"/>
                                      </p:to>
                                    </p:set>
                                    <p:anim calcmode="lin" valueType="num">
                                      <p:cBhvr>
                                        <p:cTn id="15" dur="500" fill="hold"/>
                                        <p:tgtEl>
                                          <p:spTgt spid="460813"/>
                                        </p:tgtEl>
                                        <p:attrNameLst>
                                          <p:attrName>ppt_w</p:attrName>
                                        </p:attrNameLst>
                                      </p:cBhvr>
                                      <p:tavLst>
                                        <p:tav tm="0">
                                          <p:val>
                                            <p:strVal val="2/3*#ppt_w"/>
                                          </p:val>
                                        </p:tav>
                                        <p:tav tm="100000">
                                          <p:val>
                                            <p:strVal val="#ppt_w"/>
                                          </p:val>
                                        </p:tav>
                                      </p:tavLst>
                                    </p:anim>
                                    <p:anim calcmode="lin" valueType="num">
                                      <p:cBhvr>
                                        <p:cTn id="16" dur="500" fill="hold"/>
                                        <p:tgtEl>
                                          <p:spTgt spid="460813"/>
                                        </p:tgtEl>
                                        <p:attrNameLst>
                                          <p:attrName>ppt_h</p:attrName>
                                        </p:attrNameLst>
                                      </p:cBhvr>
                                      <p:tavLst>
                                        <p:tav tm="0">
                                          <p:val>
                                            <p:strVal val="2/3*#ppt_h"/>
                                          </p:val>
                                        </p:tav>
                                        <p:tav tm="100000">
                                          <p:val>
                                            <p:strVal val="#ppt_h"/>
                                          </p:val>
                                        </p:tav>
                                      </p:tavLst>
                                    </p:anim>
                                  </p:childTnLst>
                                </p:cTn>
                              </p:par>
                            </p:childTnLst>
                          </p:cTn>
                        </p:par>
                        <p:par>
                          <p:cTn id="17" fill="hold">
                            <p:stCondLst>
                              <p:cond delay="1500"/>
                            </p:stCondLst>
                            <p:childTnLst>
                              <p:par>
                                <p:cTn id="18" presetID="23" presetClass="entr" presetSubtype="288" fill="hold" grpId="0" nodeType="afterEffect">
                                  <p:stCondLst>
                                    <p:cond delay="0"/>
                                  </p:stCondLst>
                                  <p:childTnLst>
                                    <p:set>
                                      <p:cBhvr>
                                        <p:cTn id="19" dur="1" fill="hold">
                                          <p:stCondLst>
                                            <p:cond delay="0"/>
                                          </p:stCondLst>
                                        </p:cTn>
                                        <p:tgtEl>
                                          <p:spTgt spid="460814"/>
                                        </p:tgtEl>
                                        <p:attrNameLst>
                                          <p:attrName>style.visibility</p:attrName>
                                        </p:attrNameLst>
                                      </p:cBhvr>
                                      <p:to>
                                        <p:strVal val="visible"/>
                                      </p:to>
                                    </p:set>
                                    <p:anim calcmode="lin" valueType="num">
                                      <p:cBhvr>
                                        <p:cTn id="20" dur="500" fill="hold"/>
                                        <p:tgtEl>
                                          <p:spTgt spid="460814"/>
                                        </p:tgtEl>
                                        <p:attrNameLst>
                                          <p:attrName>ppt_w</p:attrName>
                                        </p:attrNameLst>
                                      </p:cBhvr>
                                      <p:tavLst>
                                        <p:tav tm="0">
                                          <p:val>
                                            <p:strVal val="4/3*#ppt_w"/>
                                          </p:val>
                                        </p:tav>
                                        <p:tav tm="100000">
                                          <p:val>
                                            <p:strVal val="#ppt_w"/>
                                          </p:val>
                                        </p:tav>
                                      </p:tavLst>
                                    </p:anim>
                                    <p:anim calcmode="lin" valueType="num">
                                      <p:cBhvr>
                                        <p:cTn id="21" dur="500" fill="hold"/>
                                        <p:tgtEl>
                                          <p:spTgt spid="460814"/>
                                        </p:tgtEl>
                                        <p:attrNameLst>
                                          <p:attrName>ppt_h</p:attrName>
                                        </p:attrNameLst>
                                      </p:cBhvr>
                                      <p:tavLst>
                                        <p:tav tm="0">
                                          <p:val>
                                            <p:strVal val="4/3*#ppt_h"/>
                                          </p:val>
                                        </p:tav>
                                        <p:tav tm="100000">
                                          <p:val>
                                            <p:strVal val="#ppt_h"/>
                                          </p:val>
                                        </p:tav>
                                      </p:tavLst>
                                    </p:anim>
                                  </p:childTnLst>
                                </p:cTn>
                              </p:par>
                            </p:childTnLst>
                          </p:cTn>
                        </p:par>
                        <p:par>
                          <p:cTn id="22" fill="hold">
                            <p:stCondLst>
                              <p:cond delay="2000"/>
                            </p:stCondLst>
                            <p:childTnLst>
                              <p:par>
                                <p:cTn id="23" presetID="23" presetClass="entr" presetSubtype="288" fill="hold" grpId="0" nodeType="afterEffect">
                                  <p:stCondLst>
                                    <p:cond delay="0"/>
                                  </p:stCondLst>
                                  <p:childTnLst>
                                    <p:set>
                                      <p:cBhvr>
                                        <p:cTn id="24" dur="1" fill="hold">
                                          <p:stCondLst>
                                            <p:cond delay="0"/>
                                          </p:stCondLst>
                                        </p:cTn>
                                        <p:tgtEl>
                                          <p:spTgt spid="460818"/>
                                        </p:tgtEl>
                                        <p:attrNameLst>
                                          <p:attrName>style.visibility</p:attrName>
                                        </p:attrNameLst>
                                      </p:cBhvr>
                                      <p:to>
                                        <p:strVal val="visible"/>
                                      </p:to>
                                    </p:set>
                                    <p:anim calcmode="lin" valueType="num">
                                      <p:cBhvr>
                                        <p:cTn id="25" dur="500" fill="hold"/>
                                        <p:tgtEl>
                                          <p:spTgt spid="460818"/>
                                        </p:tgtEl>
                                        <p:attrNameLst>
                                          <p:attrName>ppt_w</p:attrName>
                                        </p:attrNameLst>
                                      </p:cBhvr>
                                      <p:tavLst>
                                        <p:tav tm="0">
                                          <p:val>
                                            <p:strVal val="4/3*#ppt_w"/>
                                          </p:val>
                                        </p:tav>
                                        <p:tav tm="100000">
                                          <p:val>
                                            <p:strVal val="#ppt_w"/>
                                          </p:val>
                                        </p:tav>
                                      </p:tavLst>
                                    </p:anim>
                                    <p:anim calcmode="lin" valueType="num">
                                      <p:cBhvr>
                                        <p:cTn id="26" dur="500" fill="hold"/>
                                        <p:tgtEl>
                                          <p:spTgt spid="46081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11" grpId="0" autoUpdateAnimBg="0"/>
      <p:bldP spid="460812" grpId="0" autoUpdateAnimBg="0"/>
      <p:bldP spid="460814" grpId="0" animBg="1"/>
      <p:bldP spid="460818"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Date Placeholder 1"/>
          <p:cNvSpPr>
            <a:spLocks noGrp="1"/>
          </p:cNvSpPr>
          <p:nvPr>
            <p:ph type="dt" sz="quarter" idx="10"/>
          </p:nvPr>
        </p:nvSpPr>
        <p:spPr>
          <a:noFill/>
        </p:spPr>
        <p:txBody>
          <a:bodyPr/>
          <a:lstStyle/>
          <a:p>
            <a:pPr defTabSz="838200"/>
            <a:fld id="{8C3C35F4-8EE6-41D6-9007-5EE4759A340A}" type="datetime2">
              <a:rPr lang="en-US" smtClean="0"/>
            </a:fld>
            <a:endParaRPr lang="en-US"/>
          </a:p>
        </p:txBody>
      </p:sp>
      <p:sp>
        <p:nvSpPr>
          <p:cNvPr id="25603" name="Slide Number Placeholder 3"/>
          <p:cNvSpPr>
            <a:spLocks noGrp="1"/>
          </p:cNvSpPr>
          <p:nvPr>
            <p:ph type="sldNum" sz="quarter" idx="12"/>
          </p:nvPr>
        </p:nvSpPr>
        <p:spPr>
          <a:noFill/>
        </p:spPr>
        <p:txBody>
          <a:bodyPr/>
          <a:lstStyle/>
          <a:p>
            <a:pPr defTabSz="838200"/>
            <a:fld id="{4F99C983-7444-4D01-BFC1-D7F32FC85E56}" type="slidenum">
              <a:rPr lang="en-US" dirty="0" smtClean="0"/>
            </a:fld>
            <a:endParaRPr lang="en-US" dirty="0"/>
          </a:p>
        </p:txBody>
      </p:sp>
      <p:sp>
        <p:nvSpPr>
          <p:cNvPr id="25604"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462856" name="Text Box 8"/>
          <p:cNvSpPr txBox="1">
            <a:spLocks noChangeArrowheads="1"/>
          </p:cNvSpPr>
          <p:nvPr/>
        </p:nvSpPr>
        <p:spPr bwMode="auto">
          <a:xfrm>
            <a:off x="5938838" y="2352675"/>
            <a:ext cx="1857375" cy="1000125"/>
          </a:xfrm>
          <a:prstGeom prst="rect">
            <a:avLst/>
          </a:prstGeom>
          <a:solidFill>
            <a:srgbClr val="820019"/>
          </a:solidFill>
          <a:ln w="9525">
            <a:solidFill>
              <a:schemeClr val="tx1"/>
            </a:solidFill>
            <a:miter lim="800000"/>
          </a:ln>
        </p:spPr>
        <p:txBody>
          <a:bodyPr lIns="167614" tIns="125711" rIns="83807" bIns="41903"/>
          <a:lstStyle/>
          <a:p>
            <a:pPr algn="l" defTabSz="838200">
              <a:spcBef>
                <a:spcPct val="50000"/>
              </a:spcBef>
            </a:pPr>
            <a:r>
              <a:rPr lang="en-US" b="1" dirty="0">
                <a:solidFill>
                  <a:schemeClr val="bg1"/>
                </a:solidFill>
                <a:latin typeface="Book Antiqua" pitchFamily="18" charset="0"/>
              </a:rPr>
              <a:t>Computers</a:t>
            </a:r>
            <a:endParaRPr lang="en-US" b="1" dirty="0">
              <a:solidFill>
                <a:schemeClr val="bg1"/>
              </a:solidFill>
              <a:latin typeface="Book Antiqua" pitchFamily="18" charset="0"/>
            </a:endParaRPr>
          </a:p>
        </p:txBody>
      </p:sp>
      <p:sp>
        <p:nvSpPr>
          <p:cNvPr id="462857" name="Rectangle 9"/>
          <p:cNvSpPr>
            <a:spLocks noChangeArrowheads="1"/>
          </p:cNvSpPr>
          <p:nvPr/>
        </p:nvSpPr>
        <p:spPr bwMode="auto">
          <a:xfrm>
            <a:off x="1158875" y="241300"/>
            <a:ext cx="7635875" cy="1362075"/>
          </a:xfrm>
          <a:prstGeom prst="rect">
            <a:avLst/>
          </a:prstGeom>
          <a:noFill/>
          <a:ln w="9525">
            <a:noFill/>
            <a:miter lim="800000"/>
          </a:ln>
          <a:effectLst>
            <a:outerShdw dist="28398" dir="20006097" algn="ctr" rotWithShape="0">
              <a:schemeClr val="bg1"/>
            </a:outerShdw>
          </a:effectLst>
        </p:spPr>
        <p:txBody>
          <a:bodyPr lIns="83807" tIns="41903" rIns="83807" bIns="41903">
            <a:spAutoFit/>
          </a:bodyPr>
          <a:lstStyle/>
          <a:p>
            <a:pPr marL="314325" indent="-314325" defTabSz="838200">
              <a:spcBef>
                <a:spcPct val="20000"/>
              </a:spcBef>
              <a:defRPr/>
            </a:pPr>
            <a:r>
              <a:rPr lang="en-US" sz="4000" b="1" dirty="0">
                <a:solidFill>
                  <a:schemeClr val="tx1"/>
                </a:solidFill>
                <a:latin typeface="Book Antiqua" pitchFamily="18" charset="0"/>
                <a:cs typeface="Times New Roman" panose="02020603050405020304" pitchFamily="18" charset="0"/>
              </a:rPr>
              <a:t>	</a:t>
            </a:r>
            <a:r>
              <a:rPr lang="en-US" sz="4400" b="1" i="1" dirty="0">
                <a:solidFill>
                  <a:srgbClr val="A50021"/>
                </a:solidFill>
                <a:latin typeface="Book Antiqua" pitchFamily="18" charset="0"/>
                <a:cs typeface="Times New Roman" panose="02020603050405020304" pitchFamily="18" charset="0"/>
              </a:rPr>
              <a:t>BIG STEPS</a:t>
            </a:r>
            <a:r>
              <a:rPr lang="en-US" sz="4000" b="1" dirty="0">
                <a:solidFill>
                  <a:schemeClr val="tx1"/>
                </a:solidFill>
                <a:latin typeface="Book Antiqua" pitchFamily="18" charset="0"/>
                <a:cs typeface="Times New Roman" panose="02020603050405020304" pitchFamily="18" charset="0"/>
              </a:rPr>
              <a:t> in Economic, Social, and Political History</a:t>
            </a:r>
            <a:endParaRPr lang="en-US" sz="4000" b="1" dirty="0">
              <a:solidFill>
                <a:schemeClr val="tx1"/>
              </a:solidFill>
              <a:latin typeface="Book Antiqua" pitchFamily="18" charset="0"/>
              <a:cs typeface="Times New Roman" panose="02020603050405020304" pitchFamily="18" charset="0"/>
            </a:endParaRPr>
          </a:p>
        </p:txBody>
      </p:sp>
      <p:sp>
        <p:nvSpPr>
          <p:cNvPr id="462858" name="Line 10"/>
          <p:cNvSpPr>
            <a:spLocks noChangeShapeType="1"/>
          </p:cNvSpPr>
          <p:nvPr/>
        </p:nvSpPr>
        <p:spPr bwMode="auto">
          <a:xfrm>
            <a:off x="2941638" y="2214563"/>
            <a:ext cx="0" cy="3286125"/>
          </a:xfrm>
          <a:prstGeom prst="line">
            <a:avLst/>
          </a:prstGeom>
          <a:noFill/>
          <a:ln w="19050">
            <a:solidFill>
              <a:schemeClr val="tx1"/>
            </a:solidFill>
            <a:round/>
          </a:ln>
        </p:spPr>
        <p:txBody>
          <a:bodyPr/>
          <a:lstStyle/>
          <a:p>
            <a:endParaRPr lang="en-US"/>
          </a:p>
        </p:txBody>
      </p:sp>
      <p:sp>
        <p:nvSpPr>
          <p:cNvPr id="462859" name="Line 11"/>
          <p:cNvSpPr>
            <a:spLocks noChangeShapeType="1"/>
          </p:cNvSpPr>
          <p:nvPr/>
        </p:nvSpPr>
        <p:spPr bwMode="auto">
          <a:xfrm>
            <a:off x="2941638" y="5500688"/>
            <a:ext cx="4884737" cy="1587"/>
          </a:xfrm>
          <a:prstGeom prst="line">
            <a:avLst/>
          </a:prstGeom>
          <a:noFill/>
          <a:ln w="19050">
            <a:solidFill>
              <a:schemeClr val="tx1"/>
            </a:solidFill>
            <a:round/>
          </a:ln>
        </p:spPr>
        <p:txBody>
          <a:bodyPr lIns="182880" tIns="137160"/>
          <a:lstStyle/>
          <a:p>
            <a:endParaRPr lang="en-US"/>
          </a:p>
        </p:txBody>
      </p:sp>
      <p:sp>
        <p:nvSpPr>
          <p:cNvPr id="462860" name="AutoShape 12"/>
          <p:cNvSpPr>
            <a:spLocks noChangeArrowheads="1"/>
          </p:cNvSpPr>
          <p:nvPr/>
        </p:nvSpPr>
        <p:spPr bwMode="auto">
          <a:xfrm>
            <a:off x="2528888" y="2500313"/>
            <a:ext cx="344487" cy="2571750"/>
          </a:xfrm>
          <a:prstGeom prst="upArrow">
            <a:avLst>
              <a:gd name="adj1" fmla="val 36111"/>
              <a:gd name="adj2" fmla="val 118721"/>
            </a:avLst>
          </a:prstGeom>
          <a:solidFill>
            <a:schemeClr val="folHlink"/>
          </a:solidFill>
          <a:ln w="9525">
            <a:solidFill>
              <a:schemeClr val="tx1"/>
            </a:solidFill>
            <a:miter lim="800000"/>
          </a:ln>
        </p:spPr>
        <p:txBody>
          <a:bodyPr wrap="none" anchor="ctr"/>
          <a:lstStyle/>
          <a:p>
            <a:endParaRPr lang="en-IN"/>
          </a:p>
        </p:txBody>
      </p:sp>
      <p:sp>
        <p:nvSpPr>
          <p:cNvPr id="462861" name="Text Box 13"/>
          <p:cNvSpPr txBox="1">
            <a:spLocks noChangeArrowheads="1"/>
          </p:cNvSpPr>
          <p:nvPr/>
        </p:nvSpPr>
        <p:spPr bwMode="auto">
          <a:xfrm>
            <a:off x="3354388" y="5643563"/>
            <a:ext cx="1101725" cy="479425"/>
          </a:xfrm>
          <a:prstGeom prst="rect">
            <a:avLst/>
          </a:prstGeom>
          <a:noFill/>
          <a:ln w="9525">
            <a:noFill/>
            <a:miter lim="800000"/>
          </a:ln>
        </p:spPr>
        <p:txBody>
          <a:bodyPr lIns="83807" tIns="41903" rIns="83807" bIns="41903">
            <a:spAutoFit/>
          </a:bodyPr>
          <a:lstStyle/>
          <a:p>
            <a:pPr algn="l" defTabSz="838200">
              <a:spcBef>
                <a:spcPct val="50000"/>
              </a:spcBef>
            </a:pPr>
            <a:r>
              <a:rPr lang="en-US" sz="2600" b="1" dirty="0">
                <a:solidFill>
                  <a:schemeClr val="tx1"/>
                </a:solidFill>
                <a:latin typeface="Book Antiqua" pitchFamily="18" charset="0"/>
              </a:rPr>
              <a:t>Time</a:t>
            </a:r>
            <a:endParaRPr lang="en-US" sz="2600" b="1" dirty="0">
              <a:solidFill>
                <a:schemeClr val="tx1"/>
              </a:solidFill>
              <a:latin typeface="Book Antiqua" pitchFamily="18" charset="0"/>
            </a:endParaRPr>
          </a:p>
        </p:txBody>
      </p:sp>
      <p:sp>
        <p:nvSpPr>
          <p:cNvPr id="462862" name="AutoShape 14"/>
          <p:cNvSpPr>
            <a:spLocks noChangeArrowheads="1"/>
          </p:cNvSpPr>
          <p:nvPr/>
        </p:nvSpPr>
        <p:spPr bwMode="auto">
          <a:xfrm rot="5400000">
            <a:off x="5618163" y="4483100"/>
            <a:ext cx="357188" cy="2820987"/>
          </a:xfrm>
          <a:prstGeom prst="upArrow">
            <a:avLst>
              <a:gd name="adj1" fmla="val 36111"/>
              <a:gd name="adj2" fmla="val 125596"/>
            </a:avLst>
          </a:prstGeom>
          <a:solidFill>
            <a:schemeClr val="folHlink"/>
          </a:solidFill>
          <a:ln w="9525">
            <a:solidFill>
              <a:schemeClr val="tx1"/>
            </a:solidFill>
            <a:miter lim="800000"/>
          </a:ln>
        </p:spPr>
        <p:txBody>
          <a:bodyPr wrap="none" anchor="ctr"/>
          <a:lstStyle/>
          <a:p>
            <a:endParaRPr lang="en-IN"/>
          </a:p>
        </p:txBody>
      </p:sp>
      <p:sp>
        <p:nvSpPr>
          <p:cNvPr id="462863" name="Text Box 15"/>
          <p:cNvSpPr txBox="1">
            <a:spLocks noChangeArrowheads="1"/>
          </p:cNvSpPr>
          <p:nvPr/>
        </p:nvSpPr>
        <p:spPr bwMode="auto">
          <a:xfrm>
            <a:off x="1154113" y="3571875"/>
            <a:ext cx="1374775" cy="479425"/>
          </a:xfrm>
          <a:prstGeom prst="rect">
            <a:avLst/>
          </a:prstGeom>
          <a:noFill/>
          <a:ln w="9525">
            <a:noFill/>
            <a:miter lim="800000"/>
          </a:ln>
        </p:spPr>
        <p:txBody>
          <a:bodyPr lIns="83807" tIns="41903" rIns="83807" bIns="41903">
            <a:spAutoFit/>
          </a:bodyPr>
          <a:lstStyle/>
          <a:p>
            <a:pPr algn="l" defTabSz="838200">
              <a:spcBef>
                <a:spcPct val="50000"/>
              </a:spcBef>
            </a:pPr>
            <a:r>
              <a:rPr lang="en-US" sz="2600" b="1" dirty="0">
                <a:solidFill>
                  <a:schemeClr val="tx1"/>
                </a:solidFill>
                <a:latin typeface="Book Antiqua" pitchFamily="18" charset="0"/>
              </a:rPr>
              <a:t>Change</a:t>
            </a:r>
            <a:endParaRPr lang="en-US" sz="2600" b="1" dirty="0">
              <a:solidFill>
                <a:schemeClr val="tx1"/>
              </a:solidFill>
              <a:latin typeface="Book Antiqua" pitchFamily="18" charset="0"/>
            </a:endParaRPr>
          </a:p>
        </p:txBody>
      </p:sp>
      <p:sp>
        <p:nvSpPr>
          <p:cNvPr id="462864" name="Text Box 16"/>
          <p:cNvSpPr txBox="1">
            <a:spLocks noChangeArrowheads="1"/>
          </p:cNvSpPr>
          <p:nvPr/>
        </p:nvSpPr>
        <p:spPr bwMode="auto">
          <a:xfrm>
            <a:off x="4937125" y="3357563"/>
            <a:ext cx="2889250" cy="785812"/>
          </a:xfrm>
          <a:prstGeom prst="rect">
            <a:avLst/>
          </a:prstGeom>
          <a:solidFill>
            <a:srgbClr val="820019"/>
          </a:solidFill>
          <a:ln w="9525">
            <a:solidFill>
              <a:schemeClr val="tx1"/>
            </a:solidFill>
            <a:miter lim="800000"/>
          </a:ln>
        </p:spPr>
        <p:txBody>
          <a:bodyPr lIns="167614" tIns="125711" rIns="83807" bIns="41903"/>
          <a:lstStyle/>
          <a:p>
            <a:pPr algn="l" defTabSz="838200">
              <a:spcBef>
                <a:spcPct val="50000"/>
              </a:spcBef>
            </a:pPr>
            <a:r>
              <a:rPr lang="en-US" b="1" dirty="0">
                <a:solidFill>
                  <a:schemeClr val="bg1"/>
                </a:solidFill>
                <a:latin typeface="Book Antiqua" pitchFamily="18" charset="0"/>
              </a:rPr>
              <a:t>Automobiles</a:t>
            </a:r>
            <a:endParaRPr lang="en-US" b="1" dirty="0">
              <a:solidFill>
                <a:schemeClr val="bg1"/>
              </a:solidFill>
              <a:latin typeface="Book Antiqua" pitchFamily="18" charset="0"/>
            </a:endParaRPr>
          </a:p>
          <a:p>
            <a:pPr algn="l" defTabSz="838200">
              <a:spcBef>
                <a:spcPct val="50000"/>
              </a:spcBef>
            </a:pPr>
            <a:endParaRPr lang="en-US" b="1">
              <a:solidFill>
                <a:schemeClr val="bg1"/>
              </a:solidFill>
              <a:latin typeface="Book Antiqua" pitchFamily="18" charset="0"/>
            </a:endParaRPr>
          </a:p>
        </p:txBody>
      </p:sp>
      <p:sp>
        <p:nvSpPr>
          <p:cNvPr id="462865" name="Text Box 17"/>
          <p:cNvSpPr txBox="1">
            <a:spLocks noChangeArrowheads="1"/>
          </p:cNvSpPr>
          <p:nvPr/>
        </p:nvSpPr>
        <p:spPr bwMode="auto">
          <a:xfrm>
            <a:off x="3905250" y="4071938"/>
            <a:ext cx="3921125" cy="857250"/>
          </a:xfrm>
          <a:prstGeom prst="rect">
            <a:avLst/>
          </a:prstGeom>
          <a:solidFill>
            <a:srgbClr val="820019"/>
          </a:solidFill>
          <a:ln w="9525">
            <a:solidFill>
              <a:schemeClr val="tx1"/>
            </a:solidFill>
            <a:miter lim="800000"/>
          </a:ln>
        </p:spPr>
        <p:txBody>
          <a:bodyPr lIns="167614" tIns="125711" rIns="83807" bIns="41903"/>
          <a:lstStyle/>
          <a:p>
            <a:pPr algn="l" defTabSz="838200">
              <a:spcBef>
                <a:spcPct val="50000"/>
              </a:spcBef>
            </a:pPr>
            <a:r>
              <a:rPr lang="en-US" b="1" dirty="0">
                <a:solidFill>
                  <a:schemeClr val="bg1"/>
                </a:solidFill>
                <a:latin typeface="Book Antiqua" pitchFamily="18" charset="0"/>
              </a:rPr>
              <a:t>Railways</a:t>
            </a:r>
            <a:endParaRPr lang="en-US" b="1" dirty="0">
              <a:solidFill>
                <a:schemeClr val="bg1"/>
              </a:solidFill>
              <a:latin typeface="Book Antiqua" pitchFamily="18" charset="0"/>
            </a:endParaRPr>
          </a:p>
        </p:txBody>
      </p:sp>
      <p:sp>
        <p:nvSpPr>
          <p:cNvPr id="462866" name="Text Box 18"/>
          <p:cNvSpPr txBox="1">
            <a:spLocks noChangeArrowheads="1"/>
          </p:cNvSpPr>
          <p:nvPr/>
        </p:nvSpPr>
        <p:spPr bwMode="auto">
          <a:xfrm>
            <a:off x="2941638" y="4786313"/>
            <a:ext cx="4884737" cy="714375"/>
          </a:xfrm>
          <a:prstGeom prst="rect">
            <a:avLst/>
          </a:prstGeom>
          <a:solidFill>
            <a:srgbClr val="820019"/>
          </a:solidFill>
          <a:ln w="9525">
            <a:solidFill>
              <a:schemeClr val="tx1"/>
            </a:solidFill>
            <a:miter lim="800000"/>
          </a:ln>
        </p:spPr>
        <p:txBody>
          <a:bodyPr lIns="167614" tIns="125711" rIns="83807" bIns="41903"/>
          <a:lstStyle/>
          <a:p>
            <a:pPr algn="l" defTabSz="838200">
              <a:spcBef>
                <a:spcPct val="50000"/>
              </a:spcBef>
            </a:pPr>
            <a:r>
              <a:rPr lang="en-US" b="1" dirty="0">
                <a:solidFill>
                  <a:schemeClr val="bg1"/>
                </a:solidFill>
                <a:latin typeface="Book Antiqua" pitchFamily="18" charset="0"/>
              </a:rPr>
              <a:t>Steam Engines</a:t>
            </a:r>
            <a:endParaRPr lang="en-US" b="1" dirty="0">
              <a:solidFill>
                <a:schemeClr val="bg1"/>
              </a:solidFill>
              <a:latin typeface="Book Antiqua" pitchFamily="18" charset="0"/>
            </a:endParaRPr>
          </a:p>
          <a:p>
            <a:pPr algn="l" defTabSz="838200">
              <a:spcBef>
                <a:spcPct val="50000"/>
              </a:spcBef>
            </a:pPr>
            <a:endParaRPr lang="en-US" b="1">
              <a:solidFill>
                <a:schemeClr val="bg1"/>
              </a:solidFill>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62856"/>
                                        </p:tgtEl>
                                        <p:attrNameLst>
                                          <p:attrName>style.visibility</p:attrName>
                                        </p:attrNameLst>
                                      </p:cBhvr>
                                      <p:to>
                                        <p:strVal val="visible"/>
                                      </p:to>
                                    </p:set>
                                    <p:anim to="" calcmode="lin" valueType="num">
                                      <p:cBhvr>
                                        <p:cTn id="7" dur="1" fill="hold"/>
                                        <p:tgtEl>
                                          <p:spTgt spid="462856"/>
                                        </p:tgtEl>
                                      </p:cBhvr>
                                    </p:anim>
                                  </p:childTnLst>
                                </p:cTn>
                              </p:par>
                              <p:par>
                                <p:cTn id="8" presetID="24" presetClass="entr" presetSubtype="0" fill="hold" grpId="0" nodeType="withEffect">
                                  <p:stCondLst>
                                    <p:cond delay="0"/>
                                  </p:stCondLst>
                                  <p:childTnLst>
                                    <p:set>
                                      <p:cBhvr>
                                        <p:cTn id="9" dur="1" fill="hold">
                                          <p:stCondLst>
                                            <p:cond delay="0"/>
                                          </p:stCondLst>
                                        </p:cTn>
                                        <p:tgtEl>
                                          <p:spTgt spid="462858"/>
                                        </p:tgtEl>
                                        <p:attrNameLst>
                                          <p:attrName>style.visibility</p:attrName>
                                        </p:attrNameLst>
                                      </p:cBhvr>
                                      <p:to>
                                        <p:strVal val="visible"/>
                                      </p:to>
                                    </p:set>
                                    <p:anim to="" calcmode="lin" valueType="num">
                                      <p:cBhvr>
                                        <p:cTn id="10" dur="1" fill="hold"/>
                                        <p:tgtEl>
                                          <p:spTgt spid="462858"/>
                                        </p:tgtEl>
                                      </p:cBhvr>
                                    </p:anim>
                                  </p:childTnLst>
                                </p:cTn>
                              </p:par>
                              <p:par>
                                <p:cTn id="11" presetID="24" presetClass="entr" presetSubtype="0" fill="hold" grpId="0" nodeType="withEffect">
                                  <p:stCondLst>
                                    <p:cond delay="0"/>
                                  </p:stCondLst>
                                  <p:childTnLst>
                                    <p:set>
                                      <p:cBhvr>
                                        <p:cTn id="12" dur="1" fill="hold">
                                          <p:stCondLst>
                                            <p:cond delay="0"/>
                                          </p:stCondLst>
                                        </p:cTn>
                                        <p:tgtEl>
                                          <p:spTgt spid="462859"/>
                                        </p:tgtEl>
                                        <p:attrNameLst>
                                          <p:attrName>style.visibility</p:attrName>
                                        </p:attrNameLst>
                                      </p:cBhvr>
                                      <p:to>
                                        <p:strVal val="visible"/>
                                      </p:to>
                                    </p:set>
                                    <p:anim to="" calcmode="lin" valueType="num">
                                      <p:cBhvr>
                                        <p:cTn id="13" dur="1" fill="hold"/>
                                        <p:tgtEl>
                                          <p:spTgt spid="462859"/>
                                        </p:tgtEl>
                                      </p:cBhvr>
                                    </p:anim>
                                  </p:childTnLst>
                                </p:cTn>
                              </p:par>
                              <p:par>
                                <p:cTn id="14" presetID="24" presetClass="entr" presetSubtype="0" fill="hold" grpId="0" nodeType="withEffect">
                                  <p:stCondLst>
                                    <p:cond delay="0"/>
                                  </p:stCondLst>
                                  <p:childTnLst>
                                    <p:set>
                                      <p:cBhvr>
                                        <p:cTn id="15" dur="1" fill="hold">
                                          <p:stCondLst>
                                            <p:cond delay="0"/>
                                          </p:stCondLst>
                                        </p:cTn>
                                        <p:tgtEl>
                                          <p:spTgt spid="462860"/>
                                        </p:tgtEl>
                                        <p:attrNameLst>
                                          <p:attrName>style.visibility</p:attrName>
                                        </p:attrNameLst>
                                      </p:cBhvr>
                                      <p:to>
                                        <p:strVal val="visible"/>
                                      </p:to>
                                    </p:set>
                                    <p:anim to="" calcmode="lin" valueType="num">
                                      <p:cBhvr>
                                        <p:cTn id="16" dur="1" fill="hold"/>
                                        <p:tgtEl>
                                          <p:spTgt spid="462860"/>
                                        </p:tgtEl>
                                      </p:cBhvr>
                                    </p:anim>
                                  </p:childTnLst>
                                </p:cTn>
                              </p:par>
                              <p:par>
                                <p:cTn id="17" presetID="24" presetClass="entr" presetSubtype="0" fill="hold" grpId="0" nodeType="withEffect">
                                  <p:stCondLst>
                                    <p:cond delay="0"/>
                                  </p:stCondLst>
                                  <p:childTnLst>
                                    <p:set>
                                      <p:cBhvr>
                                        <p:cTn id="18" dur="1" fill="hold">
                                          <p:stCondLst>
                                            <p:cond delay="0"/>
                                          </p:stCondLst>
                                        </p:cTn>
                                        <p:tgtEl>
                                          <p:spTgt spid="462861"/>
                                        </p:tgtEl>
                                        <p:attrNameLst>
                                          <p:attrName>style.visibility</p:attrName>
                                        </p:attrNameLst>
                                      </p:cBhvr>
                                      <p:to>
                                        <p:strVal val="visible"/>
                                      </p:to>
                                    </p:set>
                                    <p:anim to="" calcmode="lin" valueType="num">
                                      <p:cBhvr>
                                        <p:cTn id="19" dur="1" fill="hold"/>
                                        <p:tgtEl>
                                          <p:spTgt spid="462861"/>
                                        </p:tgtEl>
                                      </p:cBhvr>
                                    </p:anim>
                                  </p:childTnLst>
                                </p:cTn>
                              </p:par>
                              <p:par>
                                <p:cTn id="20" presetID="24" presetClass="entr" presetSubtype="0" fill="hold" grpId="0" nodeType="withEffect">
                                  <p:stCondLst>
                                    <p:cond delay="0"/>
                                  </p:stCondLst>
                                  <p:childTnLst>
                                    <p:set>
                                      <p:cBhvr>
                                        <p:cTn id="21" dur="1" fill="hold">
                                          <p:stCondLst>
                                            <p:cond delay="0"/>
                                          </p:stCondLst>
                                        </p:cTn>
                                        <p:tgtEl>
                                          <p:spTgt spid="462862"/>
                                        </p:tgtEl>
                                        <p:attrNameLst>
                                          <p:attrName>style.visibility</p:attrName>
                                        </p:attrNameLst>
                                      </p:cBhvr>
                                      <p:to>
                                        <p:strVal val="visible"/>
                                      </p:to>
                                    </p:set>
                                    <p:anim to="" calcmode="lin" valueType="num">
                                      <p:cBhvr>
                                        <p:cTn id="22" dur="1" fill="hold"/>
                                        <p:tgtEl>
                                          <p:spTgt spid="462862"/>
                                        </p:tgtEl>
                                      </p:cBhvr>
                                    </p:anim>
                                  </p:childTnLst>
                                </p:cTn>
                              </p:par>
                              <p:par>
                                <p:cTn id="23" presetID="24" presetClass="entr" presetSubtype="0" fill="hold" grpId="0" nodeType="withEffect">
                                  <p:stCondLst>
                                    <p:cond delay="0"/>
                                  </p:stCondLst>
                                  <p:childTnLst>
                                    <p:set>
                                      <p:cBhvr>
                                        <p:cTn id="24" dur="1" fill="hold">
                                          <p:stCondLst>
                                            <p:cond delay="0"/>
                                          </p:stCondLst>
                                        </p:cTn>
                                        <p:tgtEl>
                                          <p:spTgt spid="462863"/>
                                        </p:tgtEl>
                                        <p:attrNameLst>
                                          <p:attrName>style.visibility</p:attrName>
                                        </p:attrNameLst>
                                      </p:cBhvr>
                                      <p:to>
                                        <p:strVal val="visible"/>
                                      </p:to>
                                    </p:set>
                                    <p:anim to="" calcmode="lin" valueType="num">
                                      <p:cBhvr>
                                        <p:cTn id="25" dur="1" fill="hold"/>
                                        <p:tgtEl>
                                          <p:spTgt spid="462863"/>
                                        </p:tgtEl>
                                      </p:cBhvr>
                                    </p:anim>
                                  </p:childTnLst>
                                </p:cTn>
                              </p:par>
                              <p:par>
                                <p:cTn id="26" presetID="24" presetClass="entr" presetSubtype="0" fill="hold" grpId="0" nodeType="withEffect">
                                  <p:stCondLst>
                                    <p:cond delay="0"/>
                                  </p:stCondLst>
                                  <p:childTnLst>
                                    <p:set>
                                      <p:cBhvr>
                                        <p:cTn id="27" dur="1" fill="hold">
                                          <p:stCondLst>
                                            <p:cond delay="0"/>
                                          </p:stCondLst>
                                        </p:cTn>
                                        <p:tgtEl>
                                          <p:spTgt spid="462864"/>
                                        </p:tgtEl>
                                        <p:attrNameLst>
                                          <p:attrName>style.visibility</p:attrName>
                                        </p:attrNameLst>
                                      </p:cBhvr>
                                      <p:to>
                                        <p:strVal val="visible"/>
                                      </p:to>
                                    </p:set>
                                    <p:anim to="" calcmode="lin" valueType="num">
                                      <p:cBhvr>
                                        <p:cTn id="28" dur="1" fill="hold"/>
                                        <p:tgtEl>
                                          <p:spTgt spid="462864"/>
                                        </p:tgtEl>
                                      </p:cBhvr>
                                    </p:anim>
                                  </p:childTnLst>
                                </p:cTn>
                              </p:par>
                              <p:par>
                                <p:cTn id="29" presetID="24" presetClass="entr" presetSubtype="0" fill="hold" grpId="0" nodeType="withEffect">
                                  <p:stCondLst>
                                    <p:cond delay="0"/>
                                  </p:stCondLst>
                                  <p:childTnLst>
                                    <p:set>
                                      <p:cBhvr>
                                        <p:cTn id="30" dur="1" fill="hold">
                                          <p:stCondLst>
                                            <p:cond delay="0"/>
                                          </p:stCondLst>
                                        </p:cTn>
                                        <p:tgtEl>
                                          <p:spTgt spid="462865"/>
                                        </p:tgtEl>
                                        <p:attrNameLst>
                                          <p:attrName>style.visibility</p:attrName>
                                        </p:attrNameLst>
                                      </p:cBhvr>
                                      <p:to>
                                        <p:strVal val="visible"/>
                                      </p:to>
                                    </p:set>
                                    <p:anim to="" calcmode="lin" valueType="num">
                                      <p:cBhvr>
                                        <p:cTn id="31" dur="1" fill="hold"/>
                                        <p:tgtEl>
                                          <p:spTgt spid="462865"/>
                                        </p:tgtEl>
                                      </p:cBhvr>
                                    </p:anim>
                                  </p:childTnLst>
                                </p:cTn>
                              </p:par>
                              <p:par>
                                <p:cTn id="32" presetID="24" presetClass="entr" presetSubtype="0" fill="hold" grpId="0" nodeType="withEffect">
                                  <p:stCondLst>
                                    <p:cond delay="0"/>
                                  </p:stCondLst>
                                  <p:childTnLst>
                                    <p:set>
                                      <p:cBhvr>
                                        <p:cTn id="33" dur="1" fill="hold">
                                          <p:stCondLst>
                                            <p:cond delay="0"/>
                                          </p:stCondLst>
                                        </p:cTn>
                                        <p:tgtEl>
                                          <p:spTgt spid="462866"/>
                                        </p:tgtEl>
                                        <p:attrNameLst>
                                          <p:attrName>style.visibility</p:attrName>
                                        </p:attrNameLst>
                                      </p:cBhvr>
                                      <p:to>
                                        <p:strVal val="visible"/>
                                      </p:to>
                                    </p:set>
                                    <p:anim to="" calcmode="lin" valueType="num">
                                      <p:cBhvr>
                                        <p:cTn id="34" dur="1" fill="hold"/>
                                        <p:tgtEl>
                                          <p:spTgt spid="46286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6" grpId="0" animBg="1"/>
      <p:bldP spid="462858" grpId="0" animBg="1"/>
      <p:bldP spid="462859" grpId="0" animBg="1"/>
      <p:bldP spid="462860" grpId="0" animBg="1"/>
      <p:bldP spid="462861" grpId="0"/>
      <p:bldP spid="462862" grpId="0" animBg="1"/>
      <p:bldP spid="462863" grpId="0"/>
      <p:bldP spid="462864" grpId="0" animBg="1"/>
      <p:bldP spid="462865" grpId="0" animBg="1"/>
      <p:bldP spid="46286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Date Placeholder 1"/>
          <p:cNvSpPr>
            <a:spLocks noGrp="1"/>
          </p:cNvSpPr>
          <p:nvPr>
            <p:ph type="dt" sz="quarter" idx="10"/>
          </p:nvPr>
        </p:nvSpPr>
        <p:spPr>
          <a:noFill/>
        </p:spPr>
        <p:txBody>
          <a:bodyPr/>
          <a:lstStyle/>
          <a:p>
            <a:pPr defTabSz="838200"/>
            <a:fld id="{AF462CCD-9E6C-4E63-9305-F8D8252FE2F5}" type="datetime2">
              <a:rPr lang="en-US" smtClean="0"/>
            </a:fld>
            <a:endParaRPr lang="en-US"/>
          </a:p>
        </p:txBody>
      </p:sp>
      <p:sp>
        <p:nvSpPr>
          <p:cNvPr id="26627" name="Slide Number Placeholder 3"/>
          <p:cNvSpPr>
            <a:spLocks noGrp="1"/>
          </p:cNvSpPr>
          <p:nvPr>
            <p:ph type="sldNum" sz="quarter" idx="12"/>
          </p:nvPr>
        </p:nvSpPr>
        <p:spPr>
          <a:noFill/>
        </p:spPr>
        <p:txBody>
          <a:bodyPr/>
          <a:lstStyle/>
          <a:p>
            <a:pPr defTabSz="838200"/>
            <a:fld id="{92EDB873-1A00-4792-A12B-9B4F5027E476}" type="slidenum">
              <a:rPr lang="en-US" dirty="0" smtClean="0"/>
            </a:fld>
            <a:endParaRPr lang="en-US" dirty="0"/>
          </a:p>
        </p:txBody>
      </p:sp>
      <p:sp>
        <p:nvSpPr>
          <p:cNvPr id="26628"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464910" name="Line 14"/>
          <p:cNvSpPr>
            <a:spLocks noChangeShapeType="1"/>
          </p:cNvSpPr>
          <p:nvPr/>
        </p:nvSpPr>
        <p:spPr bwMode="auto">
          <a:xfrm>
            <a:off x="2736850" y="5203825"/>
            <a:ext cx="4884738" cy="0"/>
          </a:xfrm>
          <a:prstGeom prst="line">
            <a:avLst/>
          </a:prstGeom>
          <a:noFill/>
          <a:ln w="19050">
            <a:solidFill>
              <a:schemeClr val="tx1"/>
            </a:solidFill>
            <a:round/>
          </a:ln>
        </p:spPr>
        <p:txBody>
          <a:bodyPr/>
          <a:lstStyle/>
          <a:p>
            <a:endParaRPr lang="en-US"/>
          </a:p>
        </p:txBody>
      </p:sp>
      <p:sp>
        <p:nvSpPr>
          <p:cNvPr id="464911" name="Text Box 15"/>
          <p:cNvSpPr txBox="1">
            <a:spLocks noChangeArrowheads="1"/>
          </p:cNvSpPr>
          <p:nvPr/>
        </p:nvSpPr>
        <p:spPr bwMode="auto">
          <a:xfrm rot="-2874672">
            <a:off x="467520" y="3421856"/>
            <a:ext cx="2817812" cy="1031875"/>
          </a:xfrm>
          <a:prstGeom prst="rect">
            <a:avLst/>
          </a:prstGeom>
          <a:noFill/>
          <a:ln w="9525">
            <a:noFill/>
            <a:miter lim="800000"/>
          </a:ln>
        </p:spPr>
        <p:txBody>
          <a:bodyPr lIns="83807" tIns="41903" rIns="83807" bIns="41903">
            <a:spAutoFit/>
          </a:bodyPr>
          <a:lstStyle/>
          <a:p>
            <a:pPr algn="l" defTabSz="838200">
              <a:spcBef>
                <a:spcPct val="15000"/>
              </a:spcBef>
            </a:pPr>
            <a:r>
              <a:rPr lang="en-US" sz="2900" b="1" dirty="0">
                <a:solidFill>
                  <a:schemeClr val="tx1"/>
                </a:solidFill>
                <a:latin typeface="Book Antiqua" pitchFamily="18" charset="0"/>
              </a:rPr>
              <a:t>	Societal </a:t>
            </a:r>
            <a:endParaRPr lang="en-US" sz="2900" b="1" dirty="0">
              <a:solidFill>
                <a:schemeClr val="tx1"/>
              </a:solidFill>
              <a:latin typeface="Book Antiqua" pitchFamily="18" charset="0"/>
            </a:endParaRPr>
          </a:p>
          <a:p>
            <a:pPr algn="l" defTabSz="838200">
              <a:spcBef>
                <a:spcPct val="15000"/>
              </a:spcBef>
            </a:pPr>
            <a:r>
              <a:rPr lang="en-US" sz="2900" b="1" dirty="0">
                <a:solidFill>
                  <a:schemeClr val="tx1"/>
                </a:solidFill>
                <a:latin typeface="Book Antiqua" pitchFamily="18" charset="0"/>
              </a:rPr>
              <a:t>   Impacts</a:t>
            </a:r>
            <a:endParaRPr lang="en-US" sz="2900" b="1" dirty="0">
              <a:solidFill>
                <a:schemeClr val="tx1"/>
              </a:solidFill>
              <a:latin typeface="Book Antiqua" pitchFamily="18" charset="0"/>
            </a:endParaRPr>
          </a:p>
        </p:txBody>
      </p:sp>
      <p:sp>
        <p:nvSpPr>
          <p:cNvPr id="464912" name="AutoShape 16"/>
          <p:cNvSpPr>
            <a:spLocks noChangeArrowheads="1"/>
          </p:cNvSpPr>
          <p:nvPr/>
        </p:nvSpPr>
        <p:spPr bwMode="auto">
          <a:xfrm>
            <a:off x="2324100" y="2203450"/>
            <a:ext cx="344488" cy="2571750"/>
          </a:xfrm>
          <a:prstGeom prst="upArrow">
            <a:avLst>
              <a:gd name="adj1" fmla="val 36111"/>
              <a:gd name="adj2" fmla="val 118721"/>
            </a:avLst>
          </a:prstGeom>
          <a:solidFill>
            <a:schemeClr val="folHlink"/>
          </a:solidFill>
          <a:ln w="9525">
            <a:solidFill>
              <a:schemeClr val="tx1"/>
            </a:solidFill>
            <a:miter lim="800000"/>
          </a:ln>
        </p:spPr>
        <p:txBody>
          <a:bodyPr wrap="none" anchor="ctr"/>
          <a:lstStyle/>
          <a:p>
            <a:endParaRPr lang="en-IN"/>
          </a:p>
        </p:txBody>
      </p:sp>
      <p:sp>
        <p:nvSpPr>
          <p:cNvPr id="464913" name="Text Box 17"/>
          <p:cNvSpPr txBox="1">
            <a:spLocks noChangeArrowheads="1"/>
          </p:cNvSpPr>
          <p:nvPr/>
        </p:nvSpPr>
        <p:spPr bwMode="auto">
          <a:xfrm>
            <a:off x="3081338" y="5375275"/>
            <a:ext cx="1100137" cy="523875"/>
          </a:xfrm>
          <a:prstGeom prst="rect">
            <a:avLst/>
          </a:prstGeom>
          <a:noFill/>
          <a:ln w="9525">
            <a:noFill/>
            <a:miter lim="800000"/>
          </a:ln>
        </p:spPr>
        <p:txBody>
          <a:bodyPr lIns="83807" tIns="41903" rIns="83807" bIns="41903">
            <a:spAutoFit/>
          </a:bodyPr>
          <a:lstStyle/>
          <a:p>
            <a:pPr algn="l" defTabSz="838200">
              <a:spcBef>
                <a:spcPct val="50000"/>
              </a:spcBef>
            </a:pPr>
            <a:r>
              <a:rPr lang="en-US" sz="2900" b="1" dirty="0">
                <a:solidFill>
                  <a:schemeClr val="tx1"/>
                </a:solidFill>
                <a:latin typeface="Book Antiqua" pitchFamily="18" charset="0"/>
              </a:rPr>
              <a:t>Time</a:t>
            </a:r>
            <a:endParaRPr lang="en-US" sz="2900" b="1" dirty="0">
              <a:solidFill>
                <a:schemeClr val="tx1"/>
              </a:solidFill>
              <a:latin typeface="Book Antiqua" pitchFamily="18" charset="0"/>
            </a:endParaRPr>
          </a:p>
        </p:txBody>
      </p:sp>
      <p:sp>
        <p:nvSpPr>
          <p:cNvPr id="464914" name="AutoShape 18"/>
          <p:cNvSpPr>
            <a:spLocks noChangeArrowheads="1"/>
          </p:cNvSpPr>
          <p:nvPr/>
        </p:nvSpPr>
        <p:spPr bwMode="auto">
          <a:xfrm rot="5400000">
            <a:off x="5413375" y="4257675"/>
            <a:ext cx="357188" cy="2820988"/>
          </a:xfrm>
          <a:prstGeom prst="upArrow">
            <a:avLst>
              <a:gd name="adj1" fmla="val 36111"/>
              <a:gd name="adj2" fmla="val 125596"/>
            </a:avLst>
          </a:prstGeom>
          <a:solidFill>
            <a:schemeClr val="folHlink"/>
          </a:solidFill>
          <a:ln w="9525">
            <a:solidFill>
              <a:schemeClr val="tx1"/>
            </a:solidFill>
            <a:miter lim="800000"/>
          </a:ln>
        </p:spPr>
        <p:txBody>
          <a:bodyPr wrap="none" anchor="ctr"/>
          <a:lstStyle/>
          <a:p>
            <a:endParaRPr lang="en-IN"/>
          </a:p>
        </p:txBody>
      </p:sp>
      <p:sp>
        <p:nvSpPr>
          <p:cNvPr id="464915" name="AutoShape 19"/>
          <p:cNvSpPr>
            <a:spLocks noChangeArrowheads="1"/>
          </p:cNvSpPr>
          <p:nvPr/>
        </p:nvSpPr>
        <p:spPr bwMode="auto">
          <a:xfrm flipH="1">
            <a:off x="4870450" y="2632075"/>
            <a:ext cx="68263" cy="785813"/>
          </a:xfrm>
          <a:prstGeom prst="rtTriangle">
            <a:avLst/>
          </a:prstGeom>
          <a:solidFill>
            <a:srgbClr val="FF0000"/>
          </a:solidFill>
          <a:ln w="9525">
            <a:noFill/>
            <a:miter lim="800000"/>
          </a:ln>
        </p:spPr>
        <p:txBody>
          <a:bodyPr wrap="none" anchor="ctr"/>
          <a:lstStyle/>
          <a:p>
            <a:endParaRPr lang="en-IN"/>
          </a:p>
        </p:txBody>
      </p:sp>
      <p:sp>
        <p:nvSpPr>
          <p:cNvPr id="464916" name="Freeform 20"/>
          <p:cNvSpPr/>
          <p:nvPr/>
        </p:nvSpPr>
        <p:spPr bwMode="auto">
          <a:xfrm>
            <a:off x="4251325" y="3060700"/>
            <a:ext cx="687388"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800080"/>
          </a:solidFill>
          <a:ln w="76200">
            <a:noFill/>
            <a:round/>
          </a:ln>
        </p:spPr>
        <p:txBody>
          <a:bodyPr lIns="182880" tIns="228600"/>
          <a:lstStyle/>
          <a:p>
            <a:endParaRPr lang="en-IN"/>
          </a:p>
        </p:txBody>
      </p:sp>
      <p:sp>
        <p:nvSpPr>
          <p:cNvPr id="464917" name="Freeform 21"/>
          <p:cNvSpPr/>
          <p:nvPr/>
        </p:nvSpPr>
        <p:spPr bwMode="auto">
          <a:xfrm>
            <a:off x="3838575" y="3489325"/>
            <a:ext cx="687388"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6600CC"/>
          </a:solidFill>
          <a:ln w="76200">
            <a:noFill/>
            <a:round/>
          </a:ln>
        </p:spPr>
        <p:txBody>
          <a:bodyPr lIns="182880" tIns="228600"/>
          <a:lstStyle/>
          <a:p>
            <a:endParaRPr lang="en-IN"/>
          </a:p>
        </p:txBody>
      </p:sp>
      <p:sp>
        <p:nvSpPr>
          <p:cNvPr id="464918" name="Freeform 22"/>
          <p:cNvSpPr/>
          <p:nvPr/>
        </p:nvSpPr>
        <p:spPr bwMode="auto">
          <a:xfrm>
            <a:off x="3355975" y="3917950"/>
            <a:ext cx="688975"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3727AB"/>
          </a:solidFill>
          <a:ln w="76200">
            <a:noFill/>
            <a:round/>
          </a:ln>
        </p:spPr>
        <p:txBody>
          <a:bodyPr lIns="182880" tIns="228600"/>
          <a:lstStyle/>
          <a:p>
            <a:endParaRPr lang="en-IN"/>
          </a:p>
        </p:txBody>
      </p:sp>
      <p:sp>
        <p:nvSpPr>
          <p:cNvPr id="464919" name="Freeform 23"/>
          <p:cNvSpPr/>
          <p:nvPr/>
        </p:nvSpPr>
        <p:spPr bwMode="auto">
          <a:xfrm>
            <a:off x="2874963" y="4346575"/>
            <a:ext cx="687387"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032F87"/>
          </a:solidFill>
          <a:ln w="76200">
            <a:noFill/>
            <a:round/>
          </a:ln>
        </p:spPr>
        <p:txBody>
          <a:bodyPr lIns="182880" tIns="228600"/>
          <a:lstStyle/>
          <a:p>
            <a:endParaRPr lang="en-IN"/>
          </a:p>
        </p:txBody>
      </p:sp>
      <p:sp>
        <p:nvSpPr>
          <p:cNvPr id="464920" name="Text Box 24"/>
          <p:cNvSpPr txBox="1">
            <a:spLocks noChangeArrowheads="1"/>
          </p:cNvSpPr>
          <p:nvPr/>
        </p:nvSpPr>
        <p:spPr bwMode="auto">
          <a:xfrm>
            <a:off x="3425825" y="4346575"/>
            <a:ext cx="4195763" cy="417513"/>
          </a:xfrm>
          <a:prstGeom prst="rect">
            <a:avLst/>
          </a:prstGeom>
          <a:solidFill>
            <a:srgbClr val="032F87"/>
          </a:solidFill>
          <a:ln w="9525">
            <a:noFill/>
            <a:miter lim="800000"/>
          </a:ln>
        </p:spPr>
        <p:txBody>
          <a:bodyPr lIns="83807" tIns="41903" rIns="83807" bIns="41903">
            <a:spAutoFit/>
          </a:bodyPr>
          <a:lstStyle/>
          <a:p>
            <a:pPr algn="l" defTabSz="838200">
              <a:spcBef>
                <a:spcPct val="50000"/>
              </a:spcBef>
            </a:pPr>
            <a:r>
              <a:rPr lang="en-US" b="1" dirty="0">
                <a:solidFill>
                  <a:schemeClr val="bg1"/>
                </a:solidFill>
                <a:latin typeface="Book Antiqua" pitchFamily="18" charset="0"/>
              </a:rPr>
              <a:t>Steam Engines</a:t>
            </a:r>
            <a:endParaRPr lang="en-US" b="1" dirty="0">
              <a:solidFill>
                <a:schemeClr val="bg1"/>
              </a:solidFill>
              <a:latin typeface="Book Antiqua" pitchFamily="18" charset="0"/>
            </a:endParaRPr>
          </a:p>
        </p:txBody>
      </p:sp>
      <p:sp>
        <p:nvSpPr>
          <p:cNvPr id="464921" name="Text Box 25"/>
          <p:cNvSpPr txBox="1">
            <a:spLocks noChangeArrowheads="1"/>
          </p:cNvSpPr>
          <p:nvPr/>
        </p:nvSpPr>
        <p:spPr bwMode="auto">
          <a:xfrm>
            <a:off x="4870450" y="3060700"/>
            <a:ext cx="2751138" cy="417513"/>
          </a:xfrm>
          <a:prstGeom prst="rect">
            <a:avLst/>
          </a:prstGeom>
          <a:solidFill>
            <a:srgbClr val="800080"/>
          </a:solidFill>
          <a:ln w="9525">
            <a:noFill/>
            <a:miter lim="800000"/>
          </a:ln>
        </p:spPr>
        <p:txBody>
          <a:bodyPr lIns="83807" tIns="41903" rIns="83807" bIns="41903">
            <a:spAutoFit/>
          </a:bodyPr>
          <a:lstStyle/>
          <a:p>
            <a:pPr algn="l" defTabSz="838200">
              <a:spcBef>
                <a:spcPct val="50000"/>
              </a:spcBef>
            </a:pPr>
            <a:r>
              <a:rPr lang="en-US" b="1" dirty="0">
                <a:solidFill>
                  <a:schemeClr val="bg1"/>
                </a:solidFill>
                <a:latin typeface="Book Antiqua" pitchFamily="18" charset="0"/>
              </a:rPr>
              <a:t>Computers</a:t>
            </a:r>
            <a:endParaRPr lang="en-US" b="1" dirty="0">
              <a:solidFill>
                <a:schemeClr val="bg1"/>
              </a:solidFill>
              <a:latin typeface="Book Antiqua" pitchFamily="18" charset="0"/>
            </a:endParaRPr>
          </a:p>
        </p:txBody>
      </p:sp>
      <p:sp>
        <p:nvSpPr>
          <p:cNvPr id="464922" name="Text Box 26"/>
          <p:cNvSpPr txBox="1">
            <a:spLocks noChangeArrowheads="1"/>
          </p:cNvSpPr>
          <p:nvPr/>
        </p:nvSpPr>
        <p:spPr bwMode="auto">
          <a:xfrm>
            <a:off x="3975100" y="3917950"/>
            <a:ext cx="3646488" cy="417513"/>
          </a:xfrm>
          <a:prstGeom prst="rect">
            <a:avLst/>
          </a:prstGeom>
          <a:solidFill>
            <a:srgbClr val="3727AB"/>
          </a:solidFill>
          <a:ln w="9525">
            <a:noFill/>
            <a:miter lim="800000"/>
          </a:ln>
        </p:spPr>
        <p:txBody>
          <a:bodyPr lIns="83807" tIns="41903" rIns="83807" bIns="41903">
            <a:spAutoFit/>
          </a:bodyPr>
          <a:lstStyle/>
          <a:p>
            <a:pPr algn="l" defTabSz="838200">
              <a:spcBef>
                <a:spcPct val="50000"/>
              </a:spcBef>
            </a:pPr>
            <a:r>
              <a:rPr lang="en-US" b="1" dirty="0">
                <a:solidFill>
                  <a:schemeClr val="bg1"/>
                </a:solidFill>
                <a:latin typeface="Book Antiqua" pitchFamily="18" charset="0"/>
              </a:rPr>
              <a:t>Railways</a:t>
            </a:r>
            <a:endParaRPr lang="en-US" b="1" dirty="0">
              <a:solidFill>
                <a:schemeClr val="bg1"/>
              </a:solidFill>
              <a:latin typeface="Book Antiqua" pitchFamily="18" charset="0"/>
            </a:endParaRPr>
          </a:p>
        </p:txBody>
      </p:sp>
      <p:sp>
        <p:nvSpPr>
          <p:cNvPr id="464923" name="Text Box 27"/>
          <p:cNvSpPr txBox="1">
            <a:spLocks noChangeArrowheads="1"/>
          </p:cNvSpPr>
          <p:nvPr/>
        </p:nvSpPr>
        <p:spPr bwMode="auto">
          <a:xfrm>
            <a:off x="4457700" y="3489325"/>
            <a:ext cx="3163888" cy="417513"/>
          </a:xfrm>
          <a:prstGeom prst="rect">
            <a:avLst/>
          </a:prstGeom>
          <a:solidFill>
            <a:srgbClr val="6600CC"/>
          </a:solidFill>
          <a:ln w="9525">
            <a:noFill/>
            <a:miter lim="800000"/>
          </a:ln>
        </p:spPr>
        <p:txBody>
          <a:bodyPr lIns="83807" tIns="41903" rIns="83807" bIns="41903">
            <a:spAutoFit/>
          </a:bodyPr>
          <a:lstStyle/>
          <a:p>
            <a:pPr algn="l" defTabSz="838200">
              <a:spcBef>
                <a:spcPct val="50000"/>
              </a:spcBef>
            </a:pPr>
            <a:r>
              <a:rPr lang="en-US" b="1" dirty="0">
                <a:solidFill>
                  <a:schemeClr val="bg1"/>
                </a:solidFill>
                <a:latin typeface="Book Antiqua" pitchFamily="18" charset="0"/>
              </a:rPr>
              <a:t>Automobiles</a:t>
            </a:r>
            <a:endParaRPr lang="en-US" b="1" dirty="0">
              <a:solidFill>
                <a:schemeClr val="bg1"/>
              </a:solidFill>
              <a:latin typeface="Book Antiqua" pitchFamily="18" charset="0"/>
            </a:endParaRPr>
          </a:p>
        </p:txBody>
      </p:sp>
      <p:sp>
        <p:nvSpPr>
          <p:cNvPr id="464924" name="Freeform 28"/>
          <p:cNvSpPr/>
          <p:nvPr/>
        </p:nvSpPr>
        <p:spPr bwMode="auto">
          <a:xfrm>
            <a:off x="3494088" y="3937000"/>
            <a:ext cx="504825" cy="434975"/>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464925" name="Freeform 29"/>
          <p:cNvSpPr/>
          <p:nvPr/>
        </p:nvSpPr>
        <p:spPr bwMode="auto">
          <a:xfrm>
            <a:off x="3013075" y="4365625"/>
            <a:ext cx="503238" cy="434975"/>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464926" name="Freeform 30"/>
          <p:cNvSpPr/>
          <p:nvPr/>
        </p:nvSpPr>
        <p:spPr bwMode="auto">
          <a:xfrm>
            <a:off x="3975100" y="3508375"/>
            <a:ext cx="504825" cy="434975"/>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464927" name="Freeform 31"/>
          <p:cNvSpPr/>
          <p:nvPr/>
        </p:nvSpPr>
        <p:spPr bwMode="auto">
          <a:xfrm>
            <a:off x="4433888" y="3079750"/>
            <a:ext cx="504825" cy="434975"/>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464928" name="Text Box 32"/>
          <p:cNvSpPr txBox="1">
            <a:spLocks noChangeArrowheads="1"/>
          </p:cNvSpPr>
          <p:nvPr/>
        </p:nvSpPr>
        <p:spPr bwMode="auto">
          <a:xfrm>
            <a:off x="2736850" y="4775200"/>
            <a:ext cx="4884738" cy="417513"/>
          </a:xfrm>
          <a:prstGeom prst="rect">
            <a:avLst/>
          </a:prstGeom>
          <a:solidFill>
            <a:srgbClr val="5F5F5F"/>
          </a:solidFill>
          <a:ln w="9525">
            <a:noFill/>
            <a:miter lim="800000"/>
          </a:ln>
        </p:spPr>
        <p:txBody>
          <a:bodyPr lIns="83807" tIns="41903" rIns="83807" bIns="41903">
            <a:spAutoFit/>
          </a:bodyPr>
          <a:lstStyle/>
          <a:p>
            <a:pPr algn="l" defTabSz="838200">
              <a:spcBef>
                <a:spcPct val="50000"/>
              </a:spcBef>
            </a:pPr>
            <a:r>
              <a:rPr lang="en-US" dirty="0">
                <a:solidFill>
                  <a:schemeClr val="bg1"/>
                </a:solidFill>
                <a:latin typeface="Book Antiqua" pitchFamily="18" charset="0"/>
              </a:rPr>
              <a:t>(Middle Ages)</a:t>
            </a:r>
            <a:endParaRPr lang="en-US" dirty="0">
              <a:solidFill>
                <a:schemeClr val="bg1"/>
              </a:solidFill>
              <a:latin typeface="Book Antiqua" pitchFamily="18" charset="0"/>
            </a:endParaRPr>
          </a:p>
        </p:txBody>
      </p:sp>
      <p:sp>
        <p:nvSpPr>
          <p:cNvPr id="464929" name="Text Box 33"/>
          <p:cNvSpPr txBox="1">
            <a:spLocks noChangeArrowheads="1"/>
          </p:cNvSpPr>
          <p:nvPr/>
        </p:nvSpPr>
        <p:spPr bwMode="auto">
          <a:xfrm>
            <a:off x="4938713" y="2632075"/>
            <a:ext cx="2682875" cy="417513"/>
          </a:xfrm>
          <a:prstGeom prst="rect">
            <a:avLst/>
          </a:prstGeom>
          <a:solidFill>
            <a:srgbClr val="FF0000"/>
          </a:solidFill>
          <a:ln w="9525">
            <a:noFill/>
            <a:miter lim="800000"/>
          </a:ln>
        </p:spPr>
        <p:txBody>
          <a:bodyPr lIns="83807" tIns="41903" rIns="83807" bIns="41903">
            <a:spAutoFit/>
          </a:bodyPr>
          <a:lstStyle/>
          <a:p>
            <a:pPr algn="l" defTabSz="838200">
              <a:spcBef>
                <a:spcPct val="50000"/>
              </a:spcBef>
            </a:pPr>
            <a:r>
              <a:rPr lang="en-US" b="1" dirty="0">
                <a:solidFill>
                  <a:schemeClr val="bg1"/>
                </a:solidFill>
                <a:latin typeface="Book Antiqua" pitchFamily="18" charset="0"/>
              </a:rPr>
              <a:t> Nanotechnology</a:t>
            </a:r>
            <a:endParaRPr lang="en-US" b="1" dirty="0">
              <a:solidFill>
                <a:schemeClr val="bg1"/>
              </a:solidFill>
              <a:latin typeface="Book Antiqua" pitchFamily="18" charset="0"/>
            </a:endParaRPr>
          </a:p>
        </p:txBody>
      </p:sp>
      <p:sp>
        <p:nvSpPr>
          <p:cNvPr id="464930" name="Freeform 34"/>
          <p:cNvSpPr/>
          <p:nvPr/>
        </p:nvSpPr>
        <p:spPr bwMode="auto">
          <a:xfrm>
            <a:off x="4870450" y="2984500"/>
            <a:ext cx="139700" cy="139700"/>
          </a:xfrm>
          <a:custGeom>
            <a:avLst/>
            <a:gdLst>
              <a:gd name="T0" fmla="*/ 0 w 98"/>
              <a:gd name="T1" fmla="*/ 2147483647 h 94"/>
              <a:gd name="T2" fmla="*/ 2147483647 w 98"/>
              <a:gd name="T3" fmla="*/ 2147483647 h 94"/>
              <a:gd name="T4" fmla="*/ 2147483647 w 98"/>
              <a:gd name="T5" fmla="*/ 2147483647 h 94"/>
              <a:gd name="T6" fmla="*/ 2147483647 w 98"/>
              <a:gd name="T7" fmla="*/ 2147483647 h 94"/>
              <a:gd name="T8" fmla="*/ 2147483647 w 98"/>
              <a:gd name="T9" fmla="*/ 2147483647 h 94"/>
              <a:gd name="T10" fmla="*/ 2147483647 w 98"/>
              <a:gd name="T11" fmla="*/ 2147483647 h 94"/>
              <a:gd name="T12" fmla="*/ 0 w 98"/>
              <a:gd name="T13" fmla="*/ 2147483647 h 94"/>
              <a:gd name="T14" fmla="*/ 0 60000 65536"/>
              <a:gd name="T15" fmla="*/ 0 60000 65536"/>
              <a:gd name="T16" fmla="*/ 0 60000 65536"/>
              <a:gd name="T17" fmla="*/ 0 60000 65536"/>
              <a:gd name="T18" fmla="*/ 0 60000 65536"/>
              <a:gd name="T19" fmla="*/ 0 60000 65536"/>
              <a:gd name="T20" fmla="*/ 0 60000 65536"/>
              <a:gd name="T21" fmla="*/ 0 w 98"/>
              <a:gd name="T22" fmla="*/ 0 h 94"/>
              <a:gd name="T23" fmla="*/ 98 w 98"/>
              <a:gd name="T24" fmla="*/ 94 h 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 h="94">
                <a:moveTo>
                  <a:pt x="0" y="79"/>
                </a:moveTo>
                <a:cubicBezTo>
                  <a:pt x="15" y="72"/>
                  <a:pt x="24" y="50"/>
                  <a:pt x="39" y="39"/>
                </a:cubicBezTo>
                <a:cubicBezTo>
                  <a:pt x="47" y="33"/>
                  <a:pt x="51" y="18"/>
                  <a:pt x="59" y="9"/>
                </a:cubicBezTo>
                <a:cubicBezTo>
                  <a:pt x="63" y="0"/>
                  <a:pt x="78" y="4"/>
                  <a:pt x="78" y="4"/>
                </a:cubicBezTo>
                <a:cubicBezTo>
                  <a:pt x="79" y="36"/>
                  <a:pt x="92" y="18"/>
                  <a:pt x="98" y="43"/>
                </a:cubicBezTo>
                <a:cubicBezTo>
                  <a:pt x="94" y="63"/>
                  <a:pt x="68" y="79"/>
                  <a:pt x="56" y="82"/>
                </a:cubicBezTo>
                <a:cubicBezTo>
                  <a:pt x="19" y="90"/>
                  <a:pt x="3" y="94"/>
                  <a:pt x="0" y="79"/>
                </a:cubicBezTo>
                <a:close/>
              </a:path>
            </a:pathLst>
          </a:custGeom>
          <a:solidFill>
            <a:srgbClr val="FF0000"/>
          </a:solidFill>
          <a:ln w="9525">
            <a:noFill/>
            <a:round/>
          </a:ln>
        </p:spPr>
        <p:txBody>
          <a:bodyPr/>
          <a:lstStyle/>
          <a:p>
            <a:endParaRPr lang="en-IN"/>
          </a:p>
        </p:txBody>
      </p:sp>
      <p:sp>
        <p:nvSpPr>
          <p:cNvPr id="464931" name="AutoShape 35"/>
          <p:cNvSpPr>
            <a:spLocks noChangeArrowheads="1"/>
          </p:cNvSpPr>
          <p:nvPr/>
        </p:nvSpPr>
        <p:spPr bwMode="auto">
          <a:xfrm flipV="1">
            <a:off x="4870450" y="2560638"/>
            <a:ext cx="136525" cy="214312"/>
          </a:xfrm>
          <a:prstGeom prst="rtTriangle">
            <a:avLst/>
          </a:prstGeom>
          <a:solidFill>
            <a:srgbClr val="BEE6FA"/>
          </a:solidFill>
          <a:ln w="9525">
            <a:noFill/>
            <a:miter lim="800000"/>
          </a:ln>
        </p:spPr>
        <p:txBody>
          <a:bodyPr wrap="none" anchor="ctr"/>
          <a:lstStyle/>
          <a:p>
            <a:endParaRPr lang="en-IN"/>
          </a:p>
        </p:txBody>
      </p:sp>
      <p:sp>
        <p:nvSpPr>
          <p:cNvPr id="464932" name="Line 36"/>
          <p:cNvSpPr>
            <a:spLocks noChangeShapeType="1"/>
          </p:cNvSpPr>
          <p:nvPr/>
        </p:nvSpPr>
        <p:spPr bwMode="auto">
          <a:xfrm>
            <a:off x="2736850" y="1917700"/>
            <a:ext cx="0" cy="3286125"/>
          </a:xfrm>
          <a:prstGeom prst="line">
            <a:avLst/>
          </a:prstGeom>
          <a:noFill/>
          <a:ln w="19050">
            <a:solidFill>
              <a:schemeClr val="tx1"/>
            </a:solidFill>
            <a:round/>
          </a:ln>
        </p:spPr>
        <p:txBody>
          <a:bodyPr/>
          <a:lstStyle/>
          <a:p>
            <a:endParaRPr lang="en-US"/>
          </a:p>
        </p:txBody>
      </p:sp>
      <p:sp>
        <p:nvSpPr>
          <p:cNvPr id="464933" name="Line 37"/>
          <p:cNvSpPr>
            <a:spLocks noChangeShapeType="1"/>
          </p:cNvSpPr>
          <p:nvPr/>
        </p:nvSpPr>
        <p:spPr bwMode="auto">
          <a:xfrm>
            <a:off x="2736850" y="5203825"/>
            <a:ext cx="4884738" cy="0"/>
          </a:xfrm>
          <a:prstGeom prst="line">
            <a:avLst/>
          </a:prstGeom>
          <a:noFill/>
          <a:ln w="19050">
            <a:solidFill>
              <a:schemeClr val="tx1"/>
            </a:solidFill>
            <a:round/>
          </a:ln>
        </p:spPr>
        <p:txBody>
          <a:bodyPr/>
          <a:lstStyle/>
          <a:p>
            <a:endParaRPr lang="en-US"/>
          </a:p>
        </p:txBody>
      </p:sp>
      <p:sp>
        <p:nvSpPr>
          <p:cNvPr id="464934" name="Text Box 38"/>
          <p:cNvSpPr txBox="1">
            <a:spLocks noChangeArrowheads="1"/>
          </p:cNvSpPr>
          <p:nvPr/>
        </p:nvSpPr>
        <p:spPr bwMode="auto">
          <a:xfrm>
            <a:off x="1430338" y="774700"/>
            <a:ext cx="6948487" cy="762000"/>
          </a:xfrm>
          <a:prstGeom prst="rect">
            <a:avLst/>
          </a:prstGeom>
          <a:solidFill>
            <a:schemeClr val="hlink"/>
          </a:solidFill>
          <a:ln w="9525">
            <a:solidFill>
              <a:schemeClr val="tx1"/>
            </a:solidFill>
            <a:miter lim="800000"/>
          </a:ln>
          <a:effectLst>
            <a:outerShdw dist="28398" dir="20006097" algn="ctr" rotWithShape="0">
              <a:schemeClr val="bg1"/>
            </a:outerShdw>
          </a:effectLst>
        </p:spPr>
        <p:txBody>
          <a:bodyPr lIns="83807" tIns="41903" rIns="83807" bIns="41903">
            <a:spAutoFit/>
          </a:bodyPr>
          <a:lstStyle/>
          <a:p>
            <a:pPr defTabSz="838200">
              <a:spcBef>
                <a:spcPct val="50000"/>
              </a:spcBef>
              <a:defRPr/>
            </a:pPr>
            <a:r>
              <a:rPr lang="en-US" sz="4400" b="1" dirty="0">
                <a:solidFill>
                  <a:srgbClr val="008000"/>
                </a:solidFill>
                <a:latin typeface="Book Antiqua" pitchFamily="18" charset="0"/>
              </a:rPr>
              <a:t>The Next Big Step</a:t>
            </a:r>
            <a:endParaRPr lang="en-US" sz="4400" b="1" dirty="0">
              <a:solidFill>
                <a:srgbClr val="008000"/>
              </a:solidFill>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64910"/>
                                        </p:tgtEl>
                                        <p:attrNameLst>
                                          <p:attrName>style.visibility</p:attrName>
                                        </p:attrNameLst>
                                      </p:cBhvr>
                                      <p:to>
                                        <p:strVal val="visible"/>
                                      </p:to>
                                    </p:set>
                                    <p:anim to="" calcmode="lin" valueType="num">
                                      <p:cBhvr>
                                        <p:cTn id="7" dur="1" fill="hold"/>
                                        <p:tgtEl>
                                          <p:spTgt spid="464910"/>
                                        </p:tgtEl>
                                      </p:cBhvr>
                                    </p:anim>
                                  </p:childTnLst>
                                </p:cTn>
                              </p:par>
                              <p:par>
                                <p:cTn id="8" presetID="24" presetClass="entr" presetSubtype="0" fill="hold" grpId="0" nodeType="withEffect">
                                  <p:stCondLst>
                                    <p:cond delay="0"/>
                                  </p:stCondLst>
                                  <p:childTnLst>
                                    <p:set>
                                      <p:cBhvr>
                                        <p:cTn id="9" dur="1" fill="hold">
                                          <p:stCondLst>
                                            <p:cond delay="0"/>
                                          </p:stCondLst>
                                        </p:cTn>
                                        <p:tgtEl>
                                          <p:spTgt spid="464911"/>
                                        </p:tgtEl>
                                        <p:attrNameLst>
                                          <p:attrName>style.visibility</p:attrName>
                                        </p:attrNameLst>
                                      </p:cBhvr>
                                      <p:to>
                                        <p:strVal val="visible"/>
                                      </p:to>
                                    </p:set>
                                    <p:anim to="" calcmode="lin" valueType="num">
                                      <p:cBhvr>
                                        <p:cTn id="10" dur="1" fill="hold"/>
                                        <p:tgtEl>
                                          <p:spTgt spid="464911"/>
                                        </p:tgtEl>
                                      </p:cBhvr>
                                    </p:anim>
                                  </p:childTnLst>
                                </p:cTn>
                              </p:par>
                              <p:par>
                                <p:cTn id="11" presetID="24" presetClass="entr" presetSubtype="0" fill="hold" grpId="0" nodeType="withEffect">
                                  <p:stCondLst>
                                    <p:cond delay="0"/>
                                  </p:stCondLst>
                                  <p:childTnLst>
                                    <p:set>
                                      <p:cBhvr>
                                        <p:cTn id="12" dur="1" fill="hold">
                                          <p:stCondLst>
                                            <p:cond delay="0"/>
                                          </p:stCondLst>
                                        </p:cTn>
                                        <p:tgtEl>
                                          <p:spTgt spid="464912"/>
                                        </p:tgtEl>
                                        <p:attrNameLst>
                                          <p:attrName>style.visibility</p:attrName>
                                        </p:attrNameLst>
                                      </p:cBhvr>
                                      <p:to>
                                        <p:strVal val="visible"/>
                                      </p:to>
                                    </p:set>
                                    <p:anim to="" calcmode="lin" valueType="num">
                                      <p:cBhvr>
                                        <p:cTn id="13" dur="1" fill="hold"/>
                                        <p:tgtEl>
                                          <p:spTgt spid="464912"/>
                                        </p:tgtEl>
                                      </p:cBhvr>
                                    </p:anim>
                                  </p:childTnLst>
                                </p:cTn>
                              </p:par>
                              <p:par>
                                <p:cTn id="14" presetID="24" presetClass="entr" presetSubtype="0" fill="hold" grpId="0" nodeType="withEffect">
                                  <p:stCondLst>
                                    <p:cond delay="0"/>
                                  </p:stCondLst>
                                  <p:childTnLst>
                                    <p:set>
                                      <p:cBhvr>
                                        <p:cTn id="15" dur="1" fill="hold">
                                          <p:stCondLst>
                                            <p:cond delay="0"/>
                                          </p:stCondLst>
                                        </p:cTn>
                                        <p:tgtEl>
                                          <p:spTgt spid="464913"/>
                                        </p:tgtEl>
                                        <p:attrNameLst>
                                          <p:attrName>style.visibility</p:attrName>
                                        </p:attrNameLst>
                                      </p:cBhvr>
                                      <p:to>
                                        <p:strVal val="visible"/>
                                      </p:to>
                                    </p:set>
                                    <p:anim to="" calcmode="lin" valueType="num">
                                      <p:cBhvr>
                                        <p:cTn id="16" dur="1" fill="hold"/>
                                        <p:tgtEl>
                                          <p:spTgt spid="464913"/>
                                        </p:tgtEl>
                                      </p:cBhvr>
                                    </p:anim>
                                  </p:childTnLst>
                                </p:cTn>
                              </p:par>
                              <p:par>
                                <p:cTn id="17" presetID="24" presetClass="entr" presetSubtype="0" fill="hold" grpId="0" nodeType="withEffect">
                                  <p:stCondLst>
                                    <p:cond delay="0"/>
                                  </p:stCondLst>
                                  <p:childTnLst>
                                    <p:set>
                                      <p:cBhvr>
                                        <p:cTn id="18" dur="1" fill="hold">
                                          <p:stCondLst>
                                            <p:cond delay="0"/>
                                          </p:stCondLst>
                                        </p:cTn>
                                        <p:tgtEl>
                                          <p:spTgt spid="464914"/>
                                        </p:tgtEl>
                                        <p:attrNameLst>
                                          <p:attrName>style.visibility</p:attrName>
                                        </p:attrNameLst>
                                      </p:cBhvr>
                                      <p:to>
                                        <p:strVal val="visible"/>
                                      </p:to>
                                    </p:set>
                                    <p:anim to="" calcmode="lin" valueType="num">
                                      <p:cBhvr>
                                        <p:cTn id="19" dur="1" fill="hold"/>
                                        <p:tgtEl>
                                          <p:spTgt spid="464914"/>
                                        </p:tgtEl>
                                      </p:cBhvr>
                                    </p:anim>
                                  </p:childTnLst>
                                </p:cTn>
                              </p:par>
                              <p:par>
                                <p:cTn id="20" presetID="24" presetClass="entr" presetSubtype="0" fill="hold" grpId="0" nodeType="withEffect">
                                  <p:stCondLst>
                                    <p:cond delay="0"/>
                                  </p:stCondLst>
                                  <p:childTnLst>
                                    <p:set>
                                      <p:cBhvr>
                                        <p:cTn id="21" dur="1" fill="hold">
                                          <p:stCondLst>
                                            <p:cond delay="0"/>
                                          </p:stCondLst>
                                        </p:cTn>
                                        <p:tgtEl>
                                          <p:spTgt spid="464915"/>
                                        </p:tgtEl>
                                        <p:attrNameLst>
                                          <p:attrName>style.visibility</p:attrName>
                                        </p:attrNameLst>
                                      </p:cBhvr>
                                      <p:to>
                                        <p:strVal val="visible"/>
                                      </p:to>
                                    </p:set>
                                    <p:anim to="" calcmode="lin" valueType="num">
                                      <p:cBhvr>
                                        <p:cTn id="22" dur="1" fill="hold"/>
                                        <p:tgtEl>
                                          <p:spTgt spid="464915"/>
                                        </p:tgtEl>
                                      </p:cBhvr>
                                    </p:anim>
                                  </p:childTnLst>
                                </p:cTn>
                              </p:par>
                              <p:par>
                                <p:cTn id="23" presetID="24" presetClass="entr" presetSubtype="0" fill="hold" grpId="0" nodeType="withEffect">
                                  <p:stCondLst>
                                    <p:cond delay="0"/>
                                  </p:stCondLst>
                                  <p:childTnLst>
                                    <p:set>
                                      <p:cBhvr>
                                        <p:cTn id="24" dur="1" fill="hold">
                                          <p:stCondLst>
                                            <p:cond delay="0"/>
                                          </p:stCondLst>
                                        </p:cTn>
                                        <p:tgtEl>
                                          <p:spTgt spid="464916"/>
                                        </p:tgtEl>
                                        <p:attrNameLst>
                                          <p:attrName>style.visibility</p:attrName>
                                        </p:attrNameLst>
                                      </p:cBhvr>
                                      <p:to>
                                        <p:strVal val="visible"/>
                                      </p:to>
                                    </p:set>
                                    <p:anim to="" calcmode="lin" valueType="num">
                                      <p:cBhvr>
                                        <p:cTn id="25" dur="1" fill="hold"/>
                                        <p:tgtEl>
                                          <p:spTgt spid="464916"/>
                                        </p:tgtEl>
                                      </p:cBhvr>
                                    </p:anim>
                                  </p:childTnLst>
                                </p:cTn>
                              </p:par>
                              <p:par>
                                <p:cTn id="26" presetID="24" presetClass="entr" presetSubtype="0" fill="hold" grpId="0" nodeType="withEffect">
                                  <p:stCondLst>
                                    <p:cond delay="0"/>
                                  </p:stCondLst>
                                  <p:childTnLst>
                                    <p:set>
                                      <p:cBhvr>
                                        <p:cTn id="27" dur="1" fill="hold">
                                          <p:stCondLst>
                                            <p:cond delay="0"/>
                                          </p:stCondLst>
                                        </p:cTn>
                                        <p:tgtEl>
                                          <p:spTgt spid="464917"/>
                                        </p:tgtEl>
                                        <p:attrNameLst>
                                          <p:attrName>style.visibility</p:attrName>
                                        </p:attrNameLst>
                                      </p:cBhvr>
                                      <p:to>
                                        <p:strVal val="visible"/>
                                      </p:to>
                                    </p:set>
                                    <p:anim to="" calcmode="lin" valueType="num">
                                      <p:cBhvr>
                                        <p:cTn id="28" dur="1" fill="hold"/>
                                        <p:tgtEl>
                                          <p:spTgt spid="464917"/>
                                        </p:tgtEl>
                                      </p:cBhvr>
                                    </p:anim>
                                  </p:childTnLst>
                                </p:cTn>
                              </p:par>
                              <p:par>
                                <p:cTn id="29" presetID="24" presetClass="entr" presetSubtype="0" fill="hold" grpId="0" nodeType="withEffect">
                                  <p:stCondLst>
                                    <p:cond delay="0"/>
                                  </p:stCondLst>
                                  <p:childTnLst>
                                    <p:set>
                                      <p:cBhvr>
                                        <p:cTn id="30" dur="1" fill="hold">
                                          <p:stCondLst>
                                            <p:cond delay="0"/>
                                          </p:stCondLst>
                                        </p:cTn>
                                        <p:tgtEl>
                                          <p:spTgt spid="464918"/>
                                        </p:tgtEl>
                                        <p:attrNameLst>
                                          <p:attrName>style.visibility</p:attrName>
                                        </p:attrNameLst>
                                      </p:cBhvr>
                                      <p:to>
                                        <p:strVal val="visible"/>
                                      </p:to>
                                    </p:set>
                                    <p:anim to="" calcmode="lin" valueType="num">
                                      <p:cBhvr>
                                        <p:cTn id="31" dur="1" fill="hold"/>
                                        <p:tgtEl>
                                          <p:spTgt spid="464918"/>
                                        </p:tgtEl>
                                      </p:cBhvr>
                                    </p:anim>
                                  </p:childTnLst>
                                </p:cTn>
                              </p:par>
                              <p:par>
                                <p:cTn id="32" presetID="24" presetClass="entr" presetSubtype="0" fill="hold" grpId="0" nodeType="withEffect">
                                  <p:stCondLst>
                                    <p:cond delay="0"/>
                                  </p:stCondLst>
                                  <p:childTnLst>
                                    <p:set>
                                      <p:cBhvr>
                                        <p:cTn id="33" dur="1" fill="hold">
                                          <p:stCondLst>
                                            <p:cond delay="0"/>
                                          </p:stCondLst>
                                        </p:cTn>
                                        <p:tgtEl>
                                          <p:spTgt spid="464919"/>
                                        </p:tgtEl>
                                        <p:attrNameLst>
                                          <p:attrName>style.visibility</p:attrName>
                                        </p:attrNameLst>
                                      </p:cBhvr>
                                      <p:to>
                                        <p:strVal val="visible"/>
                                      </p:to>
                                    </p:set>
                                    <p:anim to="" calcmode="lin" valueType="num">
                                      <p:cBhvr>
                                        <p:cTn id="34" dur="1" fill="hold"/>
                                        <p:tgtEl>
                                          <p:spTgt spid="464919"/>
                                        </p:tgtEl>
                                      </p:cBhvr>
                                    </p:anim>
                                  </p:childTnLst>
                                </p:cTn>
                              </p:par>
                              <p:par>
                                <p:cTn id="35" presetID="24" presetClass="entr" presetSubtype="0" fill="hold" grpId="0" nodeType="withEffect">
                                  <p:stCondLst>
                                    <p:cond delay="0"/>
                                  </p:stCondLst>
                                  <p:childTnLst>
                                    <p:set>
                                      <p:cBhvr>
                                        <p:cTn id="36" dur="1" fill="hold">
                                          <p:stCondLst>
                                            <p:cond delay="0"/>
                                          </p:stCondLst>
                                        </p:cTn>
                                        <p:tgtEl>
                                          <p:spTgt spid="464920"/>
                                        </p:tgtEl>
                                        <p:attrNameLst>
                                          <p:attrName>style.visibility</p:attrName>
                                        </p:attrNameLst>
                                      </p:cBhvr>
                                      <p:to>
                                        <p:strVal val="visible"/>
                                      </p:to>
                                    </p:set>
                                    <p:anim to="" calcmode="lin" valueType="num">
                                      <p:cBhvr>
                                        <p:cTn id="37" dur="1" fill="hold"/>
                                        <p:tgtEl>
                                          <p:spTgt spid="464920"/>
                                        </p:tgtEl>
                                      </p:cBhvr>
                                    </p:anim>
                                  </p:childTnLst>
                                </p:cTn>
                              </p:par>
                              <p:par>
                                <p:cTn id="38" presetID="24" presetClass="entr" presetSubtype="0" fill="hold" grpId="0" nodeType="withEffect">
                                  <p:stCondLst>
                                    <p:cond delay="0"/>
                                  </p:stCondLst>
                                  <p:childTnLst>
                                    <p:set>
                                      <p:cBhvr>
                                        <p:cTn id="39" dur="1" fill="hold">
                                          <p:stCondLst>
                                            <p:cond delay="0"/>
                                          </p:stCondLst>
                                        </p:cTn>
                                        <p:tgtEl>
                                          <p:spTgt spid="464921"/>
                                        </p:tgtEl>
                                        <p:attrNameLst>
                                          <p:attrName>style.visibility</p:attrName>
                                        </p:attrNameLst>
                                      </p:cBhvr>
                                      <p:to>
                                        <p:strVal val="visible"/>
                                      </p:to>
                                    </p:set>
                                    <p:anim to="" calcmode="lin" valueType="num">
                                      <p:cBhvr>
                                        <p:cTn id="40" dur="1" fill="hold"/>
                                        <p:tgtEl>
                                          <p:spTgt spid="464921"/>
                                        </p:tgtEl>
                                      </p:cBhvr>
                                    </p:anim>
                                  </p:childTnLst>
                                </p:cTn>
                              </p:par>
                              <p:par>
                                <p:cTn id="41" presetID="24" presetClass="entr" presetSubtype="0" fill="hold" grpId="0" nodeType="withEffect">
                                  <p:stCondLst>
                                    <p:cond delay="0"/>
                                  </p:stCondLst>
                                  <p:childTnLst>
                                    <p:set>
                                      <p:cBhvr>
                                        <p:cTn id="42" dur="1" fill="hold">
                                          <p:stCondLst>
                                            <p:cond delay="0"/>
                                          </p:stCondLst>
                                        </p:cTn>
                                        <p:tgtEl>
                                          <p:spTgt spid="464922"/>
                                        </p:tgtEl>
                                        <p:attrNameLst>
                                          <p:attrName>style.visibility</p:attrName>
                                        </p:attrNameLst>
                                      </p:cBhvr>
                                      <p:to>
                                        <p:strVal val="visible"/>
                                      </p:to>
                                    </p:set>
                                    <p:anim to="" calcmode="lin" valueType="num">
                                      <p:cBhvr>
                                        <p:cTn id="43" dur="1" fill="hold"/>
                                        <p:tgtEl>
                                          <p:spTgt spid="464922"/>
                                        </p:tgtEl>
                                      </p:cBhvr>
                                    </p:anim>
                                  </p:childTnLst>
                                </p:cTn>
                              </p:par>
                              <p:par>
                                <p:cTn id="44" presetID="24" presetClass="entr" presetSubtype="0" fill="hold" grpId="0" nodeType="withEffect">
                                  <p:stCondLst>
                                    <p:cond delay="0"/>
                                  </p:stCondLst>
                                  <p:childTnLst>
                                    <p:set>
                                      <p:cBhvr>
                                        <p:cTn id="45" dur="1" fill="hold">
                                          <p:stCondLst>
                                            <p:cond delay="0"/>
                                          </p:stCondLst>
                                        </p:cTn>
                                        <p:tgtEl>
                                          <p:spTgt spid="464923"/>
                                        </p:tgtEl>
                                        <p:attrNameLst>
                                          <p:attrName>style.visibility</p:attrName>
                                        </p:attrNameLst>
                                      </p:cBhvr>
                                      <p:to>
                                        <p:strVal val="visible"/>
                                      </p:to>
                                    </p:set>
                                    <p:anim to="" calcmode="lin" valueType="num">
                                      <p:cBhvr>
                                        <p:cTn id="46" dur="1" fill="hold"/>
                                        <p:tgtEl>
                                          <p:spTgt spid="464923"/>
                                        </p:tgtEl>
                                      </p:cBhvr>
                                    </p:anim>
                                  </p:childTnLst>
                                </p:cTn>
                              </p:par>
                              <p:par>
                                <p:cTn id="47" presetID="24" presetClass="entr" presetSubtype="0" fill="hold" grpId="0" nodeType="withEffect">
                                  <p:stCondLst>
                                    <p:cond delay="0"/>
                                  </p:stCondLst>
                                  <p:childTnLst>
                                    <p:set>
                                      <p:cBhvr>
                                        <p:cTn id="48" dur="1" fill="hold">
                                          <p:stCondLst>
                                            <p:cond delay="0"/>
                                          </p:stCondLst>
                                        </p:cTn>
                                        <p:tgtEl>
                                          <p:spTgt spid="464924"/>
                                        </p:tgtEl>
                                        <p:attrNameLst>
                                          <p:attrName>style.visibility</p:attrName>
                                        </p:attrNameLst>
                                      </p:cBhvr>
                                      <p:to>
                                        <p:strVal val="visible"/>
                                      </p:to>
                                    </p:set>
                                    <p:anim to="" calcmode="lin" valueType="num">
                                      <p:cBhvr>
                                        <p:cTn id="49" dur="1" fill="hold"/>
                                        <p:tgtEl>
                                          <p:spTgt spid="464924"/>
                                        </p:tgtEl>
                                      </p:cBhvr>
                                    </p:anim>
                                  </p:childTnLst>
                                </p:cTn>
                              </p:par>
                              <p:par>
                                <p:cTn id="50" presetID="24" presetClass="entr" presetSubtype="0" fill="hold" grpId="0" nodeType="withEffect">
                                  <p:stCondLst>
                                    <p:cond delay="0"/>
                                  </p:stCondLst>
                                  <p:childTnLst>
                                    <p:set>
                                      <p:cBhvr>
                                        <p:cTn id="51" dur="1" fill="hold">
                                          <p:stCondLst>
                                            <p:cond delay="0"/>
                                          </p:stCondLst>
                                        </p:cTn>
                                        <p:tgtEl>
                                          <p:spTgt spid="464925"/>
                                        </p:tgtEl>
                                        <p:attrNameLst>
                                          <p:attrName>style.visibility</p:attrName>
                                        </p:attrNameLst>
                                      </p:cBhvr>
                                      <p:to>
                                        <p:strVal val="visible"/>
                                      </p:to>
                                    </p:set>
                                    <p:anim to="" calcmode="lin" valueType="num">
                                      <p:cBhvr>
                                        <p:cTn id="52" dur="1" fill="hold"/>
                                        <p:tgtEl>
                                          <p:spTgt spid="464925"/>
                                        </p:tgtEl>
                                      </p:cBhvr>
                                    </p:anim>
                                  </p:childTnLst>
                                </p:cTn>
                              </p:par>
                              <p:par>
                                <p:cTn id="53" presetID="24" presetClass="entr" presetSubtype="0" fill="hold" grpId="0" nodeType="withEffect">
                                  <p:stCondLst>
                                    <p:cond delay="0"/>
                                  </p:stCondLst>
                                  <p:childTnLst>
                                    <p:set>
                                      <p:cBhvr>
                                        <p:cTn id="54" dur="1" fill="hold">
                                          <p:stCondLst>
                                            <p:cond delay="0"/>
                                          </p:stCondLst>
                                        </p:cTn>
                                        <p:tgtEl>
                                          <p:spTgt spid="464926"/>
                                        </p:tgtEl>
                                        <p:attrNameLst>
                                          <p:attrName>style.visibility</p:attrName>
                                        </p:attrNameLst>
                                      </p:cBhvr>
                                      <p:to>
                                        <p:strVal val="visible"/>
                                      </p:to>
                                    </p:set>
                                    <p:anim to="" calcmode="lin" valueType="num">
                                      <p:cBhvr>
                                        <p:cTn id="55" dur="1" fill="hold"/>
                                        <p:tgtEl>
                                          <p:spTgt spid="464926"/>
                                        </p:tgtEl>
                                      </p:cBhvr>
                                    </p:anim>
                                  </p:childTnLst>
                                </p:cTn>
                              </p:par>
                              <p:par>
                                <p:cTn id="56" presetID="24" presetClass="entr" presetSubtype="0" fill="hold" grpId="0" nodeType="withEffect">
                                  <p:stCondLst>
                                    <p:cond delay="0"/>
                                  </p:stCondLst>
                                  <p:childTnLst>
                                    <p:set>
                                      <p:cBhvr>
                                        <p:cTn id="57" dur="1" fill="hold">
                                          <p:stCondLst>
                                            <p:cond delay="0"/>
                                          </p:stCondLst>
                                        </p:cTn>
                                        <p:tgtEl>
                                          <p:spTgt spid="464927"/>
                                        </p:tgtEl>
                                        <p:attrNameLst>
                                          <p:attrName>style.visibility</p:attrName>
                                        </p:attrNameLst>
                                      </p:cBhvr>
                                      <p:to>
                                        <p:strVal val="visible"/>
                                      </p:to>
                                    </p:set>
                                    <p:anim to="" calcmode="lin" valueType="num">
                                      <p:cBhvr>
                                        <p:cTn id="58" dur="1" fill="hold"/>
                                        <p:tgtEl>
                                          <p:spTgt spid="464927"/>
                                        </p:tgtEl>
                                      </p:cBhvr>
                                    </p:anim>
                                  </p:childTnLst>
                                </p:cTn>
                              </p:par>
                              <p:par>
                                <p:cTn id="59" presetID="24" presetClass="entr" presetSubtype="0" fill="hold" grpId="0" nodeType="withEffect">
                                  <p:stCondLst>
                                    <p:cond delay="0"/>
                                  </p:stCondLst>
                                  <p:childTnLst>
                                    <p:set>
                                      <p:cBhvr>
                                        <p:cTn id="60" dur="1" fill="hold">
                                          <p:stCondLst>
                                            <p:cond delay="0"/>
                                          </p:stCondLst>
                                        </p:cTn>
                                        <p:tgtEl>
                                          <p:spTgt spid="464928"/>
                                        </p:tgtEl>
                                        <p:attrNameLst>
                                          <p:attrName>style.visibility</p:attrName>
                                        </p:attrNameLst>
                                      </p:cBhvr>
                                      <p:to>
                                        <p:strVal val="visible"/>
                                      </p:to>
                                    </p:set>
                                    <p:anim to="" calcmode="lin" valueType="num">
                                      <p:cBhvr>
                                        <p:cTn id="61" dur="1" fill="hold"/>
                                        <p:tgtEl>
                                          <p:spTgt spid="464928"/>
                                        </p:tgtEl>
                                      </p:cBhvr>
                                    </p:anim>
                                  </p:childTnLst>
                                </p:cTn>
                              </p:par>
                              <p:par>
                                <p:cTn id="62" presetID="24" presetClass="entr" presetSubtype="0" fill="hold" grpId="0" nodeType="withEffect">
                                  <p:stCondLst>
                                    <p:cond delay="0"/>
                                  </p:stCondLst>
                                  <p:childTnLst>
                                    <p:set>
                                      <p:cBhvr>
                                        <p:cTn id="63" dur="1" fill="hold">
                                          <p:stCondLst>
                                            <p:cond delay="0"/>
                                          </p:stCondLst>
                                        </p:cTn>
                                        <p:tgtEl>
                                          <p:spTgt spid="464929"/>
                                        </p:tgtEl>
                                        <p:attrNameLst>
                                          <p:attrName>style.visibility</p:attrName>
                                        </p:attrNameLst>
                                      </p:cBhvr>
                                      <p:to>
                                        <p:strVal val="visible"/>
                                      </p:to>
                                    </p:set>
                                    <p:anim to="" calcmode="lin" valueType="num">
                                      <p:cBhvr>
                                        <p:cTn id="64" dur="1" fill="hold"/>
                                        <p:tgtEl>
                                          <p:spTgt spid="464929"/>
                                        </p:tgtEl>
                                      </p:cBhvr>
                                    </p:anim>
                                  </p:childTnLst>
                                </p:cTn>
                              </p:par>
                              <p:par>
                                <p:cTn id="65" presetID="24" presetClass="entr" presetSubtype="0" fill="hold" grpId="0" nodeType="withEffect">
                                  <p:stCondLst>
                                    <p:cond delay="0"/>
                                  </p:stCondLst>
                                  <p:childTnLst>
                                    <p:set>
                                      <p:cBhvr>
                                        <p:cTn id="66" dur="1" fill="hold">
                                          <p:stCondLst>
                                            <p:cond delay="0"/>
                                          </p:stCondLst>
                                        </p:cTn>
                                        <p:tgtEl>
                                          <p:spTgt spid="464930"/>
                                        </p:tgtEl>
                                        <p:attrNameLst>
                                          <p:attrName>style.visibility</p:attrName>
                                        </p:attrNameLst>
                                      </p:cBhvr>
                                      <p:to>
                                        <p:strVal val="visible"/>
                                      </p:to>
                                    </p:set>
                                    <p:anim to="" calcmode="lin" valueType="num">
                                      <p:cBhvr>
                                        <p:cTn id="67" dur="1" fill="hold"/>
                                        <p:tgtEl>
                                          <p:spTgt spid="464930"/>
                                        </p:tgtEl>
                                      </p:cBhvr>
                                    </p:anim>
                                  </p:childTnLst>
                                </p:cTn>
                              </p:par>
                              <p:par>
                                <p:cTn id="68" presetID="24" presetClass="entr" presetSubtype="0" fill="hold" grpId="0" nodeType="withEffect">
                                  <p:stCondLst>
                                    <p:cond delay="0"/>
                                  </p:stCondLst>
                                  <p:childTnLst>
                                    <p:set>
                                      <p:cBhvr>
                                        <p:cTn id="69" dur="1" fill="hold">
                                          <p:stCondLst>
                                            <p:cond delay="0"/>
                                          </p:stCondLst>
                                        </p:cTn>
                                        <p:tgtEl>
                                          <p:spTgt spid="464931"/>
                                        </p:tgtEl>
                                        <p:attrNameLst>
                                          <p:attrName>style.visibility</p:attrName>
                                        </p:attrNameLst>
                                      </p:cBhvr>
                                      <p:to>
                                        <p:strVal val="visible"/>
                                      </p:to>
                                    </p:set>
                                    <p:anim to="" calcmode="lin" valueType="num">
                                      <p:cBhvr>
                                        <p:cTn id="70" dur="1" fill="hold"/>
                                        <p:tgtEl>
                                          <p:spTgt spid="464931"/>
                                        </p:tgtEl>
                                      </p:cBhvr>
                                    </p:anim>
                                  </p:childTnLst>
                                </p:cTn>
                              </p:par>
                              <p:par>
                                <p:cTn id="71" presetID="24" presetClass="entr" presetSubtype="0" fill="hold" grpId="0" nodeType="withEffect">
                                  <p:stCondLst>
                                    <p:cond delay="0"/>
                                  </p:stCondLst>
                                  <p:childTnLst>
                                    <p:set>
                                      <p:cBhvr>
                                        <p:cTn id="72" dur="1" fill="hold">
                                          <p:stCondLst>
                                            <p:cond delay="0"/>
                                          </p:stCondLst>
                                        </p:cTn>
                                        <p:tgtEl>
                                          <p:spTgt spid="464932"/>
                                        </p:tgtEl>
                                        <p:attrNameLst>
                                          <p:attrName>style.visibility</p:attrName>
                                        </p:attrNameLst>
                                      </p:cBhvr>
                                      <p:to>
                                        <p:strVal val="visible"/>
                                      </p:to>
                                    </p:set>
                                    <p:anim to="" calcmode="lin" valueType="num">
                                      <p:cBhvr>
                                        <p:cTn id="73" dur="1" fill="hold"/>
                                        <p:tgtEl>
                                          <p:spTgt spid="464932"/>
                                        </p:tgtEl>
                                      </p:cBhvr>
                                    </p:anim>
                                  </p:childTnLst>
                                </p:cTn>
                              </p:par>
                              <p:par>
                                <p:cTn id="74" presetID="24" presetClass="entr" presetSubtype="0" fill="hold" grpId="0" nodeType="withEffect">
                                  <p:stCondLst>
                                    <p:cond delay="0"/>
                                  </p:stCondLst>
                                  <p:childTnLst>
                                    <p:set>
                                      <p:cBhvr>
                                        <p:cTn id="75" dur="1" fill="hold">
                                          <p:stCondLst>
                                            <p:cond delay="0"/>
                                          </p:stCondLst>
                                        </p:cTn>
                                        <p:tgtEl>
                                          <p:spTgt spid="464933"/>
                                        </p:tgtEl>
                                        <p:attrNameLst>
                                          <p:attrName>style.visibility</p:attrName>
                                        </p:attrNameLst>
                                      </p:cBhvr>
                                      <p:to>
                                        <p:strVal val="visible"/>
                                      </p:to>
                                    </p:set>
                                    <p:anim to="" calcmode="lin" valueType="num">
                                      <p:cBhvr>
                                        <p:cTn id="76" dur="1" fill="hold"/>
                                        <p:tgtEl>
                                          <p:spTgt spid="46493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910" grpId="0" animBg="1"/>
      <p:bldP spid="464911" grpId="0"/>
      <p:bldP spid="464912" grpId="0" animBg="1"/>
      <p:bldP spid="464913" grpId="0"/>
      <p:bldP spid="464914" grpId="0" animBg="1"/>
      <p:bldP spid="464915" grpId="0" animBg="1"/>
      <p:bldP spid="464916" grpId="0" animBg="1"/>
      <p:bldP spid="464917" grpId="0" animBg="1"/>
      <p:bldP spid="464918" grpId="0" animBg="1"/>
      <p:bldP spid="464919" grpId="0" animBg="1"/>
      <p:bldP spid="464920" grpId="0" animBg="1"/>
      <p:bldP spid="464921" grpId="0" animBg="1"/>
      <p:bldP spid="464922" grpId="0" animBg="1"/>
      <p:bldP spid="464923" grpId="0" animBg="1"/>
      <p:bldP spid="464924" grpId="0" animBg="1"/>
      <p:bldP spid="464925" grpId="0" animBg="1"/>
      <p:bldP spid="464926" grpId="0" animBg="1"/>
      <p:bldP spid="464927" grpId="0" animBg="1"/>
      <p:bldP spid="464928" grpId="0" animBg="1"/>
      <p:bldP spid="464929" grpId="0" animBg="1"/>
      <p:bldP spid="464930" grpId="0" animBg="1"/>
      <p:bldP spid="464931" grpId="0" animBg="1"/>
      <p:bldP spid="464932" grpId="0" animBg="1"/>
      <p:bldP spid="46493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p>
            <a:pPr defTabSz="838200"/>
            <a:fld id="{CDF36F9C-F8D8-464E-9EBA-46476C17E903}" type="datetime2">
              <a:rPr lang="en-US" smtClean="0"/>
            </a:fld>
            <a:endParaRPr lang="en-US"/>
          </a:p>
        </p:txBody>
      </p:sp>
      <p:sp>
        <p:nvSpPr>
          <p:cNvPr id="27651" name="Slide Number Placeholder 3"/>
          <p:cNvSpPr>
            <a:spLocks noGrp="1"/>
          </p:cNvSpPr>
          <p:nvPr>
            <p:ph type="sldNum" sz="quarter" idx="12"/>
          </p:nvPr>
        </p:nvSpPr>
        <p:spPr>
          <a:noFill/>
        </p:spPr>
        <p:txBody>
          <a:bodyPr/>
          <a:lstStyle/>
          <a:p>
            <a:pPr defTabSz="838200"/>
            <a:fld id="{032A6BF2-738C-4208-920E-3DFBF24C794B}" type="slidenum">
              <a:rPr lang="en-US" dirty="0" smtClean="0"/>
            </a:fld>
            <a:endParaRPr lang="en-US" dirty="0"/>
          </a:p>
        </p:txBody>
      </p:sp>
      <p:sp>
        <p:nvSpPr>
          <p:cNvPr id="27652"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grpSp>
        <p:nvGrpSpPr>
          <p:cNvPr id="30" name="Group 29"/>
          <p:cNvGrpSpPr/>
          <p:nvPr/>
        </p:nvGrpSpPr>
        <p:grpSpPr>
          <a:xfrm>
            <a:off x="704850" y="441325"/>
            <a:ext cx="8358188" cy="5111750"/>
            <a:chOff x="704850" y="441325"/>
            <a:chExt cx="8358188" cy="5111750"/>
          </a:xfrm>
        </p:grpSpPr>
        <p:sp>
          <p:nvSpPr>
            <p:cNvPr id="465951" name="Text Box 31"/>
            <p:cNvSpPr txBox="1">
              <a:spLocks noChangeArrowheads="1"/>
            </p:cNvSpPr>
            <p:nvPr/>
          </p:nvSpPr>
          <p:spPr bwMode="auto">
            <a:xfrm>
              <a:off x="5148263" y="1581150"/>
              <a:ext cx="2613025" cy="1143000"/>
            </a:xfrm>
            <a:prstGeom prst="rect">
              <a:avLst/>
            </a:prstGeom>
            <a:solidFill>
              <a:srgbClr val="FF0000"/>
            </a:solidFill>
            <a:ln w="9525">
              <a:noFill/>
              <a:miter lim="800000"/>
            </a:ln>
          </p:spPr>
          <p:txBody>
            <a:bodyPr lIns="83807" tIns="293325" rIns="83807" bIns="41903"/>
            <a:lstStyle/>
            <a:p>
              <a:pPr algn="l" defTabSz="838200">
                <a:spcBef>
                  <a:spcPct val="50000"/>
                </a:spcBef>
              </a:pPr>
              <a:r>
                <a:rPr lang="en-US" sz="1500" b="1" dirty="0">
                  <a:solidFill>
                    <a:schemeClr val="bg1"/>
                  </a:solidFill>
                  <a:latin typeface="Book Antiqua" pitchFamily="18" charset="0"/>
                </a:rPr>
                <a:t> </a:t>
              </a:r>
              <a:r>
                <a:rPr lang="en-US" sz="2400" b="1" dirty="0">
                  <a:solidFill>
                    <a:schemeClr val="bg1"/>
                  </a:solidFill>
                  <a:latin typeface="Book Antiqua" pitchFamily="18" charset="0"/>
                </a:rPr>
                <a:t>Nanotechnology</a:t>
              </a:r>
              <a:endParaRPr lang="en-US" sz="2400" b="1" dirty="0">
                <a:solidFill>
                  <a:schemeClr val="bg1"/>
                </a:solidFill>
                <a:latin typeface="Book Antiqua" pitchFamily="18" charset="0"/>
              </a:endParaRPr>
            </a:p>
          </p:txBody>
        </p:sp>
        <p:sp>
          <p:nvSpPr>
            <p:cNvPr id="465952" name="AutoShape 32"/>
            <p:cNvSpPr>
              <a:spLocks noChangeArrowheads="1"/>
            </p:cNvSpPr>
            <p:nvPr/>
          </p:nvSpPr>
          <p:spPr bwMode="auto">
            <a:xfrm flipH="1">
              <a:off x="5010150" y="1581150"/>
              <a:ext cx="138113" cy="1704975"/>
            </a:xfrm>
            <a:prstGeom prst="rtTriangle">
              <a:avLst/>
            </a:prstGeom>
            <a:solidFill>
              <a:srgbClr val="FF0000"/>
            </a:solidFill>
            <a:ln w="9525">
              <a:noFill/>
              <a:miter lim="800000"/>
            </a:ln>
          </p:spPr>
          <p:txBody>
            <a:bodyPr wrap="none" anchor="ctr"/>
            <a:lstStyle/>
            <a:p>
              <a:endParaRPr lang="en-IN"/>
            </a:p>
          </p:txBody>
        </p:sp>
        <p:sp>
          <p:nvSpPr>
            <p:cNvPr id="465953" name="Line 33"/>
            <p:cNvSpPr>
              <a:spLocks noChangeShapeType="1"/>
            </p:cNvSpPr>
            <p:nvPr/>
          </p:nvSpPr>
          <p:spPr bwMode="auto">
            <a:xfrm>
              <a:off x="2878138" y="4857750"/>
              <a:ext cx="4883150" cy="0"/>
            </a:xfrm>
            <a:prstGeom prst="line">
              <a:avLst/>
            </a:prstGeom>
            <a:noFill/>
            <a:ln w="19050">
              <a:solidFill>
                <a:schemeClr val="tx1"/>
              </a:solidFill>
              <a:round/>
            </a:ln>
          </p:spPr>
          <p:txBody>
            <a:bodyPr/>
            <a:lstStyle/>
            <a:p>
              <a:endParaRPr lang="en-US"/>
            </a:p>
          </p:txBody>
        </p:sp>
        <p:sp>
          <p:nvSpPr>
            <p:cNvPr id="465954" name="Text Box 34"/>
            <p:cNvSpPr txBox="1">
              <a:spLocks noChangeArrowheads="1"/>
            </p:cNvSpPr>
            <p:nvPr/>
          </p:nvSpPr>
          <p:spPr bwMode="auto">
            <a:xfrm rot="-2874672">
              <a:off x="608013" y="3074987"/>
              <a:ext cx="2819400" cy="1031875"/>
            </a:xfrm>
            <a:prstGeom prst="rect">
              <a:avLst/>
            </a:prstGeom>
            <a:noFill/>
            <a:ln w="9525">
              <a:noFill/>
              <a:miter lim="800000"/>
            </a:ln>
          </p:spPr>
          <p:txBody>
            <a:bodyPr lIns="83807" tIns="41903" rIns="83807" bIns="41903">
              <a:spAutoFit/>
            </a:bodyPr>
            <a:lstStyle/>
            <a:p>
              <a:pPr algn="l" defTabSz="838200">
                <a:spcBef>
                  <a:spcPct val="15000"/>
                </a:spcBef>
              </a:pPr>
              <a:r>
                <a:rPr lang="en-US" sz="2900" b="1" dirty="0">
                  <a:solidFill>
                    <a:schemeClr val="tx1"/>
                  </a:solidFill>
                  <a:latin typeface="Book Antiqua" pitchFamily="18" charset="0"/>
                </a:rPr>
                <a:t>	Societal </a:t>
              </a:r>
              <a:endParaRPr lang="en-US" sz="2900" b="1" dirty="0">
                <a:solidFill>
                  <a:schemeClr val="tx1"/>
                </a:solidFill>
                <a:latin typeface="Book Antiqua" pitchFamily="18" charset="0"/>
              </a:endParaRPr>
            </a:p>
            <a:p>
              <a:pPr algn="l" defTabSz="838200">
                <a:spcBef>
                  <a:spcPct val="15000"/>
                </a:spcBef>
              </a:pPr>
              <a:r>
                <a:rPr lang="en-US" sz="2900" b="1" dirty="0">
                  <a:solidFill>
                    <a:schemeClr val="tx1"/>
                  </a:solidFill>
                  <a:latin typeface="Book Antiqua" pitchFamily="18" charset="0"/>
                </a:rPr>
                <a:t>   Impacts</a:t>
              </a:r>
              <a:endParaRPr lang="en-US" sz="2900" b="1" dirty="0">
                <a:solidFill>
                  <a:schemeClr val="tx1"/>
                </a:solidFill>
                <a:latin typeface="Book Antiqua" pitchFamily="18" charset="0"/>
              </a:endParaRPr>
            </a:p>
          </p:txBody>
        </p:sp>
        <p:sp>
          <p:nvSpPr>
            <p:cNvPr id="465955" name="AutoShape 35"/>
            <p:cNvSpPr>
              <a:spLocks noChangeArrowheads="1"/>
            </p:cNvSpPr>
            <p:nvPr/>
          </p:nvSpPr>
          <p:spPr bwMode="auto">
            <a:xfrm>
              <a:off x="2465388" y="1857375"/>
              <a:ext cx="342900" cy="2571750"/>
            </a:xfrm>
            <a:prstGeom prst="upArrow">
              <a:avLst>
                <a:gd name="adj1" fmla="val 36111"/>
                <a:gd name="adj2" fmla="val 119271"/>
              </a:avLst>
            </a:prstGeom>
            <a:solidFill>
              <a:schemeClr val="folHlink"/>
            </a:solidFill>
            <a:ln w="9525">
              <a:solidFill>
                <a:schemeClr val="tx1"/>
              </a:solidFill>
              <a:miter lim="800000"/>
            </a:ln>
          </p:spPr>
          <p:txBody>
            <a:bodyPr wrap="none" anchor="ctr"/>
            <a:lstStyle/>
            <a:p>
              <a:endParaRPr lang="en-IN"/>
            </a:p>
          </p:txBody>
        </p:sp>
        <p:sp>
          <p:nvSpPr>
            <p:cNvPr id="465956" name="Text Box 36"/>
            <p:cNvSpPr txBox="1">
              <a:spLocks noChangeArrowheads="1"/>
            </p:cNvSpPr>
            <p:nvPr/>
          </p:nvSpPr>
          <p:spPr bwMode="auto">
            <a:xfrm>
              <a:off x="3221038" y="5029200"/>
              <a:ext cx="1101725" cy="523875"/>
            </a:xfrm>
            <a:prstGeom prst="rect">
              <a:avLst/>
            </a:prstGeom>
            <a:noFill/>
            <a:ln w="9525">
              <a:noFill/>
              <a:miter lim="800000"/>
            </a:ln>
          </p:spPr>
          <p:txBody>
            <a:bodyPr lIns="83807" tIns="41903" rIns="83807" bIns="41903">
              <a:spAutoFit/>
            </a:bodyPr>
            <a:lstStyle/>
            <a:p>
              <a:pPr algn="l" defTabSz="838200">
                <a:spcBef>
                  <a:spcPct val="50000"/>
                </a:spcBef>
              </a:pPr>
              <a:r>
                <a:rPr lang="en-US" sz="2900" b="1" dirty="0">
                  <a:solidFill>
                    <a:schemeClr val="tx1"/>
                  </a:solidFill>
                  <a:latin typeface="Book Antiqua" pitchFamily="18" charset="0"/>
                </a:rPr>
                <a:t>Time</a:t>
              </a:r>
              <a:endParaRPr lang="en-US" sz="2900" b="1" dirty="0">
                <a:solidFill>
                  <a:schemeClr val="tx1"/>
                </a:solidFill>
                <a:latin typeface="Book Antiqua" pitchFamily="18" charset="0"/>
              </a:endParaRPr>
            </a:p>
          </p:txBody>
        </p:sp>
        <p:sp>
          <p:nvSpPr>
            <p:cNvPr id="465957" name="AutoShape 37"/>
            <p:cNvSpPr>
              <a:spLocks noChangeArrowheads="1"/>
            </p:cNvSpPr>
            <p:nvPr/>
          </p:nvSpPr>
          <p:spPr bwMode="auto">
            <a:xfrm rot="5400000">
              <a:off x="5553869" y="3912394"/>
              <a:ext cx="357188" cy="2819400"/>
            </a:xfrm>
            <a:prstGeom prst="upArrow">
              <a:avLst>
                <a:gd name="adj1" fmla="val 36111"/>
                <a:gd name="adj2" fmla="val 125526"/>
              </a:avLst>
            </a:prstGeom>
            <a:solidFill>
              <a:schemeClr val="folHlink"/>
            </a:solidFill>
            <a:ln w="9525">
              <a:solidFill>
                <a:schemeClr val="tx1"/>
              </a:solidFill>
              <a:miter lim="800000"/>
            </a:ln>
          </p:spPr>
          <p:txBody>
            <a:bodyPr wrap="none" anchor="ctr"/>
            <a:lstStyle/>
            <a:p>
              <a:endParaRPr lang="en-IN"/>
            </a:p>
          </p:txBody>
        </p:sp>
        <p:sp>
          <p:nvSpPr>
            <p:cNvPr id="465958" name="Freeform 38"/>
            <p:cNvSpPr/>
            <p:nvPr/>
          </p:nvSpPr>
          <p:spPr bwMode="auto">
            <a:xfrm>
              <a:off x="4391025" y="2714625"/>
              <a:ext cx="687388"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800080"/>
            </a:solidFill>
            <a:ln w="76200">
              <a:noFill/>
              <a:round/>
            </a:ln>
          </p:spPr>
          <p:txBody>
            <a:bodyPr lIns="182880" tIns="228600"/>
            <a:lstStyle/>
            <a:p>
              <a:endParaRPr lang="en-IN"/>
            </a:p>
          </p:txBody>
        </p:sp>
        <p:sp>
          <p:nvSpPr>
            <p:cNvPr id="465959" name="Freeform 39"/>
            <p:cNvSpPr/>
            <p:nvPr/>
          </p:nvSpPr>
          <p:spPr bwMode="auto">
            <a:xfrm>
              <a:off x="3978275" y="3143250"/>
              <a:ext cx="687388"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6600CC"/>
            </a:solidFill>
            <a:ln w="76200">
              <a:noFill/>
              <a:round/>
            </a:ln>
          </p:spPr>
          <p:txBody>
            <a:bodyPr lIns="182880" tIns="228600"/>
            <a:lstStyle/>
            <a:p>
              <a:endParaRPr lang="en-IN"/>
            </a:p>
          </p:txBody>
        </p:sp>
        <p:sp>
          <p:nvSpPr>
            <p:cNvPr id="465960" name="Freeform 40"/>
            <p:cNvSpPr/>
            <p:nvPr/>
          </p:nvSpPr>
          <p:spPr bwMode="auto">
            <a:xfrm>
              <a:off x="3497263" y="3571875"/>
              <a:ext cx="687387"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3727AB"/>
            </a:solidFill>
            <a:ln w="76200">
              <a:noFill/>
              <a:round/>
            </a:ln>
          </p:spPr>
          <p:txBody>
            <a:bodyPr lIns="182880" tIns="228600"/>
            <a:lstStyle/>
            <a:p>
              <a:endParaRPr lang="en-IN"/>
            </a:p>
          </p:txBody>
        </p:sp>
        <p:sp>
          <p:nvSpPr>
            <p:cNvPr id="465961" name="Freeform 41"/>
            <p:cNvSpPr/>
            <p:nvPr/>
          </p:nvSpPr>
          <p:spPr bwMode="auto">
            <a:xfrm>
              <a:off x="3014663" y="4000500"/>
              <a:ext cx="688975"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032F87"/>
            </a:solidFill>
            <a:ln w="76200">
              <a:noFill/>
              <a:round/>
            </a:ln>
          </p:spPr>
          <p:txBody>
            <a:bodyPr lIns="182880" tIns="228600"/>
            <a:lstStyle/>
            <a:p>
              <a:endParaRPr lang="en-IN"/>
            </a:p>
          </p:txBody>
        </p:sp>
        <p:sp>
          <p:nvSpPr>
            <p:cNvPr id="465962" name="Text Box 42"/>
            <p:cNvSpPr txBox="1">
              <a:spLocks noChangeArrowheads="1"/>
            </p:cNvSpPr>
            <p:nvPr/>
          </p:nvSpPr>
          <p:spPr bwMode="auto">
            <a:xfrm>
              <a:off x="3565525" y="4000500"/>
              <a:ext cx="4195763" cy="417513"/>
            </a:xfrm>
            <a:prstGeom prst="rect">
              <a:avLst/>
            </a:prstGeom>
            <a:solidFill>
              <a:srgbClr val="032F87"/>
            </a:solidFill>
            <a:ln w="9525">
              <a:noFill/>
              <a:miter lim="800000"/>
            </a:ln>
          </p:spPr>
          <p:txBody>
            <a:bodyPr lIns="83807" tIns="41903" rIns="83807" bIns="41903">
              <a:spAutoFit/>
            </a:bodyPr>
            <a:lstStyle/>
            <a:p>
              <a:pPr algn="l" defTabSz="838200">
                <a:spcBef>
                  <a:spcPct val="50000"/>
                </a:spcBef>
              </a:pPr>
              <a:r>
                <a:rPr lang="en-US" b="1" dirty="0">
                  <a:solidFill>
                    <a:schemeClr val="bg1"/>
                  </a:solidFill>
                  <a:latin typeface="Book Antiqua" pitchFamily="18" charset="0"/>
                </a:rPr>
                <a:t>Steam Engines</a:t>
              </a:r>
              <a:endParaRPr lang="en-US" b="1" dirty="0">
                <a:solidFill>
                  <a:schemeClr val="bg1"/>
                </a:solidFill>
                <a:latin typeface="Book Antiqua" pitchFamily="18" charset="0"/>
              </a:endParaRPr>
            </a:p>
          </p:txBody>
        </p:sp>
        <p:sp>
          <p:nvSpPr>
            <p:cNvPr id="465963" name="Text Box 43"/>
            <p:cNvSpPr txBox="1">
              <a:spLocks noChangeArrowheads="1"/>
            </p:cNvSpPr>
            <p:nvPr/>
          </p:nvSpPr>
          <p:spPr bwMode="auto">
            <a:xfrm>
              <a:off x="5010150" y="2714625"/>
              <a:ext cx="2751138" cy="417513"/>
            </a:xfrm>
            <a:prstGeom prst="rect">
              <a:avLst/>
            </a:prstGeom>
            <a:solidFill>
              <a:srgbClr val="800080"/>
            </a:solidFill>
            <a:ln w="9525">
              <a:noFill/>
              <a:miter lim="800000"/>
            </a:ln>
          </p:spPr>
          <p:txBody>
            <a:bodyPr lIns="83807" tIns="41903" rIns="83807" bIns="41903">
              <a:spAutoFit/>
            </a:bodyPr>
            <a:lstStyle/>
            <a:p>
              <a:pPr algn="l" defTabSz="838200">
                <a:spcBef>
                  <a:spcPct val="50000"/>
                </a:spcBef>
              </a:pPr>
              <a:r>
                <a:rPr lang="en-US" b="1" dirty="0">
                  <a:solidFill>
                    <a:schemeClr val="bg1"/>
                  </a:solidFill>
                  <a:latin typeface="Book Antiqua" pitchFamily="18" charset="0"/>
                </a:rPr>
                <a:t>Computers</a:t>
              </a:r>
              <a:endParaRPr lang="en-US" b="1" dirty="0">
                <a:solidFill>
                  <a:schemeClr val="bg1"/>
                </a:solidFill>
                <a:latin typeface="Book Antiqua" pitchFamily="18" charset="0"/>
              </a:endParaRPr>
            </a:p>
          </p:txBody>
        </p:sp>
        <p:sp>
          <p:nvSpPr>
            <p:cNvPr id="465964" name="Text Box 44"/>
            <p:cNvSpPr txBox="1">
              <a:spLocks noChangeArrowheads="1"/>
            </p:cNvSpPr>
            <p:nvPr/>
          </p:nvSpPr>
          <p:spPr bwMode="auto">
            <a:xfrm>
              <a:off x="4116388" y="3571875"/>
              <a:ext cx="3644900" cy="417513"/>
            </a:xfrm>
            <a:prstGeom prst="rect">
              <a:avLst/>
            </a:prstGeom>
            <a:solidFill>
              <a:srgbClr val="3727AB"/>
            </a:solidFill>
            <a:ln w="9525">
              <a:noFill/>
              <a:miter lim="800000"/>
            </a:ln>
          </p:spPr>
          <p:txBody>
            <a:bodyPr lIns="83807" tIns="41903" rIns="83807" bIns="41903">
              <a:spAutoFit/>
            </a:bodyPr>
            <a:lstStyle/>
            <a:p>
              <a:pPr algn="l" defTabSz="838200">
                <a:spcBef>
                  <a:spcPct val="50000"/>
                </a:spcBef>
              </a:pPr>
              <a:r>
                <a:rPr lang="en-US" b="1" dirty="0">
                  <a:solidFill>
                    <a:schemeClr val="bg1"/>
                  </a:solidFill>
                  <a:latin typeface="Book Antiqua" pitchFamily="18" charset="0"/>
                </a:rPr>
                <a:t>Railways</a:t>
              </a:r>
              <a:endParaRPr lang="en-US" b="1" dirty="0">
                <a:solidFill>
                  <a:schemeClr val="bg1"/>
                </a:solidFill>
                <a:latin typeface="Book Antiqua" pitchFamily="18" charset="0"/>
              </a:endParaRPr>
            </a:p>
          </p:txBody>
        </p:sp>
        <p:sp>
          <p:nvSpPr>
            <p:cNvPr id="465965" name="Text Box 45"/>
            <p:cNvSpPr txBox="1">
              <a:spLocks noChangeArrowheads="1"/>
            </p:cNvSpPr>
            <p:nvPr/>
          </p:nvSpPr>
          <p:spPr bwMode="auto">
            <a:xfrm>
              <a:off x="4597400" y="3143250"/>
              <a:ext cx="3163888" cy="417513"/>
            </a:xfrm>
            <a:prstGeom prst="rect">
              <a:avLst/>
            </a:prstGeom>
            <a:solidFill>
              <a:srgbClr val="6600CC"/>
            </a:solidFill>
            <a:ln w="9525">
              <a:noFill/>
              <a:miter lim="800000"/>
            </a:ln>
          </p:spPr>
          <p:txBody>
            <a:bodyPr lIns="83807" tIns="41903" rIns="83807" bIns="41903">
              <a:spAutoFit/>
            </a:bodyPr>
            <a:lstStyle/>
            <a:p>
              <a:pPr algn="l" defTabSz="838200">
                <a:spcBef>
                  <a:spcPct val="50000"/>
                </a:spcBef>
              </a:pPr>
              <a:r>
                <a:rPr lang="en-US" b="1" dirty="0">
                  <a:solidFill>
                    <a:schemeClr val="bg1"/>
                  </a:solidFill>
                  <a:latin typeface="Book Antiqua" pitchFamily="18" charset="0"/>
                </a:rPr>
                <a:t>Automobiles</a:t>
              </a:r>
              <a:endParaRPr lang="en-US" b="1" dirty="0">
                <a:solidFill>
                  <a:schemeClr val="bg1"/>
                </a:solidFill>
                <a:latin typeface="Book Antiqua" pitchFamily="18" charset="0"/>
              </a:endParaRPr>
            </a:p>
          </p:txBody>
        </p:sp>
        <p:sp>
          <p:nvSpPr>
            <p:cNvPr id="465966" name="Freeform 46"/>
            <p:cNvSpPr/>
            <p:nvPr/>
          </p:nvSpPr>
          <p:spPr bwMode="auto">
            <a:xfrm>
              <a:off x="3633788" y="3589338"/>
              <a:ext cx="504825" cy="436562"/>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465967" name="Freeform 47"/>
            <p:cNvSpPr/>
            <p:nvPr/>
          </p:nvSpPr>
          <p:spPr bwMode="auto">
            <a:xfrm>
              <a:off x="3152775" y="4017963"/>
              <a:ext cx="504825" cy="436562"/>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465968" name="Freeform 48"/>
            <p:cNvSpPr/>
            <p:nvPr/>
          </p:nvSpPr>
          <p:spPr bwMode="auto">
            <a:xfrm>
              <a:off x="4116388" y="3160713"/>
              <a:ext cx="504825" cy="436562"/>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465969" name="Freeform 49"/>
            <p:cNvSpPr/>
            <p:nvPr/>
          </p:nvSpPr>
          <p:spPr bwMode="auto">
            <a:xfrm>
              <a:off x="4575175" y="2732088"/>
              <a:ext cx="503238" cy="436562"/>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465970" name="Text Box 50"/>
            <p:cNvSpPr txBox="1">
              <a:spLocks noChangeArrowheads="1"/>
            </p:cNvSpPr>
            <p:nvPr/>
          </p:nvSpPr>
          <p:spPr bwMode="auto">
            <a:xfrm>
              <a:off x="2878138" y="4429125"/>
              <a:ext cx="4883150" cy="417513"/>
            </a:xfrm>
            <a:prstGeom prst="rect">
              <a:avLst/>
            </a:prstGeom>
            <a:solidFill>
              <a:srgbClr val="5F5F5F"/>
            </a:solidFill>
            <a:ln w="9525">
              <a:noFill/>
              <a:miter lim="800000"/>
            </a:ln>
          </p:spPr>
          <p:txBody>
            <a:bodyPr lIns="83807" tIns="41903" rIns="83807" bIns="41903">
              <a:spAutoFit/>
            </a:bodyPr>
            <a:lstStyle/>
            <a:p>
              <a:pPr algn="l" defTabSz="838200">
                <a:spcBef>
                  <a:spcPct val="50000"/>
                </a:spcBef>
              </a:pPr>
              <a:r>
                <a:rPr lang="en-US" dirty="0">
                  <a:solidFill>
                    <a:schemeClr val="bg1"/>
                  </a:solidFill>
                  <a:latin typeface="Book Antiqua" pitchFamily="18" charset="0"/>
                </a:rPr>
                <a:t>(Middle Ages)</a:t>
              </a:r>
              <a:endParaRPr lang="en-US" dirty="0">
                <a:solidFill>
                  <a:schemeClr val="bg1"/>
                </a:solidFill>
                <a:latin typeface="Book Antiqua" pitchFamily="18" charset="0"/>
              </a:endParaRPr>
            </a:p>
          </p:txBody>
        </p:sp>
        <p:sp>
          <p:nvSpPr>
            <p:cNvPr id="465971" name="Line 51"/>
            <p:cNvSpPr>
              <a:spLocks noChangeShapeType="1"/>
            </p:cNvSpPr>
            <p:nvPr/>
          </p:nvSpPr>
          <p:spPr bwMode="auto">
            <a:xfrm>
              <a:off x="2878138" y="1571625"/>
              <a:ext cx="0" cy="3286125"/>
            </a:xfrm>
            <a:prstGeom prst="line">
              <a:avLst/>
            </a:prstGeom>
            <a:noFill/>
            <a:ln w="19050">
              <a:solidFill>
                <a:schemeClr val="tx1"/>
              </a:solidFill>
              <a:round/>
            </a:ln>
          </p:spPr>
          <p:txBody>
            <a:bodyPr/>
            <a:lstStyle/>
            <a:p>
              <a:endParaRPr lang="en-US"/>
            </a:p>
          </p:txBody>
        </p:sp>
        <p:sp>
          <p:nvSpPr>
            <p:cNvPr id="465972" name="Line 52"/>
            <p:cNvSpPr>
              <a:spLocks noChangeShapeType="1"/>
            </p:cNvSpPr>
            <p:nvPr/>
          </p:nvSpPr>
          <p:spPr bwMode="auto">
            <a:xfrm>
              <a:off x="2878138" y="4857750"/>
              <a:ext cx="4883150" cy="0"/>
            </a:xfrm>
            <a:prstGeom prst="line">
              <a:avLst/>
            </a:prstGeom>
            <a:noFill/>
            <a:ln w="19050">
              <a:solidFill>
                <a:schemeClr val="tx1"/>
              </a:solidFill>
              <a:round/>
            </a:ln>
          </p:spPr>
          <p:txBody>
            <a:bodyPr/>
            <a:lstStyle/>
            <a:p>
              <a:endParaRPr lang="en-US"/>
            </a:p>
          </p:txBody>
        </p:sp>
        <p:sp>
          <p:nvSpPr>
            <p:cNvPr id="465973" name="AutoShape 53"/>
            <p:cNvSpPr>
              <a:spLocks noChangeArrowheads="1"/>
            </p:cNvSpPr>
            <p:nvPr/>
          </p:nvSpPr>
          <p:spPr bwMode="auto">
            <a:xfrm flipV="1">
              <a:off x="5078413" y="1509713"/>
              <a:ext cx="138112" cy="214312"/>
            </a:xfrm>
            <a:prstGeom prst="rtTriangle">
              <a:avLst/>
            </a:prstGeom>
            <a:solidFill>
              <a:srgbClr val="BEE6FA"/>
            </a:solidFill>
            <a:ln w="9525">
              <a:noFill/>
              <a:miter lim="800000"/>
            </a:ln>
          </p:spPr>
          <p:txBody>
            <a:bodyPr wrap="none" anchor="ctr"/>
            <a:lstStyle/>
            <a:p>
              <a:endParaRPr lang="en-IN"/>
            </a:p>
          </p:txBody>
        </p:sp>
        <p:sp>
          <p:nvSpPr>
            <p:cNvPr id="465974" name="Freeform 54"/>
            <p:cNvSpPr/>
            <p:nvPr/>
          </p:nvSpPr>
          <p:spPr bwMode="auto">
            <a:xfrm>
              <a:off x="5010150" y="2636838"/>
              <a:ext cx="141288" cy="139700"/>
            </a:xfrm>
            <a:custGeom>
              <a:avLst/>
              <a:gdLst>
                <a:gd name="T0" fmla="*/ 0 w 98"/>
                <a:gd name="T1" fmla="*/ 2147483647 h 94"/>
                <a:gd name="T2" fmla="*/ 2147483647 w 98"/>
                <a:gd name="T3" fmla="*/ 2147483647 h 94"/>
                <a:gd name="T4" fmla="*/ 2147483647 w 98"/>
                <a:gd name="T5" fmla="*/ 2147483647 h 94"/>
                <a:gd name="T6" fmla="*/ 2147483647 w 98"/>
                <a:gd name="T7" fmla="*/ 2147483647 h 94"/>
                <a:gd name="T8" fmla="*/ 2147483647 w 98"/>
                <a:gd name="T9" fmla="*/ 2147483647 h 94"/>
                <a:gd name="T10" fmla="*/ 2147483647 w 98"/>
                <a:gd name="T11" fmla="*/ 2147483647 h 94"/>
                <a:gd name="T12" fmla="*/ 0 w 98"/>
                <a:gd name="T13" fmla="*/ 2147483647 h 94"/>
                <a:gd name="T14" fmla="*/ 0 60000 65536"/>
                <a:gd name="T15" fmla="*/ 0 60000 65536"/>
                <a:gd name="T16" fmla="*/ 0 60000 65536"/>
                <a:gd name="T17" fmla="*/ 0 60000 65536"/>
                <a:gd name="T18" fmla="*/ 0 60000 65536"/>
                <a:gd name="T19" fmla="*/ 0 60000 65536"/>
                <a:gd name="T20" fmla="*/ 0 60000 65536"/>
                <a:gd name="T21" fmla="*/ 0 w 98"/>
                <a:gd name="T22" fmla="*/ 0 h 94"/>
                <a:gd name="T23" fmla="*/ 98 w 98"/>
                <a:gd name="T24" fmla="*/ 94 h 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 h="94">
                  <a:moveTo>
                    <a:pt x="0" y="79"/>
                  </a:moveTo>
                  <a:cubicBezTo>
                    <a:pt x="15" y="72"/>
                    <a:pt x="24" y="50"/>
                    <a:pt x="39" y="39"/>
                  </a:cubicBezTo>
                  <a:cubicBezTo>
                    <a:pt x="47" y="33"/>
                    <a:pt x="51" y="18"/>
                    <a:pt x="59" y="9"/>
                  </a:cubicBezTo>
                  <a:cubicBezTo>
                    <a:pt x="63" y="0"/>
                    <a:pt x="78" y="4"/>
                    <a:pt x="78" y="4"/>
                  </a:cubicBezTo>
                  <a:cubicBezTo>
                    <a:pt x="79" y="36"/>
                    <a:pt x="92" y="18"/>
                    <a:pt x="98" y="43"/>
                  </a:cubicBezTo>
                  <a:cubicBezTo>
                    <a:pt x="94" y="63"/>
                    <a:pt x="68" y="79"/>
                    <a:pt x="56" y="82"/>
                  </a:cubicBezTo>
                  <a:cubicBezTo>
                    <a:pt x="19" y="90"/>
                    <a:pt x="3" y="94"/>
                    <a:pt x="0" y="79"/>
                  </a:cubicBezTo>
                  <a:close/>
                </a:path>
              </a:pathLst>
            </a:custGeom>
            <a:solidFill>
              <a:srgbClr val="FF0000"/>
            </a:solidFill>
            <a:ln w="9525">
              <a:noFill/>
              <a:round/>
            </a:ln>
          </p:spPr>
          <p:txBody>
            <a:bodyPr/>
            <a:lstStyle/>
            <a:p>
              <a:endParaRPr lang="en-IN"/>
            </a:p>
          </p:txBody>
        </p:sp>
        <p:sp>
          <p:nvSpPr>
            <p:cNvPr id="465975" name="Text Box 55"/>
            <p:cNvSpPr txBox="1">
              <a:spLocks noChangeArrowheads="1"/>
            </p:cNvSpPr>
            <p:nvPr/>
          </p:nvSpPr>
          <p:spPr bwMode="auto">
            <a:xfrm>
              <a:off x="704850" y="441325"/>
              <a:ext cx="8358188" cy="752475"/>
            </a:xfrm>
            <a:prstGeom prst="rect">
              <a:avLst/>
            </a:prstGeom>
            <a:noFill/>
            <a:ln w="9525">
              <a:noFill/>
              <a:miter lim="800000"/>
            </a:ln>
            <a:effectLst>
              <a:outerShdw dist="28398" dir="20006097" algn="ctr" rotWithShape="0">
                <a:schemeClr val="bg1"/>
              </a:outerShdw>
            </a:effectLst>
          </p:spPr>
          <p:txBody>
            <a:bodyPr lIns="83807" tIns="41903" rIns="83807" bIns="41903">
              <a:spAutoFit/>
            </a:bodyPr>
            <a:lstStyle/>
            <a:p>
              <a:pPr defTabSz="838200">
                <a:spcBef>
                  <a:spcPct val="50000"/>
                </a:spcBef>
                <a:defRPr/>
              </a:pPr>
              <a:r>
                <a:rPr lang="en-US" sz="4400" b="1" dirty="0">
                  <a:solidFill>
                    <a:schemeClr val="tx2"/>
                  </a:solidFill>
                  <a:latin typeface="Book Antiqua" pitchFamily="18" charset="0"/>
                </a:rPr>
                <a:t>The Next Giant/Colossal Step</a:t>
              </a:r>
              <a:endParaRPr lang="en-US" sz="4400" b="1" dirty="0">
                <a:solidFill>
                  <a:schemeClr val="tx2"/>
                </a:solidFill>
                <a:latin typeface="Book Antiqua" pitchFamily="18" charset="0"/>
              </a:endParaRPr>
            </a:p>
          </p:txBody>
        </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1"/>
          <p:cNvSpPr>
            <a:spLocks noGrp="1"/>
          </p:cNvSpPr>
          <p:nvPr>
            <p:ph type="dt" sz="quarter" idx="10"/>
          </p:nvPr>
        </p:nvSpPr>
        <p:spPr>
          <a:noFill/>
        </p:spPr>
        <p:txBody>
          <a:bodyPr/>
          <a:lstStyle/>
          <a:p>
            <a:fld id="{1CBC50D9-65A3-4324-B9A8-7C07AD1B49D6}" type="datetime2">
              <a:rPr lang="en-US" smtClean="0"/>
            </a:fld>
            <a:endParaRPr lang="en-US"/>
          </a:p>
        </p:txBody>
      </p:sp>
      <p:sp>
        <p:nvSpPr>
          <p:cNvPr id="28675" name="Slide Number Placeholder 2"/>
          <p:cNvSpPr>
            <a:spLocks noGrp="1"/>
          </p:cNvSpPr>
          <p:nvPr>
            <p:ph type="sldNum" sz="quarter" idx="12"/>
          </p:nvPr>
        </p:nvSpPr>
        <p:spPr>
          <a:noFill/>
        </p:spPr>
        <p:txBody>
          <a:bodyPr/>
          <a:lstStyle/>
          <a:p>
            <a:fld id="{8324C70E-75C2-423E-8BAB-C6502FF63634}" type="slidenum">
              <a:rPr lang="en-US" dirty="0" smtClean="0"/>
            </a:fld>
            <a:endParaRPr lang="en-US" dirty="0"/>
          </a:p>
        </p:txBody>
      </p:sp>
      <p:pic>
        <p:nvPicPr>
          <p:cNvPr id="28676" name="Picture 2"/>
          <p:cNvPicPr>
            <a:picLocks noChangeAspect="1" noChangeArrowheads="1"/>
          </p:cNvPicPr>
          <p:nvPr/>
        </p:nvPicPr>
        <p:blipFill>
          <a:blip r:embed="rId1"/>
          <a:srcRect/>
          <a:stretch>
            <a:fillRect/>
          </a:stretch>
        </p:blipFill>
        <p:spPr bwMode="auto">
          <a:xfrm>
            <a:off x="685800" y="228600"/>
            <a:ext cx="8507413" cy="5991225"/>
          </a:xfrm>
          <a:prstGeom prst="rect">
            <a:avLst/>
          </a:prstGeom>
          <a:noFill/>
          <a:ln w="9525" algn="ctr">
            <a:noFill/>
            <a:miter lim="800000"/>
            <a:headEnd/>
            <a:tailEnd/>
          </a:ln>
        </p:spPr>
      </p:pic>
      <p:sp>
        <p:nvSpPr>
          <p:cNvPr id="28677" name="TextBox 4"/>
          <p:cNvSpPr txBox="1">
            <a:spLocks noChangeArrowheads="1"/>
          </p:cNvSpPr>
          <p:nvPr/>
        </p:nvSpPr>
        <p:spPr bwMode="auto">
          <a:xfrm>
            <a:off x="4419600" y="6172200"/>
            <a:ext cx="717550" cy="430213"/>
          </a:xfrm>
          <a:prstGeom prst="rect">
            <a:avLst/>
          </a:prstGeom>
          <a:noFill/>
          <a:ln w="9525">
            <a:noFill/>
            <a:miter lim="800000"/>
          </a:ln>
        </p:spPr>
        <p:txBody>
          <a:bodyPr wrap="none">
            <a:spAutoFit/>
          </a:bodyPr>
          <a:lstStyle/>
          <a:p>
            <a:r>
              <a:rPr lang="en-US" dirty="0"/>
              <a:t>IBM</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39870A9-7B39-4408-B852-777EBA111839}" type="datetime2">
              <a:rPr lang="en-US" smtClean="0"/>
            </a:fld>
            <a:endParaRPr lang="en-US"/>
          </a:p>
        </p:txBody>
      </p:sp>
      <p:sp>
        <p:nvSpPr>
          <p:cNvPr id="3" name="Slide Number Placeholder 2"/>
          <p:cNvSpPr>
            <a:spLocks noGrp="1"/>
          </p:cNvSpPr>
          <p:nvPr>
            <p:ph type="sldNum" sz="quarter" idx="12"/>
          </p:nvPr>
        </p:nvSpPr>
        <p:spPr/>
        <p:txBody>
          <a:bodyPr/>
          <a:lstStyle/>
          <a:p>
            <a:pPr>
              <a:defRPr/>
            </a:pPr>
            <a:fld id="{9F4ACF45-D1AD-41FD-A028-55D1F0541A8D}" type="slidenum">
              <a:rPr lang="en-US" dirty="0" smtClean="0"/>
            </a:fld>
            <a:endParaRPr lang="en-US" dirty="0"/>
          </a:p>
        </p:txBody>
      </p:sp>
      <p:sp>
        <p:nvSpPr>
          <p:cNvPr id="4" name="TextBox 3"/>
          <p:cNvSpPr txBox="1"/>
          <p:nvPr/>
        </p:nvSpPr>
        <p:spPr>
          <a:xfrm>
            <a:off x="325044" y="1524000"/>
            <a:ext cx="9580956" cy="3323987"/>
          </a:xfrm>
          <a:prstGeom prst="rect">
            <a:avLst/>
          </a:prstGeom>
          <a:noFill/>
        </p:spPr>
        <p:txBody>
          <a:bodyPr wrap="none" rtlCol="0">
            <a:spAutoFit/>
          </a:bodyPr>
          <a:lstStyle/>
          <a:p>
            <a:pPr algn="l"/>
            <a:r>
              <a:rPr lang="en-US" sz="3000" dirty="0">
                <a:solidFill>
                  <a:schemeClr val="accent1">
                    <a:lumMod val="50000"/>
                  </a:schemeClr>
                </a:solidFill>
              </a:rPr>
              <a:t>Are molecular entities stable?</a:t>
            </a:r>
            <a:endParaRPr lang="en-US" sz="3000" dirty="0">
              <a:solidFill>
                <a:schemeClr val="accent1">
                  <a:lumMod val="50000"/>
                </a:schemeClr>
              </a:solidFill>
            </a:endParaRPr>
          </a:p>
          <a:p>
            <a:pPr algn="l"/>
            <a:endParaRPr lang="en-US" sz="3000" dirty="0">
              <a:solidFill>
                <a:schemeClr val="accent1">
                  <a:lumMod val="50000"/>
                </a:schemeClr>
              </a:solidFill>
            </a:endParaRPr>
          </a:p>
          <a:p>
            <a:pPr algn="l"/>
            <a:r>
              <a:rPr lang="en-US" sz="3000" dirty="0">
                <a:solidFill>
                  <a:schemeClr val="accent1">
                    <a:lumMod val="50000"/>
                  </a:schemeClr>
                </a:solidFill>
              </a:rPr>
              <a:t>Are quantum effects an obstacle to atomic manipulation?</a:t>
            </a:r>
            <a:endParaRPr lang="en-US" sz="3000" dirty="0">
              <a:solidFill>
                <a:schemeClr val="accent1">
                  <a:lumMod val="50000"/>
                </a:schemeClr>
              </a:solidFill>
            </a:endParaRPr>
          </a:p>
          <a:p>
            <a:pPr algn="l"/>
            <a:endParaRPr lang="en-US" sz="3000" dirty="0">
              <a:solidFill>
                <a:schemeClr val="accent1">
                  <a:lumMod val="50000"/>
                </a:schemeClr>
              </a:solidFill>
            </a:endParaRPr>
          </a:p>
          <a:p>
            <a:pPr algn="l"/>
            <a:r>
              <a:rPr lang="en-US" sz="3000" dirty="0">
                <a:solidFill>
                  <a:schemeClr val="accent1">
                    <a:lumMod val="50000"/>
                  </a:schemeClr>
                </a:solidFill>
              </a:rPr>
              <a:t>Is Brownian motion is significant effect in </a:t>
            </a:r>
            <a:r>
              <a:rPr lang="en-US" sz="3000" dirty="0" err="1">
                <a:solidFill>
                  <a:schemeClr val="accent1">
                    <a:lumMod val="50000"/>
                  </a:schemeClr>
                </a:solidFill>
              </a:rPr>
              <a:t>nanocomponents</a:t>
            </a:r>
            <a:r>
              <a:rPr lang="en-US" sz="3000" dirty="0">
                <a:solidFill>
                  <a:schemeClr val="accent1">
                    <a:lumMod val="50000"/>
                  </a:schemeClr>
                </a:solidFill>
              </a:rPr>
              <a:t>?</a:t>
            </a:r>
            <a:endParaRPr lang="en-US" sz="3000" dirty="0">
              <a:solidFill>
                <a:schemeClr val="accent1">
                  <a:lumMod val="50000"/>
                </a:schemeClr>
              </a:solidFill>
            </a:endParaRPr>
          </a:p>
          <a:p>
            <a:pPr algn="l"/>
            <a:endParaRPr lang="en-US" sz="3000" dirty="0">
              <a:solidFill>
                <a:schemeClr val="accent1">
                  <a:lumMod val="50000"/>
                </a:schemeClr>
              </a:solidFill>
            </a:endParaRPr>
          </a:p>
          <a:p>
            <a:pPr algn="l"/>
            <a:r>
              <a:rPr lang="en-US" sz="3000" dirty="0">
                <a:solidFill>
                  <a:schemeClr val="accent1">
                    <a:lumMod val="50000"/>
                  </a:schemeClr>
                </a:solidFill>
              </a:rPr>
              <a:t>Are friction and wear relevant for </a:t>
            </a:r>
            <a:r>
              <a:rPr lang="en-US" sz="3000" dirty="0" err="1">
                <a:solidFill>
                  <a:schemeClr val="accent1">
                    <a:lumMod val="50000"/>
                  </a:schemeClr>
                </a:solidFill>
              </a:rPr>
              <a:t>nanocomponents</a:t>
            </a:r>
            <a:r>
              <a:rPr lang="en-US" sz="3000" dirty="0">
                <a:solidFill>
                  <a:schemeClr val="accent1">
                    <a:lumMod val="50000"/>
                  </a:schemeClr>
                </a:solidFill>
              </a:rPr>
              <a:t>?</a:t>
            </a:r>
            <a:endParaRPr lang="en-IN" sz="3000" dirty="0">
              <a:solidFill>
                <a:schemeClr val="accent1">
                  <a:lumMod val="50000"/>
                </a:schemeClr>
              </a:solidFill>
            </a:endParaRPr>
          </a:p>
        </p:txBody>
      </p:sp>
      <p:sp>
        <p:nvSpPr>
          <p:cNvPr id="5" name="TextBox 4"/>
          <p:cNvSpPr txBox="1"/>
          <p:nvPr/>
        </p:nvSpPr>
        <p:spPr>
          <a:xfrm>
            <a:off x="4343400" y="228600"/>
            <a:ext cx="2010487" cy="584775"/>
          </a:xfrm>
          <a:prstGeom prst="rect">
            <a:avLst/>
          </a:prstGeom>
          <a:noFill/>
        </p:spPr>
        <p:txBody>
          <a:bodyPr wrap="none" rtlCol="0">
            <a:spAutoFit/>
          </a:bodyPr>
          <a:lstStyle/>
          <a:p>
            <a:r>
              <a:rPr lang="en-US" sz="3200" dirty="0">
                <a:solidFill>
                  <a:srgbClr val="C00000"/>
                </a:solidFill>
              </a:rPr>
              <a:t>Questions?</a:t>
            </a:r>
            <a:endParaRPr lang="en-IN" sz="3200" dirty="0">
              <a:solidFill>
                <a:srgbClr val="C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1"/>
          <p:cNvSpPr>
            <a:spLocks noGrp="1"/>
          </p:cNvSpPr>
          <p:nvPr>
            <p:ph type="dt" sz="quarter" idx="10"/>
          </p:nvPr>
        </p:nvSpPr>
        <p:spPr>
          <a:noFill/>
        </p:spPr>
        <p:txBody>
          <a:bodyPr/>
          <a:lstStyle/>
          <a:p>
            <a:fld id="{061DA371-9A20-4148-820C-9858A65CAFC3}" type="datetime2">
              <a:rPr lang="en-US" smtClean="0"/>
            </a:fld>
            <a:endParaRPr lang="en-US"/>
          </a:p>
        </p:txBody>
      </p:sp>
      <p:sp>
        <p:nvSpPr>
          <p:cNvPr id="30723" name="Slide Number Placeholder 2"/>
          <p:cNvSpPr>
            <a:spLocks noGrp="1"/>
          </p:cNvSpPr>
          <p:nvPr>
            <p:ph type="sldNum" sz="quarter" idx="12"/>
          </p:nvPr>
        </p:nvSpPr>
        <p:spPr>
          <a:noFill/>
        </p:spPr>
        <p:txBody>
          <a:bodyPr/>
          <a:lstStyle/>
          <a:p>
            <a:fld id="{259BE6A8-E8AC-444B-8CC2-7AABFA99EF90}" type="slidenum">
              <a:rPr lang="en-US" dirty="0" smtClean="0"/>
            </a:fld>
            <a:endParaRPr lang="en-US" dirty="0"/>
          </a:p>
        </p:txBody>
      </p:sp>
      <p:sp>
        <p:nvSpPr>
          <p:cNvPr id="30724" name="Rectangle 3"/>
          <p:cNvSpPr>
            <a:spLocks noChangeArrowheads="1"/>
          </p:cNvSpPr>
          <p:nvPr/>
        </p:nvSpPr>
        <p:spPr bwMode="auto">
          <a:xfrm>
            <a:off x="609600" y="381000"/>
            <a:ext cx="9601200" cy="5848350"/>
          </a:xfrm>
          <a:prstGeom prst="rect">
            <a:avLst/>
          </a:prstGeom>
          <a:noFill/>
          <a:ln w="9525">
            <a:noFill/>
            <a:miter lim="800000"/>
          </a:ln>
        </p:spPr>
        <p:txBody>
          <a:bodyPr>
            <a:spAutoFit/>
          </a:bodyPr>
          <a:lstStyle/>
          <a:p>
            <a:pPr algn="l"/>
            <a:r>
              <a:rPr lang="en-US" b="1" dirty="0"/>
              <a:t>What then is the Nanoscale?</a:t>
            </a:r>
            <a:endParaRPr lang="en-US" b="1" dirty="0"/>
          </a:p>
          <a:p>
            <a:pPr algn="l"/>
            <a:endParaRPr lang="en-US" b="1"/>
          </a:p>
          <a:p>
            <a:pPr algn="l"/>
            <a:r>
              <a:rPr lang="en-US" b="1" dirty="0"/>
              <a:t>Nanoscience? Nanotechnology?</a:t>
            </a:r>
            <a:endParaRPr lang="en-US" b="1" dirty="0"/>
          </a:p>
          <a:p>
            <a:pPr algn="l"/>
            <a:endParaRPr lang="en-US" b="1"/>
          </a:p>
          <a:p>
            <a:pPr algn="l"/>
            <a:r>
              <a:rPr lang="en-US" b="1" dirty="0"/>
              <a:t>Nanometer = One-billionth of a meter (10</a:t>
            </a:r>
            <a:r>
              <a:rPr lang="en-US" b="1" baseline="30000" dirty="0"/>
              <a:t>-9</a:t>
            </a:r>
            <a:r>
              <a:rPr lang="en-US" b="1" dirty="0"/>
              <a:t> m)</a:t>
            </a:r>
            <a:endParaRPr lang="en-US" b="1" dirty="0"/>
          </a:p>
          <a:p>
            <a:pPr algn="l"/>
            <a:endParaRPr lang="en-US" b="1"/>
          </a:p>
          <a:p>
            <a:pPr algn="l"/>
            <a:r>
              <a:rPr lang="en-US" b="1" dirty="0"/>
              <a:t>Nanoscale = Specifically: ≤ 100 nm along one dimension.</a:t>
            </a:r>
            <a:endParaRPr lang="en-US" b="1" dirty="0"/>
          </a:p>
          <a:p>
            <a:pPr algn="l"/>
            <a:r>
              <a:rPr lang="en-US" dirty="0"/>
              <a:t>In general, it could imply materials with dimensions</a:t>
            </a:r>
            <a:endParaRPr lang="en-US" dirty="0"/>
          </a:p>
          <a:p>
            <a:pPr algn="l"/>
            <a:r>
              <a:rPr lang="en-US" dirty="0"/>
              <a:t>less than ≤ 1 micron— there is however a distinction</a:t>
            </a:r>
            <a:endParaRPr lang="en-US" dirty="0"/>
          </a:p>
          <a:p>
            <a:pPr algn="l"/>
            <a:r>
              <a:rPr lang="en-US" dirty="0"/>
              <a:t>with regard to the “remarkability” of properties!</a:t>
            </a:r>
            <a:endParaRPr lang="en-US" dirty="0"/>
          </a:p>
          <a:p>
            <a:pPr algn="l"/>
            <a:r>
              <a:rPr lang="en-US" b="1" dirty="0"/>
              <a:t>Nanoscience = Study of nanoscale materials, properties</a:t>
            </a:r>
            <a:endParaRPr lang="en-US" b="1" dirty="0"/>
          </a:p>
          <a:p>
            <a:pPr algn="l"/>
            <a:r>
              <a:rPr lang="en-US" dirty="0"/>
              <a:t>and phenomena</a:t>
            </a:r>
            <a:endParaRPr lang="en-US" dirty="0"/>
          </a:p>
          <a:p>
            <a:pPr algn="l"/>
            <a:endParaRPr lang="en-US"/>
          </a:p>
          <a:p>
            <a:pPr algn="l"/>
            <a:r>
              <a:rPr lang="en-US" b="1" dirty="0"/>
              <a:t>Nanotechnology = The application of nanoscience to</a:t>
            </a:r>
            <a:endParaRPr lang="en-US" b="1" dirty="0"/>
          </a:p>
          <a:p>
            <a:pPr algn="l"/>
            <a:r>
              <a:rPr lang="en-US" dirty="0"/>
              <a:t>industry and commerce</a:t>
            </a:r>
            <a:endParaRPr lang="en-US" dirty="0"/>
          </a:p>
          <a:p>
            <a:pPr algn="l"/>
            <a:endParaRPr lang="en-US"/>
          </a:p>
          <a:p>
            <a:pPr algn="l"/>
            <a:r>
              <a:rPr lang="en-US" dirty="0"/>
              <a:t>Latin Nanus and Greek root nan(s)-&gt;dwarf or little old man</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1"/>
          <p:cNvSpPr>
            <a:spLocks noGrp="1"/>
          </p:cNvSpPr>
          <p:nvPr>
            <p:ph type="dt" sz="quarter" idx="10"/>
          </p:nvPr>
        </p:nvSpPr>
        <p:spPr>
          <a:noFill/>
        </p:spPr>
        <p:txBody>
          <a:bodyPr/>
          <a:lstStyle/>
          <a:p>
            <a:fld id="{6BE64B16-91F6-4580-85EE-A7C9DF689067}" type="datetime2">
              <a:rPr lang="en-US" smtClean="0"/>
            </a:fld>
            <a:endParaRPr lang="en-US"/>
          </a:p>
        </p:txBody>
      </p:sp>
      <p:sp>
        <p:nvSpPr>
          <p:cNvPr id="31747" name="Slide Number Placeholder 2"/>
          <p:cNvSpPr>
            <a:spLocks noGrp="1"/>
          </p:cNvSpPr>
          <p:nvPr>
            <p:ph type="sldNum" sz="quarter" idx="12"/>
          </p:nvPr>
        </p:nvSpPr>
        <p:spPr>
          <a:noFill/>
        </p:spPr>
        <p:txBody>
          <a:bodyPr/>
          <a:lstStyle/>
          <a:p>
            <a:fld id="{CAF5087D-82F9-4701-8325-1ED34554269B}" type="slidenum">
              <a:rPr lang="en-US" dirty="0" smtClean="0"/>
            </a:fld>
            <a:endParaRPr lang="en-US" dirty="0"/>
          </a:p>
        </p:txBody>
      </p:sp>
      <p:sp>
        <p:nvSpPr>
          <p:cNvPr id="31748" name="Oval 4"/>
          <p:cNvSpPr>
            <a:spLocks noChangeArrowheads="1"/>
          </p:cNvSpPr>
          <p:nvPr/>
        </p:nvSpPr>
        <p:spPr bwMode="auto">
          <a:xfrm>
            <a:off x="2590800" y="2057400"/>
            <a:ext cx="4829175" cy="1428750"/>
          </a:xfrm>
          <a:prstGeom prst="ellipse">
            <a:avLst/>
          </a:prstGeom>
          <a:solidFill>
            <a:srgbClr val="EAEAEA"/>
          </a:solidFill>
          <a:ln w="9525" algn="ctr">
            <a:noFill/>
            <a:round/>
          </a:ln>
        </p:spPr>
        <p:txBody>
          <a:bodyPr wrap="none" anchor="ctr">
            <a:spAutoFit/>
          </a:bodyPr>
          <a:lstStyle/>
          <a:p>
            <a:pPr defTabSz="838200"/>
            <a:r>
              <a:rPr lang="en-US" sz="6000" dirty="0">
                <a:solidFill>
                  <a:srgbClr val="FF0000"/>
                </a:solidFill>
              </a:rPr>
              <a:t>NANO???</a:t>
            </a:r>
            <a:endParaRPr lang="en-US" sz="6000" dirty="0">
              <a:solidFill>
                <a:srgbClr val="FF0000"/>
              </a:solidFill>
            </a:endParaRPr>
          </a:p>
        </p:txBody>
      </p:sp>
      <p:sp>
        <p:nvSpPr>
          <p:cNvPr id="31749" name="TextBox 5"/>
          <p:cNvSpPr txBox="1">
            <a:spLocks noChangeArrowheads="1"/>
          </p:cNvSpPr>
          <p:nvPr/>
        </p:nvSpPr>
        <p:spPr bwMode="auto">
          <a:xfrm>
            <a:off x="0" y="0"/>
            <a:ext cx="4197350" cy="2678113"/>
          </a:xfrm>
          <a:prstGeom prst="rect">
            <a:avLst/>
          </a:prstGeom>
          <a:noFill/>
          <a:ln w="9525">
            <a:noFill/>
            <a:miter lim="800000"/>
          </a:ln>
        </p:spPr>
        <p:txBody>
          <a:bodyPr wrap="none">
            <a:spAutoFit/>
          </a:bodyPr>
          <a:lstStyle/>
          <a:p>
            <a:pPr algn="l">
              <a:buFont typeface="Wingdings" panose="05000000000000000000" pitchFamily="2" charset="2"/>
              <a:buChar char="Ø"/>
            </a:pPr>
            <a:r>
              <a:rPr lang="en-US" sz="2800" dirty="0"/>
              <a:t>A technology concept?</a:t>
            </a:r>
            <a:endParaRPr lang="en-US" sz="2800" dirty="0"/>
          </a:p>
          <a:p>
            <a:pPr algn="l">
              <a:buFont typeface="Wingdings" panose="05000000000000000000" pitchFamily="2" charset="2"/>
              <a:buChar char="Ø"/>
            </a:pPr>
            <a:r>
              <a:rPr lang="en-US" sz="2800" dirty="0"/>
              <a:t>A degree program?</a:t>
            </a:r>
            <a:endParaRPr lang="en-US" sz="2800" dirty="0"/>
          </a:p>
          <a:p>
            <a:pPr algn="l">
              <a:buFont typeface="Wingdings" panose="05000000000000000000" pitchFamily="2" charset="2"/>
              <a:buChar char="Ø"/>
            </a:pPr>
            <a:r>
              <a:rPr lang="en-US" sz="2800" dirty="0"/>
              <a:t>An Evolutionary process?</a:t>
            </a:r>
            <a:endParaRPr lang="en-US" sz="2800" dirty="0"/>
          </a:p>
          <a:p>
            <a:pPr algn="l">
              <a:buFont typeface="Wingdings" panose="05000000000000000000" pitchFamily="2" charset="2"/>
              <a:buChar char="Ø"/>
            </a:pPr>
            <a:r>
              <a:rPr lang="en-US" sz="2800" dirty="0"/>
              <a:t>A Platform?</a:t>
            </a:r>
            <a:endParaRPr lang="en-US" sz="2800" dirty="0"/>
          </a:p>
          <a:p>
            <a:pPr algn="l">
              <a:buFont typeface="Wingdings" panose="05000000000000000000" pitchFamily="2" charset="2"/>
              <a:buChar char="Ø"/>
            </a:pPr>
            <a:r>
              <a:rPr lang="en-US" sz="2800" dirty="0"/>
              <a:t>A science based on size?</a:t>
            </a:r>
            <a:endParaRPr lang="en-US" sz="2800" dirty="0"/>
          </a:p>
          <a:p>
            <a:pPr algn="l">
              <a:buFont typeface="Wingdings" panose="05000000000000000000" pitchFamily="2" charset="2"/>
              <a:buChar char="Ø"/>
            </a:pPr>
            <a:endParaRPr lang="en-US" sz="2800"/>
          </a:p>
        </p:txBody>
      </p:sp>
      <p:sp>
        <p:nvSpPr>
          <p:cNvPr id="31750" name="TextBox 11"/>
          <p:cNvSpPr txBox="1">
            <a:spLocks noChangeArrowheads="1"/>
          </p:cNvSpPr>
          <p:nvPr/>
        </p:nvSpPr>
        <p:spPr bwMode="auto">
          <a:xfrm>
            <a:off x="228600" y="3505200"/>
            <a:ext cx="4552950" cy="2678113"/>
          </a:xfrm>
          <a:prstGeom prst="rect">
            <a:avLst/>
          </a:prstGeom>
          <a:noFill/>
          <a:ln w="9525">
            <a:noFill/>
            <a:miter lim="800000"/>
          </a:ln>
        </p:spPr>
        <p:txBody>
          <a:bodyPr wrap="none">
            <a:spAutoFit/>
          </a:bodyPr>
          <a:lstStyle/>
          <a:p>
            <a:pPr algn="l">
              <a:buFont typeface="Wingdings" panose="05000000000000000000" pitchFamily="2" charset="2"/>
              <a:buChar char="Ø"/>
            </a:pPr>
            <a:r>
              <a:rPr lang="en-US" sz="2800" dirty="0"/>
              <a:t>An arena?</a:t>
            </a:r>
            <a:endParaRPr lang="en-US" sz="2800" dirty="0"/>
          </a:p>
          <a:p>
            <a:pPr algn="l">
              <a:buFont typeface="Wingdings" panose="05000000000000000000" pitchFamily="2" charset="2"/>
              <a:buChar char="Ø"/>
            </a:pPr>
            <a:r>
              <a:rPr lang="en-US" sz="2800" dirty="0"/>
              <a:t>A vertical industrial sector?</a:t>
            </a:r>
            <a:endParaRPr lang="en-US" sz="2800" dirty="0"/>
          </a:p>
          <a:p>
            <a:pPr algn="l">
              <a:buFont typeface="Wingdings" panose="05000000000000000000" pitchFamily="2" charset="2"/>
              <a:buChar char="Ø"/>
            </a:pPr>
            <a:r>
              <a:rPr lang="en-US" sz="2800" dirty="0"/>
              <a:t>A horizontal technology?</a:t>
            </a:r>
            <a:endParaRPr lang="en-US" sz="2800" dirty="0"/>
          </a:p>
          <a:p>
            <a:pPr algn="l">
              <a:buFont typeface="Wingdings" panose="05000000000000000000" pitchFamily="2" charset="2"/>
              <a:buChar char="Ø"/>
            </a:pPr>
            <a:r>
              <a:rPr lang="en-US" sz="2800" dirty="0"/>
              <a:t>A concept?</a:t>
            </a:r>
            <a:endParaRPr lang="en-US" sz="2800" dirty="0"/>
          </a:p>
          <a:p>
            <a:pPr algn="l">
              <a:buFont typeface="Wingdings" panose="05000000000000000000" pitchFamily="2" charset="2"/>
              <a:buChar char="Ø"/>
            </a:pPr>
            <a:r>
              <a:rPr lang="en-US" sz="2800" dirty="0"/>
              <a:t>A technology based on size?</a:t>
            </a:r>
            <a:endParaRPr lang="en-US" sz="2800" dirty="0"/>
          </a:p>
          <a:p>
            <a:pPr algn="l">
              <a:buFont typeface="Wingdings" panose="05000000000000000000" pitchFamily="2" charset="2"/>
              <a:buChar char="Ø"/>
            </a:pPr>
            <a:endParaRPr lang="en-US" sz="2800"/>
          </a:p>
        </p:txBody>
      </p:sp>
      <p:sp>
        <p:nvSpPr>
          <p:cNvPr id="31751" name="TextBox 12"/>
          <p:cNvSpPr txBox="1">
            <a:spLocks noChangeArrowheads="1"/>
          </p:cNvSpPr>
          <p:nvPr/>
        </p:nvSpPr>
        <p:spPr bwMode="auto">
          <a:xfrm>
            <a:off x="5791200" y="0"/>
            <a:ext cx="4114800" cy="3108325"/>
          </a:xfrm>
          <a:prstGeom prst="rect">
            <a:avLst/>
          </a:prstGeom>
          <a:noFill/>
          <a:ln w="9525">
            <a:noFill/>
            <a:miter lim="800000"/>
          </a:ln>
        </p:spPr>
        <p:txBody>
          <a:bodyPr>
            <a:spAutoFit/>
          </a:bodyPr>
          <a:lstStyle/>
          <a:p>
            <a:pPr algn="l">
              <a:buFont typeface="Wingdings" panose="05000000000000000000" pitchFamily="2" charset="2"/>
              <a:buChar char="Ø"/>
            </a:pPr>
            <a:r>
              <a:rPr lang="en-US" sz="2800" dirty="0"/>
              <a:t>An Academic discipline?</a:t>
            </a:r>
            <a:endParaRPr lang="en-US" sz="2800" dirty="0"/>
          </a:p>
          <a:p>
            <a:pPr algn="l">
              <a:buFont typeface="Wingdings" panose="05000000000000000000" pitchFamily="2" charset="2"/>
              <a:buChar char="Ø"/>
            </a:pPr>
            <a:r>
              <a:rPr lang="en-US" sz="2800" dirty="0"/>
              <a:t>A philosophy?</a:t>
            </a:r>
            <a:endParaRPr lang="en-US" sz="2800" dirty="0"/>
          </a:p>
          <a:p>
            <a:pPr algn="l">
              <a:buFont typeface="Wingdings" panose="05000000000000000000" pitchFamily="2" charset="2"/>
              <a:buChar char="Ø"/>
            </a:pPr>
            <a:r>
              <a:rPr lang="en-US" sz="2800" dirty="0"/>
              <a:t>A disruptive technology?</a:t>
            </a:r>
            <a:endParaRPr lang="en-US" sz="2800" dirty="0"/>
          </a:p>
          <a:p>
            <a:pPr algn="l">
              <a:buFont typeface="Wingdings" panose="05000000000000000000" pitchFamily="2" charset="2"/>
              <a:buChar char="Ø"/>
            </a:pPr>
            <a:r>
              <a:rPr lang="en-US" sz="2800" dirty="0"/>
              <a:t>A special partnership?</a:t>
            </a:r>
            <a:endParaRPr lang="en-US" sz="2800" dirty="0"/>
          </a:p>
          <a:p>
            <a:pPr algn="l">
              <a:buFont typeface="Wingdings" panose="05000000000000000000" pitchFamily="2" charset="2"/>
              <a:buChar char="Ø"/>
            </a:pPr>
            <a:r>
              <a:rPr lang="en-US" sz="2800" dirty="0"/>
              <a:t>An integrated technology?</a:t>
            </a:r>
            <a:endParaRPr lang="en-US" sz="2800" dirty="0"/>
          </a:p>
          <a:p>
            <a:pPr algn="l"/>
            <a:endParaRPr lang="en-US" sz="2800"/>
          </a:p>
        </p:txBody>
      </p:sp>
      <p:sp>
        <p:nvSpPr>
          <p:cNvPr id="31752" name="Rectangle 14"/>
          <p:cNvSpPr>
            <a:spLocks noChangeArrowheads="1"/>
          </p:cNvSpPr>
          <p:nvPr/>
        </p:nvSpPr>
        <p:spPr bwMode="auto">
          <a:xfrm>
            <a:off x="4953000" y="3505200"/>
            <a:ext cx="4953000" cy="2678113"/>
          </a:xfrm>
          <a:prstGeom prst="rect">
            <a:avLst/>
          </a:prstGeom>
          <a:noFill/>
          <a:ln w="9525">
            <a:noFill/>
            <a:miter lim="800000"/>
          </a:ln>
        </p:spPr>
        <p:txBody>
          <a:bodyPr>
            <a:spAutoFit/>
          </a:bodyPr>
          <a:lstStyle/>
          <a:p>
            <a:pPr algn="l">
              <a:buFont typeface="Wingdings" panose="05000000000000000000" pitchFamily="2" charset="2"/>
              <a:buChar char="Ø"/>
            </a:pPr>
            <a:r>
              <a:rPr lang="en-US" sz="2800" dirty="0"/>
              <a:t>An over hyped word?</a:t>
            </a:r>
            <a:endParaRPr lang="en-US" sz="2800" dirty="0"/>
          </a:p>
          <a:p>
            <a:pPr algn="l">
              <a:buFont typeface="Wingdings" panose="05000000000000000000" pitchFamily="2" charset="2"/>
              <a:buChar char="Ø"/>
            </a:pPr>
            <a:r>
              <a:rPr lang="en-US" sz="2800" dirty="0"/>
              <a:t>A size range?</a:t>
            </a:r>
            <a:endParaRPr lang="en-US" sz="2800" dirty="0"/>
          </a:p>
          <a:p>
            <a:pPr algn="l">
              <a:buFont typeface="Wingdings" panose="05000000000000000000" pitchFamily="2" charset="2"/>
              <a:buChar char="Ø"/>
            </a:pPr>
            <a:r>
              <a:rPr lang="en-US" sz="2800" dirty="0"/>
              <a:t>An interdisciplinary science?</a:t>
            </a:r>
            <a:endParaRPr lang="en-US" sz="2800" dirty="0"/>
          </a:p>
          <a:p>
            <a:pPr algn="l">
              <a:buFont typeface="Wingdings" panose="05000000000000000000" pitchFamily="2" charset="2"/>
              <a:buChar char="Ø"/>
            </a:pPr>
            <a:r>
              <a:rPr lang="en-US" sz="2800" dirty="0"/>
              <a:t>Profits?</a:t>
            </a:r>
            <a:endParaRPr lang="en-US" sz="2800" dirty="0"/>
          </a:p>
          <a:p>
            <a:pPr algn="l">
              <a:buFont typeface="Wingdings" panose="05000000000000000000" pitchFamily="2" charset="2"/>
              <a:buChar char="Ø"/>
            </a:pPr>
            <a:r>
              <a:rPr lang="en-US" sz="2800" dirty="0"/>
              <a:t>An enabling technology?</a:t>
            </a:r>
            <a:endParaRPr lang="en-US" sz="2800" dirty="0"/>
          </a:p>
          <a:p>
            <a:pPr algn="l">
              <a:buFont typeface="Wingdings" panose="05000000000000000000" pitchFamily="2" charset="2"/>
              <a:buChar char="Ø"/>
            </a:pPr>
            <a:r>
              <a:rPr lang="en-US" sz="2800" dirty="0"/>
              <a:t>The next industrial revolution?</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B18498A-C74F-4071-8836-396649F930BD}" type="slidenum">
              <a:rPr lang="en-US" smtClean="0"/>
            </a:fld>
            <a:endParaRPr lang="en-US"/>
          </a:p>
        </p:txBody>
      </p:sp>
      <p:grpSp>
        <p:nvGrpSpPr>
          <p:cNvPr id="2" name="Group 4"/>
          <p:cNvGrpSpPr/>
          <p:nvPr/>
        </p:nvGrpSpPr>
        <p:grpSpPr bwMode="auto">
          <a:xfrm>
            <a:off x="1779985" y="1"/>
            <a:ext cx="6201139" cy="282575"/>
            <a:chOff x="1500166" y="-24"/>
            <a:chExt cx="5724839" cy="282738"/>
          </a:xfrm>
        </p:grpSpPr>
        <p:pic>
          <p:nvPicPr>
            <p:cNvPr id="6" name="Picture 4" descr="logo_iitp[1]"/>
            <p:cNvPicPr>
              <a:picLocks noChangeAspect="1" noChangeArrowheads="1"/>
            </p:cNvPicPr>
            <p:nvPr/>
          </p:nvPicPr>
          <p:blipFill>
            <a:blip r:embed="rId1"/>
            <a:srcRect/>
            <a:stretch>
              <a:fillRect/>
            </a:stretch>
          </p:blipFill>
          <p:spPr bwMode="auto">
            <a:xfrm>
              <a:off x="1500166" y="-24"/>
              <a:ext cx="285752" cy="282738"/>
            </a:xfrm>
            <a:prstGeom prst="rect">
              <a:avLst/>
            </a:prstGeom>
            <a:noFill/>
            <a:ln w="9525">
              <a:noFill/>
              <a:miter lim="800000"/>
              <a:headEnd/>
              <a:tailEnd/>
            </a:ln>
          </p:spPr>
        </p:pic>
        <p:sp>
          <p:nvSpPr>
            <p:cNvPr id="7" name="TextBox 6"/>
            <p:cNvSpPr txBox="1">
              <a:spLocks noChangeArrowheads="1"/>
            </p:cNvSpPr>
            <p:nvPr/>
          </p:nvSpPr>
          <p:spPr bwMode="auto">
            <a:xfrm>
              <a:off x="1785918" y="0"/>
              <a:ext cx="5439087" cy="277159"/>
            </a:xfrm>
            <a:prstGeom prst="rect">
              <a:avLst/>
            </a:prstGeom>
            <a:noFill/>
            <a:ln w="9525">
              <a:noFill/>
              <a:miter lim="800000"/>
            </a:ln>
          </p:spPr>
          <p:txBody>
            <a:bodyPr wrap="none">
              <a:spAutoFit/>
            </a:bodyPr>
            <a:lstStyle/>
            <a:p>
              <a:r>
                <a:rPr lang="en-US" sz="1200" dirty="0">
                  <a:solidFill>
                    <a:srgbClr val="000000"/>
                  </a:solidFill>
                </a:rPr>
                <a:t>Dr. </a:t>
              </a:r>
              <a:r>
                <a:rPr lang="en-US" sz="1200" dirty="0" err="1">
                  <a:solidFill>
                    <a:srgbClr val="000000"/>
                  </a:solidFill>
                </a:rPr>
                <a:t>Manoranjan</a:t>
              </a:r>
              <a:r>
                <a:rPr lang="en-US" sz="1200" dirty="0">
                  <a:solidFill>
                    <a:srgbClr val="000000"/>
                  </a:solidFill>
                </a:rPr>
                <a:t> </a:t>
              </a:r>
              <a:r>
                <a:rPr lang="en-US" sz="1200" dirty="0" err="1">
                  <a:solidFill>
                    <a:srgbClr val="000000"/>
                  </a:solidFill>
                </a:rPr>
                <a:t>Kar</a:t>
              </a:r>
              <a:r>
                <a:rPr lang="en-US" sz="1200" dirty="0">
                  <a:solidFill>
                    <a:srgbClr val="000000"/>
                  </a:solidFill>
                </a:rPr>
                <a:t> </a:t>
              </a:r>
              <a:r>
                <a:rPr lang="en-US" sz="1200" dirty="0">
                  <a:solidFill>
                    <a:srgbClr val="953735"/>
                  </a:solidFill>
                </a:rPr>
                <a:t>(</a:t>
              </a:r>
              <a:r>
                <a:rPr lang="en-US" sz="1200" i="1" dirty="0">
                  <a:solidFill>
                    <a:srgbClr val="953735"/>
                  </a:solidFill>
                </a:rPr>
                <a:t>mano@iitp.ac.in</a:t>
              </a:r>
              <a:r>
                <a:rPr lang="en-US" sz="1200" dirty="0">
                  <a:solidFill>
                    <a:srgbClr val="953735"/>
                  </a:solidFill>
                </a:rPr>
                <a:t>)</a:t>
              </a:r>
              <a:r>
                <a:rPr lang="en-US" sz="1200" dirty="0">
                  <a:solidFill>
                    <a:srgbClr val="000000"/>
                  </a:solidFill>
                </a:rPr>
                <a:t>, Indian Institute of Technology Patna, </a:t>
              </a:r>
              <a:r>
                <a:rPr lang="en-US" sz="1200" i="1" dirty="0">
                  <a:solidFill>
                    <a:srgbClr val="FF0000"/>
                  </a:solidFill>
                </a:rPr>
                <a:t>www.iitp.ac.in</a:t>
              </a:r>
              <a:endParaRPr lang="en-IN" sz="1200" i="1" dirty="0">
                <a:solidFill>
                  <a:srgbClr val="FF0000"/>
                </a:solidFill>
              </a:endParaRPr>
            </a:p>
          </p:txBody>
        </p:sp>
      </p:grpSp>
      <p:sp>
        <p:nvSpPr>
          <p:cNvPr id="8" name="TextBox 7"/>
          <p:cNvSpPr txBox="1"/>
          <p:nvPr/>
        </p:nvSpPr>
        <p:spPr>
          <a:xfrm>
            <a:off x="1238224" y="1395700"/>
            <a:ext cx="8010014" cy="461665"/>
          </a:xfrm>
          <a:prstGeom prst="rect">
            <a:avLst/>
          </a:prstGeom>
          <a:noFill/>
        </p:spPr>
        <p:txBody>
          <a:bodyPr wrap="none" rtlCol="0">
            <a:spAutoFit/>
          </a:bodyPr>
          <a:lstStyle/>
          <a:p>
            <a:r>
              <a:rPr lang="en-IN" sz="2400" b="1" dirty="0">
                <a:solidFill>
                  <a:srgbClr val="C00000"/>
                </a:solidFill>
              </a:rPr>
              <a:t>BRIEF INTRODUCTION TO PHYSICS FORMULATION</a:t>
            </a:r>
            <a:endParaRPr lang="en-IN" sz="2400" b="1" dirty="0">
              <a:solidFill>
                <a:srgbClr val="C00000"/>
              </a:solidFill>
            </a:endParaRPr>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Date Placeholder 1"/>
          <p:cNvSpPr>
            <a:spLocks noGrp="1"/>
          </p:cNvSpPr>
          <p:nvPr>
            <p:ph type="dt" sz="quarter" idx="10"/>
          </p:nvPr>
        </p:nvSpPr>
        <p:spPr>
          <a:noFill/>
        </p:spPr>
        <p:txBody>
          <a:bodyPr/>
          <a:lstStyle/>
          <a:p>
            <a:pPr defTabSz="838200"/>
            <a:fld id="{D452EBD4-3CE5-4092-90A8-03B63F519E93}" type="datetime2">
              <a:rPr lang="en-US" smtClean="0"/>
            </a:fld>
            <a:endParaRPr lang="en-US"/>
          </a:p>
        </p:txBody>
      </p:sp>
      <p:sp>
        <p:nvSpPr>
          <p:cNvPr id="32771" name="Slide Number Placeholder 3"/>
          <p:cNvSpPr>
            <a:spLocks noGrp="1"/>
          </p:cNvSpPr>
          <p:nvPr>
            <p:ph type="sldNum" sz="quarter" idx="12"/>
          </p:nvPr>
        </p:nvSpPr>
        <p:spPr>
          <a:noFill/>
        </p:spPr>
        <p:txBody>
          <a:bodyPr/>
          <a:lstStyle/>
          <a:p>
            <a:pPr defTabSz="838200"/>
            <a:fld id="{15086F9F-B858-41FF-A0C5-7C04F97AA5C2}" type="slidenum">
              <a:rPr lang="en-US" dirty="0" smtClean="0"/>
            </a:fld>
            <a:endParaRPr lang="en-US" dirty="0"/>
          </a:p>
        </p:txBody>
      </p:sp>
      <p:sp>
        <p:nvSpPr>
          <p:cNvPr id="32772" name="Rectangle 11"/>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32773" name="Rectangle 26"/>
          <p:cNvSpPr>
            <a:spLocks noChangeArrowheads="1"/>
          </p:cNvSpPr>
          <p:nvPr/>
        </p:nvSpPr>
        <p:spPr bwMode="auto">
          <a:xfrm>
            <a:off x="0" y="241300"/>
            <a:ext cx="9906000" cy="1624013"/>
          </a:xfrm>
          <a:prstGeom prst="rect">
            <a:avLst/>
          </a:prstGeom>
          <a:noFill/>
          <a:ln w="9525" algn="ctr">
            <a:noFill/>
            <a:miter lim="800000"/>
          </a:ln>
        </p:spPr>
        <p:txBody>
          <a:bodyPr lIns="83807" tIns="41903" rIns="83807" bIns="41903" anchor="ctr">
            <a:spAutoFit/>
          </a:bodyPr>
          <a:lstStyle/>
          <a:p>
            <a:pPr defTabSz="838200"/>
            <a:r>
              <a:rPr lang="en-US" sz="2000" b="1" dirty="0">
                <a:solidFill>
                  <a:srgbClr val="0000FF"/>
                </a:solidFill>
              </a:rPr>
              <a:t>What is Nanotechnology?</a:t>
            </a:r>
            <a:endParaRPr lang="en-US" sz="2000" dirty="0">
              <a:solidFill>
                <a:srgbClr val="0000FF"/>
              </a:solidFill>
            </a:endParaRPr>
          </a:p>
          <a:p>
            <a:pPr algn="l" defTabSz="838200"/>
            <a:r>
              <a:rPr lang="en-US" sz="2000" dirty="0"/>
              <a:t>Nanotechnology is an emerging and promising field of research, loosely defined as the study of functional structures with dimensions in the 1-10</a:t>
            </a:r>
            <a:r>
              <a:rPr lang="en-US" sz="2000" dirty="0">
                <a:solidFill>
                  <a:srgbClr val="FF0066"/>
                </a:solidFill>
              </a:rPr>
              <a:t>0</a:t>
            </a:r>
            <a:r>
              <a:rPr lang="en-US" sz="2000" dirty="0"/>
              <a:t> nanometer range (at least in one </a:t>
            </a:r>
            <a:r>
              <a:rPr lang="en-US" sz="2000" dirty="0" err="1"/>
              <a:t>dimention</a:t>
            </a:r>
            <a:r>
              <a:rPr lang="en-US" sz="2000" dirty="0"/>
              <a:t>). In other words “the purposeful engineering of matter at scales of less than 10</a:t>
            </a:r>
            <a:r>
              <a:rPr lang="en-US" sz="2000" dirty="0">
                <a:solidFill>
                  <a:srgbClr val="FF0000"/>
                </a:solidFill>
              </a:rPr>
              <a:t>0 </a:t>
            </a:r>
            <a:r>
              <a:rPr lang="en-US" sz="2000" dirty="0">
                <a:solidFill>
                  <a:srgbClr val="008000"/>
                </a:solidFill>
              </a:rPr>
              <a:t>nanometers (nm)  </a:t>
            </a:r>
            <a:r>
              <a:rPr lang="en-US" sz="2000" dirty="0" err="1">
                <a:solidFill>
                  <a:srgbClr val="008000"/>
                </a:solidFill>
              </a:rPr>
              <a:t>atleast</a:t>
            </a:r>
            <a:r>
              <a:rPr lang="en-US" sz="2000" dirty="0">
                <a:solidFill>
                  <a:srgbClr val="008000"/>
                </a:solidFill>
              </a:rPr>
              <a:t> in one </a:t>
            </a:r>
            <a:r>
              <a:rPr lang="en-US" sz="2000" dirty="0" err="1">
                <a:solidFill>
                  <a:srgbClr val="008000"/>
                </a:solidFill>
              </a:rPr>
              <a:t>dimention</a:t>
            </a:r>
            <a:r>
              <a:rPr lang="en-US" sz="2000" dirty="0">
                <a:solidFill>
                  <a:srgbClr val="008000"/>
                </a:solidFill>
              </a:rPr>
              <a:t>  to achieve size depended properties and functions</a:t>
            </a:r>
            <a:endParaRPr lang="en-US" sz="2000" dirty="0">
              <a:solidFill>
                <a:srgbClr val="008000"/>
              </a:solidFill>
            </a:endParaRPr>
          </a:p>
        </p:txBody>
      </p:sp>
      <p:sp>
        <p:nvSpPr>
          <p:cNvPr id="359500" name="Rectangle 76"/>
          <p:cNvSpPr>
            <a:spLocks noChangeArrowheads="1"/>
          </p:cNvSpPr>
          <p:nvPr/>
        </p:nvSpPr>
        <p:spPr bwMode="auto">
          <a:xfrm>
            <a:off x="0" y="3459163"/>
            <a:ext cx="2903538" cy="1060450"/>
          </a:xfrm>
          <a:prstGeom prst="rect">
            <a:avLst/>
          </a:prstGeom>
          <a:noFill/>
          <a:ln w="9525" algn="ctr">
            <a:noFill/>
            <a:miter lim="800000"/>
          </a:ln>
        </p:spPr>
        <p:txBody>
          <a:bodyPr lIns="83807" tIns="41903" rIns="83807" bIns="41903" anchor="ctr">
            <a:spAutoFit/>
          </a:bodyPr>
          <a:lstStyle/>
          <a:p>
            <a:pPr algn="l" defTabSz="838200"/>
            <a:r>
              <a:rPr lang="en-US" sz="1600" dirty="0">
                <a:solidFill>
                  <a:srgbClr val="0000FF"/>
                </a:solidFill>
              </a:rPr>
              <a:t>1-"Wet" nanotechnology, which is the study of biological systems that exist primarily in a water environment. </a:t>
            </a:r>
            <a:endParaRPr lang="en-US" sz="1600" dirty="0">
              <a:solidFill>
                <a:srgbClr val="0000FF"/>
              </a:solidFill>
            </a:endParaRPr>
          </a:p>
        </p:txBody>
      </p:sp>
      <p:sp>
        <p:nvSpPr>
          <p:cNvPr id="359501" name="Rectangle 77"/>
          <p:cNvSpPr>
            <a:spLocks noChangeArrowheads="1"/>
          </p:cNvSpPr>
          <p:nvPr/>
        </p:nvSpPr>
        <p:spPr bwMode="auto">
          <a:xfrm>
            <a:off x="3282950" y="3417888"/>
            <a:ext cx="3641725" cy="1225550"/>
          </a:xfrm>
          <a:prstGeom prst="rect">
            <a:avLst/>
          </a:prstGeom>
          <a:noFill/>
          <a:ln w="9525" algn="ctr">
            <a:noFill/>
            <a:miter lim="800000"/>
          </a:ln>
        </p:spPr>
        <p:txBody>
          <a:bodyPr lIns="83807" tIns="41903" rIns="83807" bIns="41903" anchor="ctr">
            <a:spAutoFit/>
          </a:bodyPr>
          <a:lstStyle/>
          <a:p>
            <a:pPr algn="l" defTabSz="838200"/>
            <a:r>
              <a:rPr lang="en-US" sz="1500" dirty="0">
                <a:solidFill>
                  <a:srgbClr val="080808"/>
                </a:solidFill>
              </a:rPr>
              <a:t>2- "Dry" nanotechnology, which derives from surface science and physical chemistry, focuses on fabrication of structures in carbon (for example, fullerenes and nanotubes), silicon, and other inorganic materials. </a:t>
            </a:r>
            <a:endParaRPr lang="en-US" sz="1500" dirty="0">
              <a:solidFill>
                <a:srgbClr val="FF0066"/>
              </a:solidFill>
            </a:endParaRPr>
          </a:p>
        </p:txBody>
      </p:sp>
      <p:sp>
        <p:nvSpPr>
          <p:cNvPr id="359502" name="Rectangle 78"/>
          <p:cNvSpPr>
            <a:spLocks noChangeArrowheads="1"/>
          </p:cNvSpPr>
          <p:nvPr/>
        </p:nvSpPr>
        <p:spPr bwMode="auto">
          <a:xfrm>
            <a:off x="6926263" y="2062163"/>
            <a:ext cx="2979737" cy="3740150"/>
          </a:xfrm>
          <a:prstGeom prst="rect">
            <a:avLst/>
          </a:prstGeom>
          <a:noFill/>
          <a:ln w="9525" algn="ctr">
            <a:noFill/>
            <a:miter lim="800000"/>
          </a:ln>
        </p:spPr>
        <p:txBody>
          <a:bodyPr lIns="83807" tIns="41903" rIns="83807" bIns="41903" anchor="ctr">
            <a:spAutoFit/>
          </a:bodyPr>
          <a:lstStyle/>
          <a:p>
            <a:pPr algn="l" defTabSz="838200"/>
            <a:r>
              <a:rPr lang="en-US" sz="1500" dirty="0">
                <a:solidFill>
                  <a:srgbClr val="660066"/>
                </a:solidFill>
              </a:rPr>
              <a:t>3- Computational nanotechnology, which permits the modeling and simulation of complex nanometer-scale structures. The predictive and analytical power of computation is critical to success in nanotechnology: nature required several hundred million years to evolve a functional "wet" nanotechnology; the insight provided by computation should allow us to reduce the development time of a working "dry" nanotechnology to a few decades, and it will have a major impact on the "wet" side as well.</a:t>
            </a:r>
            <a:endParaRPr lang="en-US" sz="1500" dirty="0">
              <a:solidFill>
                <a:srgbClr val="660066"/>
              </a:solidFill>
            </a:endParaRPr>
          </a:p>
        </p:txBody>
      </p:sp>
      <p:graphicFrame>
        <p:nvGraphicFramePr>
          <p:cNvPr id="359539" name="Group 115"/>
          <p:cNvGraphicFramePr>
            <a:graphicFrameLocks noGrp="1"/>
          </p:cNvGraphicFramePr>
          <p:nvPr/>
        </p:nvGraphicFramePr>
        <p:xfrm>
          <a:off x="0" y="2062163"/>
          <a:ext cx="9906000" cy="3932238"/>
        </p:xfrm>
        <a:graphic>
          <a:graphicData uri="http://schemas.openxmlformats.org/drawingml/2006/table">
            <a:tbl>
              <a:tblPr/>
              <a:tblGrid>
                <a:gridCol w="3303588"/>
                <a:gridCol w="3622675"/>
                <a:gridCol w="2979737"/>
              </a:tblGrid>
              <a:tr h="3932238">
                <a:tc>
                  <a:txBody>
                    <a:bodyPr/>
                    <a:lstStyle/>
                    <a:p>
                      <a:pPr marL="0" marR="0" lvl="0" indent="0" algn="l" defTabSz="838200" rtl="0" eaLnBrk="1" fontAlgn="base" latinLnBrk="0" hangingPunct="1">
                        <a:lnSpc>
                          <a:spcPct val="100000"/>
                        </a:lnSpc>
                        <a:spcBef>
                          <a:spcPct val="20000"/>
                        </a:spcBef>
                        <a:spcAft>
                          <a:spcPct val="0"/>
                        </a:spcAft>
                        <a:buClrTx/>
                        <a:buSzTx/>
                        <a:buFontTx/>
                        <a:buNone/>
                      </a:pPr>
                      <a:endParaRPr kumimoji="0" lang="en-US" sz="2500" b="0" i="0" u="none" strike="noStrike" cap="none" normalizeH="0" baseline="0">
                        <a:ln>
                          <a:noFill/>
                        </a:ln>
                        <a:solidFill>
                          <a:schemeClr val="tx1"/>
                        </a:solidFill>
                        <a:effectLst/>
                        <a:latin typeface="Times New Roman" panose="02020603050405020304" pitchFamily="18" charset="0"/>
                      </a:endParaRPr>
                    </a:p>
                  </a:txBody>
                  <a:tcPr marL="91433" marR="91433"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38200" rtl="0" eaLnBrk="1" fontAlgn="base" latinLnBrk="0" hangingPunct="1">
                        <a:lnSpc>
                          <a:spcPct val="100000"/>
                        </a:lnSpc>
                        <a:spcBef>
                          <a:spcPct val="20000"/>
                        </a:spcBef>
                        <a:spcAft>
                          <a:spcPct val="0"/>
                        </a:spcAft>
                        <a:buClrTx/>
                        <a:buSzTx/>
                        <a:buFontTx/>
                        <a:buNone/>
                      </a:pPr>
                      <a:endParaRPr kumimoji="0" lang="en-US" sz="2500" b="0" i="0" u="none" strike="noStrike" cap="none" normalizeH="0" baseline="0">
                        <a:ln>
                          <a:noFill/>
                        </a:ln>
                        <a:solidFill>
                          <a:schemeClr val="tx1"/>
                        </a:solidFill>
                        <a:effectLst/>
                        <a:latin typeface="Times New Roman" panose="02020603050405020304" pitchFamily="18" charset="0"/>
                      </a:endParaRPr>
                    </a:p>
                  </a:txBody>
                  <a:tcPr marL="91433" marR="91433"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38200" rtl="0" eaLnBrk="1" fontAlgn="base" latinLnBrk="0" hangingPunct="1">
                        <a:lnSpc>
                          <a:spcPct val="100000"/>
                        </a:lnSpc>
                        <a:spcBef>
                          <a:spcPct val="20000"/>
                        </a:spcBef>
                        <a:spcAft>
                          <a:spcPct val="0"/>
                        </a:spcAft>
                        <a:buClrTx/>
                        <a:buSzTx/>
                        <a:buFontTx/>
                        <a:buNone/>
                      </a:pPr>
                      <a:endParaRPr kumimoji="0" lang="en-US" sz="2500" b="0" i="0" u="none" strike="noStrike" cap="none" normalizeH="0" baseline="0">
                        <a:ln>
                          <a:noFill/>
                        </a:ln>
                        <a:solidFill>
                          <a:schemeClr val="tx1"/>
                        </a:solidFill>
                        <a:effectLst/>
                        <a:latin typeface="Times New Roman" panose="02020603050405020304" pitchFamily="18" charset="0"/>
                      </a:endParaRPr>
                    </a:p>
                  </a:txBody>
                  <a:tcPr marL="91433" marR="91433"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9536" name="Text Box 112"/>
          <p:cNvSpPr txBox="1">
            <a:spLocks noChangeArrowheads="1"/>
          </p:cNvSpPr>
          <p:nvPr/>
        </p:nvSpPr>
        <p:spPr bwMode="auto">
          <a:xfrm rot="-2872440">
            <a:off x="-568325" y="3735388"/>
            <a:ext cx="3576637" cy="427038"/>
          </a:xfrm>
          <a:prstGeom prst="rect">
            <a:avLst/>
          </a:prstGeom>
          <a:noFill/>
          <a:ln w="9525" algn="ctr">
            <a:noFill/>
            <a:miter lim="800000"/>
          </a:ln>
        </p:spPr>
        <p:txBody>
          <a:bodyPr wrap="none" lIns="91433" tIns="45716" rIns="91433" bIns="45716">
            <a:spAutoFit/>
          </a:bodyPr>
          <a:lstStyle/>
          <a:p>
            <a:pPr defTabSz="838200"/>
            <a:r>
              <a:rPr lang="en-US" dirty="0">
                <a:solidFill>
                  <a:srgbClr val="778984"/>
                </a:solidFill>
              </a:rPr>
              <a:t>WET NANOTECHNOLOGY</a:t>
            </a:r>
            <a:endParaRPr lang="en-US" dirty="0">
              <a:solidFill>
                <a:srgbClr val="778984"/>
              </a:solidFill>
            </a:endParaRPr>
          </a:p>
        </p:txBody>
      </p:sp>
      <p:sp>
        <p:nvSpPr>
          <p:cNvPr id="359537" name="Rectangle 113"/>
          <p:cNvSpPr>
            <a:spLocks noChangeArrowheads="1"/>
          </p:cNvSpPr>
          <p:nvPr/>
        </p:nvSpPr>
        <p:spPr bwMode="auto">
          <a:xfrm rot="-2521112">
            <a:off x="3176588" y="3829050"/>
            <a:ext cx="3559175" cy="427038"/>
          </a:xfrm>
          <a:prstGeom prst="rect">
            <a:avLst/>
          </a:prstGeom>
          <a:noFill/>
          <a:ln w="9525" algn="ctr">
            <a:noFill/>
            <a:miter lim="800000"/>
          </a:ln>
        </p:spPr>
        <p:txBody>
          <a:bodyPr wrap="none" lIns="91433" tIns="45716" rIns="91433" bIns="45716">
            <a:spAutoFit/>
          </a:bodyPr>
          <a:lstStyle/>
          <a:p>
            <a:pPr defTabSz="838200"/>
            <a:r>
              <a:rPr lang="en-US" dirty="0">
                <a:solidFill>
                  <a:srgbClr val="778984"/>
                </a:solidFill>
              </a:rPr>
              <a:t>DRY NANOTECHNOLOGY</a:t>
            </a:r>
            <a:endParaRPr lang="en-US" dirty="0">
              <a:solidFill>
                <a:srgbClr val="778984"/>
              </a:solidFill>
            </a:endParaRPr>
          </a:p>
        </p:txBody>
      </p:sp>
      <p:sp>
        <p:nvSpPr>
          <p:cNvPr id="359538" name="Rectangle 114"/>
          <p:cNvSpPr>
            <a:spLocks noChangeArrowheads="1"/>
          </p:cNvSpPr>
          <p:nvPr/>
        </p:nvSpPr>
        <p:spPr bwMode="auto">
          <a:xfrm rot="-3063657">
            <a:off x="6562725" y="3889376"/>
            <a:ext cx="3946525" cy="336550"/>
          </a:xfrm>
          <a:prstGeom prst="rect">
            <a:avLst/>
          </a:prstGeom>
          <a:noFill/>
          <a:ln w="9525" algn="ctr">
            <a:noFill/>
            <a:miter lim="800000"/>
          </a:ln>
        </p:spPr>
        <p:txBody>
          <a:bodyPr wrap="none" lIns="91433" tIns="45716" rIns="91433" bIns="45716">
            <a:spAutoFit/>
          </a:bodyPr>
          <a:lstStyle/>
          <a:p>
            <a:pPr defTabSz="838200"/>
            <a:r>
              <a:rPr lang="en-US" sz="1600" dirty="0">
                <a:solidFill>
                  <a:srgbClr val="778984"/>
                </a:solidFill>
              </a:rPr>
              <a:t>COMPUTATIONAL NANOTECHNOLOGY</a:t>
            </a:r>
            <a:endParaRPr lang="en-US" sz="1600" dirty="0">
              <a:solidFill>
                <a:srgbClr val="778984"/>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9500"/>
                                        </p:tgtEl>
                                        <p:attrNameLst>
                                          <p:attrName>style.visibility</p:attrName>
                                        </p:attrNameLst>
                                      </p:cBhvr>
                                      <p:to>
                                        <p:strVal val="visible"/>
                                      </p:to>
                                    </p:set>
                                    <p:animEffect transition="in" filter="box(in)">
                                      <p:cBhvr>
                                        <p:cTn id="7" dur="500"/>
                                        <p:tgtEl>
                                          <p:spTgt spid="359500"/>
                                        </p:tgtEl>
                                      </p:cBhvr>
                                    </p:animEffect>
                                  </p:childTnLst>
                                </p:cTn>
                              </p:par>
                              <p:par>
                                <p:cTn id="8" presetID="4" presetClass="entr" presetSubtype="16" fill="hold" nodeType="withEffect">
                                  <p:stCondLst>
                                    <p:cond delay="0"/>
                                  </p:stCondLst>
                                  <p:childTnLst>
                                    <p:set>
                                      <p:cBhvr>
                                        <p:cTn id="9" dur="1" fill="hold">
                                          <p:stCondLst>
                                            <p:cond delay="0"/>
                                          </p:stCondLst>
                                        </p:cTn>
                                        <p:tgtEl>
                                          <p:spTgt spid="359539"/>
                                        </p:tgtEl>
                                        <p:attrNameLst>
                                          <p:attrName>style.visibility</p:attrName>
                                        </p:attrNameLst>
                                      </p:cBhvr>
                                      <p:to>
                                        <p:strVal val="visible"/>
                                      </p:to>
                                    </p:set>
                                    <p:animEffect transition="in" filter="box(in)">
                                      <p:cBhvr>
                                        <p:cTn id="10" dur="500"/>
                                        <p:tgtEl>
                                          <p:spTgt spid="35953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59536"/>
                                        </p:tgtEl>
                                        <p:attrNameLst>
                                          <p:attrName>style.visibility</p:attrName>
                                        </p:attrNameLst>
                                      </p:cBhvr>
                                      <p:to>
                                        <p:strVal val="visible"/>
                                      </p:to>
                                    </p:set>
                                    <p:animEffect transition="in" filter="box(in)">
                                      <p:cBhvr>
                                        <p:cTn id="13" dur="500"/>
                                        <p:tgtEl>
                                          <p:spTgt spid="359536"/>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59537"/>
                                        </p:tgtEl>
                                        <p:attrNameLst>
                                          <p:attrName>style.visibility</p:attrName>
                                        </p:attrNameLst>
                                      </p:cBhvr>
                                      <p:to>
                                        <p:strVal val="visible"/>
                                      </p:to>
                                    </p:set>
                                    <p:animEffect transition="in" filter="box(in)">
                                      <p:cBhvr>
                                        <p:cTn id="16" dur="500"/>
                                        <p:tgtEl>
                                          <p:spTgt spid="359537"/>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59538"/>
                                        </p:tgtEl>
                                        <p:attrNameLst>
                                          <p:attrName>style.visibility</p:attrName>
                                        </p:attrNameLst>
                                      </p:cBhvr>
                                      <p:to>
                                        <p:strVal val="visible"/>
                                      </p:to>
                                    </p:set>
                                    <p:animEffect transition="in" filter="box(in)">
                                      <p:cBhvr>
                                        <p:cTn id="19" dur="500"/>
                                        <p:tgtEl>
                                          <p:spTgt spid="359538"/>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359502"/>
                                        </p:tgtEl>
                                        <p:attrNameLst>
                                          <p:attrName>style.visibility</p:attrName>
                                        </p:attrNameLst>
                                      </p:cBhvr>
                                      <p:to>
                                        <p:strVal val="visible"/>
                                      </p:to>
                                    </p:set>
                                    <p:animEffect transition="in" filter="box(in)">
                                      <p:cBhvr>
                                        <p:cTn id="22" dur="500"/>
                                        <p:tgtEl>
                                          <p:spTgt spid="359502"/>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59501"/>
                                        </p:tgtEl>
                                        <p:attrNameLst>
                                          <p:attrName>style.visibility</p:attrName>
                                        </p:attrNameLst>
                                      </p:cBhvr>
                                      <p:to>
                                        <p:strVal val="visible"/>
                                      </p:to>
                                    </p:set>
                                    <p:animEffect transition="in" filter="box(in)">
                                      <p:cBhvr>
                                        <p:cTn id="25" dur="500"/>
                                        <p:tgtEl>
                                          <p:spTgt spid="359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500" grpId="0"/>
      <p:bldP spid="359501" grpId="0"/>
      <p:bldP spid="359502" grpId="0"/>
      <p:bldP spid="359536" grpId="0"/>
      <p:bldP spid="359537" grpId="0"/>
      <p:bldP spid="35953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Date Placeholder 1"/>
          <p:cNvSpPr>
            <a:spLocks noGrp="1"/>
          </p:cNvSpPr>
          <p:nvPr>
            <p:ph type="dt" sz="quarter" idx="10"/>
          </p:nvPr>
        </p:nvSpPr>
        <p:spPr>
          <a:noFill/>
        </p:spPr>
        <p:txBody>
          <a:bodyPr/>
          <a:lstStyle/>
          <a:p>
            <a:pPr defTabSz="838200"/>
            <a:fld id="{61DB7717-7900-4037-A801-D644662EB506}" type="datetime2">
              <a:rPr lang="en-US" smtClean="0"/>
            </a:fld>
            <a:endParaRPr lang="en-US"/>
          </a:p>
        </p:txBody>
      </p:sp>
      <p:sp>
        <p:nvSpPr>
          <p:cNvPr id="33795" name="Slide Number Placeholder 3"/>
          <p:cNvSpPr>
            <a:spLocks noGrp="1"/>
          </p:cNvSpPr>
          <p:nvPr>
            <p:ph type="sldNum" sz="quarter" idx="12"/>
          </p:nvPr>
        </p:nvSpPr>
        <p:spPr>
          <a:noFill/>
        </p:spPr>
        <p:txBody>
          <a:bodyPr/>
          <a:lstStyle/>
          <a:p>
            <a:pPr defTabSz="838200"/>
            <a:fld id="{053AD86B-D8DC-467A-9746-3F8C1C88B491}" type="slidenum">
              <a:rPr lang="en-US" dirty="0" smtClean="0"/>
            </a:fld>
            <a:endParaRPr lang="en-US" dirty="0"/>
          </a:p>
        </p:txBody>
      </p:sp>
      <p:sp>
        <p:nvSpPr>
          <p:cNvPr id="33796" name="Rectangle 6"/>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33797" name="Text Box 7"/>
          <p:cNvSpPr txBox="1">
            <a:spLocks noChangeArrowheads="1"/>
          </p:cNvSpPr>
          <p:nvPr/>
        </p:nvSpPr>
        <p:spPr bwMode="auto">
          <a:xfrm>
            <a:off x="2281238" y="650875"/>
            <a:ext cx="4524375" cy="417513"/>
          </a:xfrm>
          <a:prstGeom prst="rect">
            <a:avLst/>
          </a:prstGeom>
          <a:noFill/>
          <a:ln w="9525">
            <a:noFill/>
            <a:miter lim="800000"/>
          </a:ln>
        </p:spPr>
        <p:txBody>
          <a:bodyPr wrap="none" lIns="83807" tIns="41903" rIns="83807" bIns="41903">
            <a:spAutoFit/>
          </a:bodyPr>
          <a:lstStyle/>
          <a:p>
            <a:pPr algn="l" defTabSz="838200"/>
            <a:r>
              <a:rPr lang="en-US" b="1" dirty="0">
                <a:solidFill>
                  <a:schemeClr val="tx1"/>
                </a:solidFill>
              </a:rPr>
              <a:t>What are the materials of nanotech?</a:t>
            </a:r>
            <a:endParaRPr lang="en-US" b="1" dirty="0">
              <a:solidFill>
                <a:schemeClr val="tx1"/>
              </a:solidFill>
            </a:endParaRPr>
          </a:p>
        </p:txBody>
      </p:sp>
      <p:grpSp>
        <p:nvGrpSpPr>
          <p:cNvPr id="33798" name="Group 8"/>
          <p:cNvGrpSpPr/>
          <p:nvPr/>
        </p:nvGrpSpPr>
        <p:grpSpPr bwMode="auto">
          <a:xfrm>
            <a:off x="842963" y="1366838"/>
            <a:ext cx="8739187" cy="4794250"/>
            <a:chOff x="-3" y="-3"/>
            <a:chExt cx="5411" cy="3330"/>
          </a:xfrm>
        </p:grpSpPr>
        <p:grpSp>
          <p:nvGrpSpPr>
            <p:cNvPr id="33799" name="Group 9"/>
            <p:cNvGrpSpPr/>
            <p:nvPr/>
          </p:nvGrpSpPr>
          <p:grpSpPr bwMode="auto">
            <a:xfrm>
              <a:off x="0" y="0"/>
              <a:ext cx="5405" cy="3324"/>
              <a:chOff x="0" y="0"/>
              <a:chExt cx="5405" cy="3324"/>
            </a:xfrm>
          </p:grpSpPr>
          <p:grpSp>
            <p:nvGrpSpPr>
              <p:cNvPr id="33801" name="Group 10"/>
              <p:cNvGrpSpPr/>
              <p:nvPr/>
            </p:nvGrpSpPr>
            <p:grpSpPr bwMode="auto">
              <a:xfrm>
                <a:off x="0" y="0"/>
                <a:ext cx="1943" cy="788"/>
                <a:chOff x="0" y="0"/>
                <a:chExt cx="1943" cy="788"/>
              </a:xfrm>
            </p:grpSpPr>
            <p:sp>
              <p:nvSpPr>
                <p:cNvPr id="33844" name="Rectangle 11"/>
                <p:cNvSpPr>
                  <a:spLocks noChangeArrowheads="1"/>
                </p:cNvSpPr>
                <p:nvPr/>
              </p:nvSpPr>
              <p:spPr bwMode="auto">
                <a:xfrm>
                  <a:off x="43" y="0"/>
                  <a:ext cx="1857" cy="788"/>
                </a:xfrm>
                <a:prstGeom prst="rect">
                  <a:avLst/>
                </a:prstGeom>
                <a:noFill/>
                <a:ln w="9525">
                  <a:noFill/>
                  <a:miter lim="800000"/>
                </a:ln>
              </p:spPr>
              <p:txBody>
                <a:bodyPr lIns="0" tIns="0" rIns="-372359" bIns="0"/>
                <a:lstStyle/>
                <a:p>
                  <a:pPr algn="l" defTabSz="838200"/>
                  <a:r>
                    <a:rPr lang="en-US" sz="2400" b="1" dirty="0">
                      <a:solidFill>
                        <a:srgbClr val="0000FF"/>
                      </a:solidFill>
                      <a:cs typeface="Arial" panose="020B0604020202020204" pitchFamily="34" charset="0"/>
                    </a:rPr>
                    <a:t>Nanostructure</a:t>
                  </a:r>
                  <a:endParaRPr lang="en-US" sz="2400" dirty="0">
                    <a:solidFill>
                      <a:schemeClr val="tx1"/>
                    </a:solidFill>
                  </a:endParaRPr>
                </a:p>
              </p:txBody>
            </p:sp>
            <p:sp>
              <p:nvSpPr>
                <p:cNvPr id="33845" name="Rectangle 12"/>
                <p:cNvSpPr>
                  <a:spLocks noChangeArrowheads="1"/>
                </p:cNvSpPr>
                <p:nvPr/>
              </p:nvSpPr>
              <p:spPr bwMode="auto">
                <a:xfrm>
                  <a:off x="0" y="0"/>
                  <a:ext cx="1943" cy="788"/>
                </a:xfrm>
                <a:prstGeom prst="rect">
                  <a:avLst/>
                </a:prstGeom>
                <a:noFill/>
                <a:ln w="7">
                  <a:solidFill>
                    <a:srgbClr val="A0A0A0"/>
                  </a:solidFill>
                  <a:miter lim="800000"/>
                </a:ln>
              </p:spPr>
              <p:txBody>
                <a:bodyPr/>
                <a:lstStyle/>
                <a:p>
                  <a:endParaRPr lang="en-IN"/>
                </a:p>
              </p:txBody>
            </p:sp>
          </p:grpSp>
          <p:grpSp>
            <p:nvGrpSpPr>
              <p:cNvPr id="33802" name="Group 13"/>
              <p:cNvGrpSpPr/>
              <p:nvPr/>
            </p:nvGrpSpPr>
            <p:grpSpPr bwMode="auto">
              <a:xfrm>
                <a:off x="1943" y="0"/>
                <a:ext cx="1059" cy="788"/>
                <a:chOff x="1943" y="0"/>
                <a:chExt cx="1059" cy="788"/>
              </a:xfrm>
            </p:grpSpPr>
            <p:sp>
              <p:nvSpPr>
                <p:cNvPr id="33842" name="Rectangle 14"/>
                <p:cNvSpPr>
                  <a:spLocks noChangeArrowheads="1"/>
                </p:cNvSpPr>
                <p:nvPr/>
              </p:nvSpPr>
              <p:spPr bwMode="auto">
                <a:xfrm>
                  <a:off x="1986" y="0"/>
                  <a:ext cx="973" cy="788"/>
                </a:xfrm>
                <a:prstGeom prst="rect">
                  <a:avLst/>
                </a:prstGeom>
                <a:noFill/>
                <a:ln w="9525">
                  <a:noFill/>
                  <a:miter lim="800000"/>
                </a:ln>
              </p:spPr>
              <p:txBody>
                <a:bodyPr lIns="0" tIns="0" rIns="0" bIns="0"/>
                <a:lstStyle/>
                <a:p>
                  <a:pPr algn="l" defTabSz="838200"/>
                  <a:r>
                    <a:rPr lang="en-US" sz="2400" b="1" dirty="0">
                      <a:solidFill>
                        <a:schemeClr val="tx1"/>
                      </a:solidFill>
                      <a:cs typeface="Arial" panose="020B0604020202020204" pitchFamily="34" charset="0"/>
                    </a:rPr>
                    <a:t>Size</a:t>
                  </a:r>
                  <a:endParaRPr lang="en-US" sz="1100" b="1"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43" name="Rectangle 15"/>
                <p:cNvSpPr>
                  <a:spLocks noChangeArrowheads="1"/>
                </p:cNvSpPr>
                <p:nvPr/>
              </p:nvSpPr>
              <p:spPr bwMode="auto">
                <a:xfrm>
                  <a:off x="1943" y="0"/>
                  <a:ext cx="1059" cy="788"/>
                </a:xfrm>
                <a:prstGeom prst="rect">
                  <a:avLst/>
                </a:prstGeom>
                <a:noFill/>
                <a:ln w="7">
                  <a:solidFill>
                    <a:srgbClr val="A0A0A0"/>
                  </a:solidFill>
                  <a:miter lim="800000"/>
                </a:ln>
              </p:spPr>
              <p:txBody>
                <a:bodyPr/>
                <a:lstStyle/>
                <a:p>
                  <a:endParaRPr lang="en-IN"/>
                </a:p>
              </p:txBody>
            </p:sp>
          </p:grpSp>
          <p:grpSp>
            <p:nvGrpSpPr>
              <p:cNvPr id="33803" name="Group 16"/>
              <p:cNvGrpSpPr/>
              <p:nvPr/>
            </p:nvGrpSpPr>
            <p:grpSpPr bwMode="auto">
              <a:xfrm>
                <a:off x="3002" y="0"/>
                <a:ext cx="2403" cy="788"/>
                <a:chOff x="3002" y="0"/>
                <a:chExt cx="2403" cy="788"/>
              </a:xfrm>
            </p:grpSpPr>
            <p:sp>
              <p:nvSpPr>
                <p:cNvPr id="33840" name="Rectangle 17"/>
                <p:cNvSpPr>
                  <a:spLocks noChangeArrowheads="1"/>
                </p:cNvSpPr>
                <p:nvPr/>
              </p:nvSpPr>
              <p:spPr bwMode="auto">
                <a:xfrm>
                  <a:off x="3045" y="0"/>
                  <a:ext cx="2317" cy="788"/>
                </a:xfrm>
                <a:prstGeom prst="rect">
                  <a:avLst/>
                </a:prstGeom>
                <a:noFill/>
                <a:ln w="9525">
                  <a:noFill/>
                  <a:miter lim="800000"/>
                </a:ln>
              </p:spPr>
              <p:txBody>
                <a:bodyPr lIns="83807" tIns="41903" rIns="83807" bIns="41903"/>
                <a:lstStyle/>
                <a:p>
                  <a:pPr algn="l" defTabSz="838200"/>
                  <a:r>
                    <a:rPr lang="en-US" sz="1600" b="1" dirty="0">
                      <a:solidFill>
                        <a:srgbClr val="0000FF"/>
                      </a:solidFill>
                      <a:cs typeface="Arial" panose="020B0604020202020204" pitchFamily="34" charset="0"/>
                    </a:rPr>
                    <a:t>Example Material or Application</a:t>
                  </a:r>
                  <a:endParaRPr lang="en-US" sz="1600" dirty="0">
                    <a:solidFill>
                      <a:schemeClr val="tx1"/>
                    </a:solidFill>
                    <a:cs typeface="Times New Roman" panose="02020603050405020304" pitchFamily="18" charset="0"/>
                  </a:endParaRPr>
                </a:p>
                <a:p>
                  <a:pPr algn="l" defTabSz="838200" eaLnBrk="0" hangingPunct="0"/>
                  <a:endParaRPr lang="en-US" sz="1600">
                    <a:solidFill>
                      <a:schemeClr val="tx1"/>
                    </a:solidFill>
                  </a:endParaRPr>
                </a:p>
              </p:txBody>
            </p:sp>
            <p:sp>
              <p:nvSpPr>
                <p:cNvPr id="33841" name="Rectangle 18"/>
                <p:cNvSpPr>
                  <a:spLocks noChangeArrowheads="1"/>
                </p:cNvSpPr>
                <p:nvPr/>
              </p:nvSpPr>
              <p:spPr bwMode="auto">
                <a:xfrm>
                  <a:off x="3002" y="0"/>
                  <a:ext cx="2403" cy="788"/>
                </a:xfrm>
                <a:prstGeom prst="rect">
                  <a:avLst/>
                </a:prstGeom>
                <a:noFill/>
                <a:ln w="7">
                  <a:solidFill>
                    <a:srgbClr val="A0A0A0"/>
                  </a:solidFill>
                  <a:miter lim="800000"/>
                </a:ln>
              </p:spPr>
              <p:txBody>
                <a:bodyPr/>
                <a:lstStyle/>
                <a:p>
                  <a:endParaRPr lang="en-IN"/>
                </a:p>
              </p:txBody>
            </p:sp>
          </p:grpSp>
          <p:grpSp>
            <p:nvGrpSpPr>
              <p:cNvPr id="33804" name="Group 19"/>
              <p:cNvGrpSpPr/>
              <p:nvPr/>
            </p:nvGrpSpPr>
            <p:grpSpPr bwMode="auto">
              <a:xfrm>
                <a:off x="0" y="788"/>
                <a:ext cx="1943" cy="634"/>
                <a:chOff x="0" y="788"/>
                <a:chExt cx="1943" cy="634"/>
              </a:xfrm>
            </p:grpSpPr>
            <p:sp>
              <p:nvSpPr>
                <p:cNvPr id="33838" name="Rectangle 20"/>
                <p:cNvSpPr>
                  <a:spLocks noChangeArrowheads="1"/>
                </p:cNvSpPr>
                <p:nvPr/>
              </p:nvSpPr>
              <p:spPr bwMode="auto">
                <a:xfrm>
                  <a:off x="43" y="788"/>
                  <a:ext cx="1857" cy="634"/>
                </a:xfrm>
                <a:prstGeom prst="rect">
                  <a:avLst/>
                </a:prstGeom>
                <a:noFill/>
                <a:ln w="9525">
                  <a:noFill/>
                  <a:miter lim="800000"/>
                </a:ln>
              </p:spPr>
              <p:txBody>
                <a:bodyPr lIns="83807" tIns="41903" rIns="83807" bIns="41903"/>
                <a:lstStyle/>
                <a:p>
                  <a:pPr algn="l" defTabSz="838200"/>
                  <a:r>
                    <a:rPr lang="en-US" sz="1600" dirty="0">
                      <a:solidFill>
                        <a:srgbClr val="0000FF"/>
                      </a:solidFill>
                      <a:cs typeface="Arial" panose="020B0604020202020204" pitchFamily="34" charset="0"/>
                    </a:rPr>
                    <a:t>Clusters, nanocrystals, quantum dots</a:t>
                  </a:r>
                  <a:endParaRPr lang="en-US" sz="1100"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39" name="Rectangle 21"/>
                <p:cNvSpPr>
                  <a:spLocks noChangeArrowheads="1"/>
                </p:cNvSpPr>
                <p:nvPr/>
              </p:nvSpPr>
              <p:spPr bwMode="auto">
                <a:xfrm>
                  <a:off x="0" y="788"/>
                  <a:ext cx="1943" cy="634"/>
                </a:xfrm>
                <a:prstGeom prst="rect">
                  <a:avLst/>
                </a:prstGeom>
                <a:noFill/>
                <a:ln w="7">
                  <a:solidFill>
                    <a:srgbClr val="A0A0A0"/>
                  </a:solidFill>
                  <a:miter lim="800000"/>
                </a:ln>
              </p:spPr>
              <p:txBody>
                <a:bodyPr/>
                <a:lstStyle/>
                <a:p>
                  <a:endParaRPr lang="en-IN"/>
                </a:p>
              </p:txBody>
            </p:sp>
          </p:grpSp>
          <p:grpSp>
            <p:nvGrpSpPr>
              <p:cNvPr id="33805" name="Group 22"/>
              <p:cNvGrpSpPr/>
              <p:nvPr/>
            </p:nvGrpSpPr>
            <p:grpSpPr bwMode="auto">
              <a:xfrm>
                <a:off x="1943" y="788"/>
                <a:ext cx="1059" cy="634"/>
                <a:chOff x="1943" y="788"/>
                <a:chExt cx="1059" cy="634"/>
              </a:xfrm>
            </p:grpSpPr>
            <p:sp>
              <p:nvSpPr>
                <p:cNvPr id="33836" name="Rectangle 23"/>
                <p:cNvSpPr>
                  <a:spLocks noChangeArrowheads="1"/>
                </p:cNvSpPr>
                <p:nvPr/>
              </p:nvSpPr>
              <p:spPr bwMode="auto">
                <a:xfrm>
                  <a:off x="1986" y="788"/>
                  <a:ext cx="973" cy="634"/>
                </a:xfrm>
                <a:prstGeom prst="rect">
                  <a:avLst/>
                </a:prstGeom>
                <a:noFill/>
                <a:ln w="9525">
                  <a:noFill/>
                  <a:miter lim="800000"/>
                </a:ln>
              </p:spPr>
              <p:txBody>
                <a:bodyPr lIns="83807" tIns="41903" rIns="83807" bIns="41903"/>
                <a:lstStyle/>
                <a:p>
                  <a:pPr algn="l" defTabSz="838200"/>
                  <a:r>
                    <a:rPr lang="en-US" sz="1600" dirty="0">
                      <a:solidFill>
                        <a:schemeClr val="tx1"/>
                      </a:solidFill>
                      <a:cs typeface="Arial" panose="020B0604020202020204" pitchFamily="34" charset="0"/>
                    </a:rPr>
                    <a:t>Radius: </a:t>
                  </a:r>
                  <a:endParaRPr lang="en-US" sz="1100" dirty="0">
                    <a:solidFill>
                      <a:schemeClr val="tx1"/>
                    </a:solidFill>
                    <a:cs typeface="Times New Roman" panose="02020603050405020304" pitchFamily="18" charset="0"/>
                  </a:endParaRPr>
                </a:p>
                <a:p>
                  <a:pPr algn="l" defTabSz="838200" eaLnBrk="0" hangingPunct="0"/>
                  <a:r>
                    <a:rPr lang="en-US" sz="1600" dirty="0">
                      <a:solidFill>
                        <a:schemeClr val="tx1"/>
                      </a:solidFill>
                      <a:cs typeface="Arial" panose="020B0604020202020204" pitchFamily="34" charset="0"/>
                    </a:rPr>
                    <a:t>1-10 nm</a:t>
                  </a:r>
                  <a:endParaRPr lang="en-US" sz="1100"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37" name="Rectangle 24"/>
                <p:cNvSpPr>
                  <a:spLocks noChangeArrowheads="1"/>
                </p:cNvSpPr>
                <p:nvPr/>
              </p:nvSpPr>
              <p:spPr bwMode="auto">
                <a:xfrm>
                  <a:off x="1943" y="788"/>
                  <a:ext cx="1059" cy="634"/>
                </a:xfrm>
                <a:prstGeom prst="rect">
                  <a:avLst/>
                </a:prstGeom>
                <a:noFill/>
                <a:ln w="7">
                  <a:solidFill>
                    <a:srgbClr val="A0A0A0"/>
                  </a:solidFill>
                  <a:miter lim="800000"/>
                </a:ln>
              </p:spPr>
              <p:txBody>
                <a:bodyPr/>
                <a:lstStyle/>
                <a:p>
                  <a:endParaRPr lang="en-IN"/>
                </a:p>
              </p:txBody>
            </p:sp>
          </p:grpSp>
          <p:grpSp>
            <p:nvGrpSpPr>
              <p:cNvPr id="33806" name="Group 25"/>
              <p:cNvGrpSpPr/>
              <p:nvPr/>
            </p:nvGrpSpPr>
            <p:grpSpPr bwMode="auto">
              <a:xfrm>
                <a:off x="3002" y="788"/>
                <a:ext cx="2403" cy="634"/>
                <a:chOff x="3002" y="788"/>
                <a:chExt cx="2403" cy="634"/>
              </a:xfrm>
            </p:grpSpPr>
            <p:sp>
              <p:nvSpPr>
                <p:cNvPr id="33834" name="Rectangle 26"/>
                <p:cNvSpPr>
                  <a:spLocks noChangeArrowheads="1"/>
                </p:cNvSpPr>
                <p:nvPr/>
              </p:nvSpPr>
              <p:spPr bwMode="auto">
                <a:xfrm>
                  <a:off x="3045" y="788"/>
                  <a:ext cx="2317" cy="634"/>
                </a:xfrm>
                <a:prstGeom prst="rect">
                  <a:avLst/>
                </a:prstGeom>
                <a:noFill/>
                <a:ln w="9525">
                  <a:noFill/>
                  <a:miter lim="800000"/>
                </a:ln>
              </p:spPr>
              <p:txBody>
                <a:bodyPr lIns="83807" tIns="41903" rIns="83807" bIns="41903"/>
                <a:lstStyle/>
                <a:p>
                  <a:pPr algn="l" defTabSz="838200"/>
                  <a:r>
                    <a:rPr lang="en-US" sz="1600" dirty="0">
                      <a:solidFill>
                        <a:srgbClr val="0000FF"/>
                      </a:solidFill>
                      <a:cs typeface="Arial" panose="020B0604020202020204" pitchFamily="34" charset="0"/>
                    </a:rPr>
                    <a:t>Insulators, semiconductors, metals, magnetic materials</a:t>
                  </a:r>
                  <a:endParaRPr lang="en-US" sz="1100"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35" name="Rectangle 27"/>
                <p:cNvSpPr>
                  <a:spLocks noChangeArrowheads="1"/>
                </p:cNvSpPr>
                <p:nvPr/>
              </p:nvSpPr>
              <p:spPr bwMode="auto">
                <a:xfrm>
                  <a:off x="3002" y="788"/>
                  <a:ext cx="2403" cy="634"/>
                </a:xfrm>
                <a:prstGeom prst="rect">
                  <a:avLst/>
                </a:prstGeom>
                <a:noFill/>
                <a:ln w="7">
                  <a:solidFill>
                    <a:srgbClr val="A0A0A0"/>
                  </a:solidFill>
                  <a:miter lim="800000"/>
                </a:ln>
              </p:spPr>
              <p:txBody>
                <a:bodyPr/>
                <a:lstStyle/>
                <a:p>
                  <a:endParaRPr lang="en-IN"/>
                </a:p>
              </p:txBody>
            </p:sp>
          </p:grpSp>
          <p:grpSp>
            <p:nvGrpSpPr>
              <p:cNvPr id="33807" name="Group 28"/>
              <p:cNvGrpSpPr/>
              <p:nvPr/>
            </p:nvGrpSpPr>
            <p:grpSpPr bwMode="auto">
              <a:xfrm>
                <a:off x="0" y="1422"/>
                <a:ext cx="1943" cy="634"/>
                <a:chOff x="0" y="1422"/>
                <a:chExt cx="1943" cy="634"/>
              </a:xfrm>
            </p:grpSpPr>
            <p:sp>
              <p:nvSpPr>
                <p:cNvPr id="33832" name="Rectangle 29"/>
                <p:cNvSpPr>
                  <a:spLocks noChangeArrowheads="1"/>
                </p:cNvSpPr>
                <p:nvPr/>
              </p:nvSpPr>
              <p:spPr bwMode="auto">
                <a:xfrm>
                  <a:off x="43" y="1422"/>
                  <a:ext cx="1857" cy="634"/>
                </a:xfrm>
                <a:prstGeom prst="rect">
                  <a:avLst/>
                </a:prstGeom>
                <a:noFill/>
                <a:ln w="9525">
                  <a:noFill/>
                  <a:miter lim="800000"/>
                </a:ln>
              </p:spPr>
              <p:txBody>
                <a:bodyPr lIns="83807" tIns="41903" rIns="83807" bIns="41903"/>
                <a:lstStyle/>
                <a:p>
                  <a:pPr algn="l" defTabSz="838200"/>
                  <a:r>
                    <a:rPr lang="en-US" sz="1600" dirty="0">
                      <a:solidFill>
                        <a:srgbClr val="0000FF"/>
                      </a:solidFill>
                      <a:cs typeface="Arial" panose="020B0604020202020204" pitchFamily="34" charset="0"/>
                    </a:rPr>
                    <a:t>Other nanoparticles</a:t>
                  </a:r>
                  <a:endParaRPr lang="en-US" sz="1100"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33" name="Rectangle 30"/>
                <p:cNvSpPr>
                  <a:spLocks noChangeArrowheads="1"/>
                </p:cNvSpPr>
                <p:nvPr/>
              </p:nvSpPr>
              <p:spPr bwMode="auto">
                <a:xfrm>
                  <a:off x="0" y="1422"/>
                  <a:ext cx="1943" cy="634"/>
                </a:xfrm>
                <a:prstGeom prst="rect">
                  <a:avLst/>
                </a:prstGeom>
                <a:noFill/>
                <a:ln w="7">
                  <a:solidFill>
                    <a:srgbClr val="A0A0A0"/>
                  </a:solidFill>
                  <a:miter lim="800000"/>
                </a:ln>
              </p:spPr>
              <p:txBody>
                <a:bodyPr/>
                <a:lstStyle/>
                <a:p>
                  <a:endParaRPr lang="en-IN"/>
                </a:p>
              </p:txBody>
            </p:sp>
          </p:grpSp>
          <p:grpSp>
            <p:nvGrpSpPr>
              <p:cNvPr id="33808" name="Group 31"/>
              <p:cNvGrpSpPr/>
              <p:nvPr/>
            </p:nvGrpSpPr>
            <p:grpSpPr bwMode="auto">
              <a:xfrm>
                <a:off x="1943" y="1422"/>
                <a:ext cx="1059" cy="634"/>
                <a:chOff x="1943" y="1422"/>
                <a:chExt cx="1059" cy="634"/>
              </a:xfrm>
            </p:grpSpPr>
            <p:sp>
              <p:nvSpPr>
                <p:cNvPr id="33830" name="Rectangle 32"/>
                <p:cNvSpPr>
                  <a:spLocks noChangeArrowheads="1"/>
                </p:cNvSpPr>
                <p:nvPr/>
              </p:nvSpPr>
              <p:spPr bwMode="auto">
                <a:xfrm>
                  <a:off x="1986" y="1422"/>
                  <a:ext cx="973" cy="634"/>
                </a:xfrm>
                <a:prstGeom prst="rect">
                  <a:avLst/>
                </a:prstGeom>
                <a:noFill/>
                <a:ln w="9525">
                  <a:noFill/>
                  <a:miter lim="800000"/>
                </a:ln>
              </p:spPr>
              <p:txBody>
                <a:bodyPr lIns="83807" tIns="41903" rIns="83807" bIns="41903"/>
                <a:lstStyle/>
                <a:p>
                  <a:pPr algn="l" defTabSz="838200"/>
                  <a:r>
                    <a:rPr lang="en-US" sz="1600" dirty="0">
                      <a:solidFill>
                        <a:schemeClr val="tx1"/>
                      </a:solidFill>
                      <a:cs typeface="Arial" panose="020B0604020202020204" pitchFamily="34" charset="0"/>
                    </a:rPr>
                    <a:t>Radius: </a:t>
                  </a:r>
                  <a:endParaRPr lang="en-US" sz="1100" dirty="0">
                    <a:solidFill>
                      <a:schemeClr val="tx1"/>
                    </a:solidFill>
                    <a:cs typeface="Times New Roman" panose="02020603050405020304" pitchFamily="18" charset="0"/>
                  </a:endParaRPr>
                </a:p>
                <a:p>
                  <a:pPr algn="l" defTabSz="838200" eaLnBrk="0" hangingPunct="0"/>
                  <a:r>
                    <a:rPr lang="en-US" sz="1600" dirty="0">
                      <a:solidFill>
                        <a:schemeClr val="tx1"/>
                      </a:solidFill>
                      <a:cs typeface="Arial" panose="020B0604020202020204" pitchFamily="34" charset="0"/>
                    </a:rPr>
                    <a:t>1-100 nm</a:t>
                  </a:r>
                  <a:endParaRPr lang="en-US" sz="1100"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31" name="Rectangle 33"/>
                <p:cNvSpPr>
                  <a:spLocks noChangeArrowheads="1"/>
                </p:cNvSpPr>
                <p:nvPr/>
              </p:nvSpPr>
              <p:spPr bwMode="auto">
                <a:xfrm>
                  <a:off x="1943" y="1422"/>
                  <a:ext cx="1059" cy="634"/>
                </a:xfrm>
                <a:prstGeom prst="rect">
                  <a:avLst/>
                </a:prstGeom>
                <a:noFill/>
                <a:ln w="7">
                  <a:solidFill>
                    <a:srgbClr val="A0A0A0"/>
                  </a:solidFill>
                  <a:miter lim="800000"/>
                </a:ln>
              </p:spPr>
              <p:txBody>
                <a:bodyPr/>
                <a:lstStyle/>
                <a:p>
                  <a:endParaRPr lang="en-IN"/>
                </a:p>
              </p:txBody>
            </p:sp>
          </p:grpSp>
          <p:grpSp>
            <p:nvGrpSpPr>
              <p:cNvPr id="33809" name="Group 34"/>
              <p:cNvGrpSpPr/>
              <p:nvPr/>
            </p:nvGrpSpPr>
            <p:grpSpPr bwMode="auto">
              <a:xfrm>
                <a:off x="3002" y="1422"/>
                <a:ext cx="2403" cy="634"/>
                <a:chOff x="3002" y="1422"/>
                <a:chExt cx="2403" cy="634"/>
              </a:xfrm>
            </p:grpSpPr>
            <p:sp>
              <p:nvSpPr>
                <p:cNvPr id="33828" name="Rectangle 35"/>
                <p:cNvSpPr>
                  <a:spLocks noChangeArrowheads="1"/>
                </p:cNvSpPr>
                <p:nvPr/>
              </p:nvSpPr>
              <p:spPr bwMode="auto">
                <a:xfrm>
                  <a:off x="3045" y="1422"/>
                  <a:ext cx="2317" cy="634"/>
                </a:xfrm>
                <a:prstGeom prst="rect">
                  <a:avLst/>
                </a:prstGeom>
                <a:noFill/>
                <a:ln w="9525">
                  <a:noFill/>
                  <a:miter lim="800000"/>
                </a:ln>
              </p:spPr>
              <p:txBody>
                <a:bodyPr lIns="83807" tIns="41903" rIns="83807" bIns="41903"/>
                <a:lstStyle/>
                <a:p>
                  <a:pPr algn="l" defTabSz="838200"/>
                  <a:r>
                    <a:rPr lang="en-US" sz="1600" dirty="0">
                      <a:solidFill>
                        <a:srgbClr val="0000FF"/>
                      </a:solidFill>
                      <a:cs typeface="Arial" panose="020B0604020202020204" pitchFamily="34" charset="0"/>
                    </a:rPr>
                    <a:t>Ceramic oxides, Buckyballs</a:t>
                  </a:r>
                  <a:endParaRPr lang="en-US" sz="1100"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29" name="Rectangle 36"/>
                <p:cNvSpPr>
                  <a:spLocks noChangeArrowheads="1"/>
                </p:cNvSpPr>
                <p:nvPr/>
              </p:nvSpPr>
              <p:spPr bwMode="auto">
                <a:xfrm>
                  <a:off x="3002" y="1422"/>
                  <a:ext cx="2403" cy="634"/>
                </a:xfrm>
                <a:prstGeom prst="rect">
                  <a:avLst/>
                </a:prstGeom>
                <a:noFill/>
                <a:ln w="7">
                  <a:solidFill>
                    <a:srgbClr val="A0A0A0"/>
                  </a:solidFill>
                  <a:miter lim="800000"/>
                </a:ln>
              </p:spPr>
              <p:txBody>
                <a:bodyPr/>
                <a:lstStyle/>
                <a:p>
                  <a:endParaRPr lang="en-IN"/>
                </a:p>
              </p:txBody>
            </p:sp>
          </p:grpSp>
          <p:grpSp>
            <p:nvGrpSpPr>
              <p:cNvPr id="33810" name="Group 37"/>
              <p:cNvGrpSpPr/>
              <p:nvPr/>
            </p:nvGrpSpPr>
            <p:grpSpPr bwMode="auto">
              <a:xfrm>
                <a:off x="0" y="2056"/>
                <a:ext cx="1943" cy="634"/>
                <a:chOff x="0" y="2056"/>
                <a:chExt cx="1943" cy="634"/>
              </a:xfrm>
            </p:grpSpPr>
            <p:sp>
              <p:nvSpPr>
                <p:cNvPr id="33826" name="Rectangle 38"/>
                <p:cNvSpPr>
                  <a:spLocks noChangeArrowheads="1"/>
                </p:cNvSpPr>
                <p:nvPr/>
              </p:nvSpPr>
              <p:spPr bwMode="auto">
                <a:xfrm>
                  <a:off x="43" y="2056"/>
                  <a:ext cx="1857" cy="634"/>
                </a:xfrm>
                <a:prstGeom prst="rect">
                  <a:avLst/>
                </a:prstGeom>
                <a:noFill/>
                <a:ln w="9525">
                  <a:noFill/>
                  <a:miter lim="800000"/>
                </a:ln>
              </p:spPr>
              <p:txBody>
                <a:bodyPr lIns="83807" tIns="41903" rIns="83807" bIns="41903"/>
                <a:lstStyle/>
                <a:p>
                  <a:pPr algn="l" defTabSz="838200"/>
                  <a:r>
                    <a:rPr lang="en-US" sz="1600" dirty="0">
                      <a:solidFill>
                        <a:srgbClr val="0000FF"/>
                      </a:solidFill>
                      <a:cs typeface="Arial" panose="020B0604020202020204" pitchFamily="34" charset="0"/>
                    </a:rPr>
                    <a:t>Nanowires</a:t>
                  </a:r>
                  <a:endParaRPr lang="en-US" sz="1100"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27" name="Rectangle 39"/>
                <p:cNvSpPr>
                  <a:spLocks noChangeArrowheads="1"/>
                </p:cNvSpPr>
                <p:nvPr/>
              </p:nvSpPr>
              <p:spPr bwMode="auto">
                <a:xfrm>
                  <a:off x="0" y="2056"/>
                  <a:ext cx="1943" cy="634"/>
                </a:xfrm>
                <a:prstGeom prst="rect">
                  <a:avLst/>
                </a:prstGeom>
                <a:noFill/>
                <a:ln w="7">
                  <a:solidFill>
                    <a:srgbClr val="A0A0A0"/>
                  </a:solidFill>
                  <a:miter lim="800000"/>
                </a:ln>
              </p:spPr>
              <p:txBody>
                <a:bodyPr/>
                <a:lstStyle/>
                <a:p>
                  <a:endParaRPr lang="en-IN"/>
                </a:p>
              </p:txBody>
            </p:sp>
          </p:grpSp>
          <p:grpSp>
            <p:nvGrpSpPr>
              <p:cNvPr id="33811" name="Group 40"/>
              <p:cNvGrpSpPr/>
              <p:nvPr/>
            </p:nvGrpSpPr>
            <p:grpSpPr bwMode="auto">
              <a:xfrm>
                <a:off x="1928" y="2056"/>
                <a:ext cx="1132" cy="634"/>
                <a:chOff x="1928" y="2056"/>
                <a:chExt cx="1132" cy="634"/>
              </a:xfrm>
            </p:grpSpPr>
            <p:sp>
              <p:nvSpPr>
                <p:cNvPr id="33824" name="Rectangle 41"/>
                <p:cNvSpPr>
                  <a:spLocks noChangeArrowheads="1"/>
                </p:cNvSpPr>
                <p:nvPr/>
              </p:nvSpPr>
              <p:spPr bwMode="auto">
                <a:xfrm>
                  <a:off x="1928" y="2056"/>
                  <a:ext cx="1132" cy="634"/>
                </a:xfrm>
                <a:prstGeom prst="rect">
                  <a:avLst/>
                </a:prstGeom>
                <a:noFill/>
                <a:ln w="9525">
                  <a:noFill/>
                  <a:miter lim="800000"/>
                </a:ln>
              </p:spPr>
              <p:txBody>
                <a:bodyPr lIns="83807" tIns="41903" rIns="83807" bIns="41903"/>
                <a:lstStyle/>
                <a:p>
                  <a:pPr algn="l" defTabSz="838200"/>
                  <a:r>
                    <a:rPr lang="en-US" sz="1600" dirty="0">
                      <a:solidFill>
                        <a:schemeClr val="tx1"/>
                      </a:solidFill>
                      <a:cs typeface="Arial" panose="020B0604020202020204" pitchFamily="34" charset="0"/>
                    </a:rPr>
                    <a:t>Diameter: 1-100 nm</a:t>
                  </a:r>
                  <a:endParaRPr lang="en-US" sz="1100" dirty="0">
                    <a:solidFill>
                      <a:schemeClr val="tx1"/>
                    </a:solidFill>
                    <a:cs typeface="Times New Roman" panose="02020603050405020304" pitchFamily="18" charset="0"/>
                  </a:endParaRPr>
                </a:p>
                <a:p>
                  <a:pPr algn="l" defTabSz="838200" eaLnBrk="0" hangingPunct="0"/>
                  <a:endParaRPr lang="en-US" dirty="0">
                    <a:solidFill>
                      <a:schemeClr val="tx1"/>
                    </a:solidFill>
                  </a:endParaRPr>
                </a:p>
              </p:txBody>
            </p:sp>
            <p:sp>
              <p:nvSpPr>
                <p:cNvPr id="33825" name="Rectangle 42"/>
                <p:cNvSpPr>
                  <a:spLocks noChangeArrowheads="1"/>
                </p:cNvSpPr>
                <p:nvPr/>
              </p:nvSpPr>
              <p:spPr bwMode="auto">
                <a:xfrm>
                  <a:off x="1943" y="2056"/>
                  <a:ext cx="1059" cy="634"/>
                </a:xfrm>
                <a:prstGeom prst="rect">
                  <a:avLst/>
                </a:prstGeom>
                <a:noFill/>
                <a:ln w="7">
                  <a:solidFill>
                    <a:srgbClr val="A0A0A0"/>
                  </a:solidFill>
                  <a:miter lim="800000"/>
                </a:ln>
              </p:spPr>
              <p:txBody>
                <a:bodyPr/>
                <a:lstStyle/>
                <a:p>
                  <a:endParaRPr lang="en-IN"/>
                </a:p>
              </p:txBody>
            </p:sp>
          </p:grpSp>
          <p:grpSp>
            <p:nvGrpSpPr>
              <p:cNvPr id="33812" name="Group 43"/>
              <p:cNvGrpSpPr/>
              <p:nvPr/>
            </p:nvGrpSpPr>
            <p:grpSpPr bwMode="auto">
              <a:xfrm>
                <a:off x="3002" y="2056"/>
                <a:ext cx="2403" cy="634"/>
                <a:chOff x="3002" y="2056"/>
                <a:chExt cx="2403" cy="634"/>
              </a:xfrm>
            </p:grpSpPr>
            <p:sp>
              <p:nvSpPr>
                <p:cNvPr id="33822" name="Rectangle 44"/>
                <p:cNvSpPr>
                  <a:spLocks noChangeArrowheads="1"/>
                </p:cNvSpPr>
                <p:nvPr/>
              </p:nvSpPr>
              <p:spPr bwMode="auto">
                <a:xfrm>
                  <a:off x="3045" y="2056"/>
                  <a:ext cx="2317" cy="634"/>
                </a:xfrm>
                <a:prstGeom prst="rect">
                  <a:avLst/>
                </a:prstGeom>
                <a:noFill/>
                <a:ln w="9525">
                  <a:noFill/>
                  <a:miter lim="800000"/>
                </a:ln>
              </p:spPr>
              <p:txBody>
                <a:bodyPr lIns="83807" tIns="41903" rIns="83807" bIns="41903"/>
                <a:lstStyle/>
                <a:p>
                  <a:pPr algn="l" defTabSz="838200"/>
                  <a:r>
                    <a:rPr lang="en-US" sz="1600" dirty="0">
                      <a:solidFill>
                        <a:srgbClr val="0000FF"/>
                      </a:solidFill>
                      <a:cs typeface="Arial" panose="020B0604020202020204" pitchFamily="34" charset="0"/>
                    </a:rPr>
                    <a:t>Metals, semiconductors, oxides, sulfides, nitrides</a:t>
                  </a:r>
                  <a:endParaRPr lang="en-US" sz="1100"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23" name="Rectangle 45"/>
                <p:cNvSpPr>
                  <a:spLocks noChangeArrowheads="1"/>
                </p:cNvSpPr>
                <p:nvPr/>
              </p:nvSpPr>
              <p:spPr bwMode="auto">
                <a:xfrm>
                  <a:off x="3002" y="2056"/>
                  <a:ext cx="2403" cy="634"/>
                </a:xfrm>
                <a:prstGeom prst="rect">
                  <a:avLst/>
                </a:prstGeom>
                <a:noFill/>
                <a:ln w="7">
                  <a:solidFill>
                    <a:srgbClr val="A0A0A0"/>
                  </a:solidFill>
                  <a:miter lim="800000"/>
                </a:ln>
              </p:spPr>
              <p:txBody>
                <a:bodyPr/>
                <a:lstStyle/>
                <a:p>
                  <a:endParaRPr lang="en-IN"/>
                </a:p>
              </p:txBody>
            </p:sp>
          </p:grpSp>
          <p:grpSp>
            <p:nvGrpSpPr>
              <p:cNvPr id="33813" name="Group 46"/>
              <p:cNvGrpSpPr/>
              <p:nvPr/>
            </p:nvGrpSpPr>
            <p:grpSpPr bwMode="auto">
              <a:xfrm>
                <a:off x="0" y="2690"/>
                <a:ext cx="1943" cy="634"/>
                <a:chOff x="0" y="2690"/>
                <a:chExt cx="1943" cy="634"/>
              </a:xfrm>
            </p:grpSpPr>
            <p:sp>
              <p:nvSpPr>
                <p:cNvPr id="33820" name="Rectangle 47"/>
                <p:cNvSpPr>
                  <a:spLocks noChangeArrowheads="1"/>
                </p:cNvSpPr>
                <p:nvPr/>
              </p:nvSpPr>
              <p:spPr bwMode="auto">
                <a:xfrm>
                  <a:off x="43" y="2690"/>
                  <a:ext cx="1857" cy="634"/>
                </a:xfrm>
                <a:prstGeom prst="rect">
                  <a:avLst/>
                </a:prstGeom>
                <a:noFill/>
                <a:ln w="9525">
                  <a:noFill/>
                  <a:miter lim="800000"/>
                </a:ln>
              </p:spPr>
              <p:txBody>
                <a:bodyPr lIns="83807" tIns="41903" rIns="83807" bIns="41903"/>
                <a:lstStyle/>
                <a:p>
                  <a:pPr algn="l" defTabSz="838200"/>
                  <a:r>
                    <a:rPr lang="en-US" sz="1600" dirty="0">
                      <a:solidFill>
                        <a:srgbClr val="0000FF"/>
                      </a:solidFill>
                      <a:cs typeface="Arial" panose="020B0604020202020204" pitchFamily="34" charset="0"/>
                    </a:rPr>
                    <a:t>Nanotubes</a:t>
                  </a:r>
                  <a:endParaRPr lang="en-US" dirty="0">
                    <a:solidFill>
                      <a:schemeClr val="tx1"/>
                    </a:solidFill>
                  </a:endParaRPr>
                </a:p>
              </p:txBody>
            </p:sp>
            <p:sp>
              <p:nvSpPr>
                <p:cNvPr id="33821" name="Rectangle 48"/>
                <p:cNvSpPr>
                  <a:spLocks noChangeArrowheads="1"/>
                </p:cNvSpPr>
                <p:nvPr/>
              </p:nvSpPr>
              <p:spPr bwMode="auto">
                <a:xfrm>
                  <a:off x="0" y="2690"/>
                  <a:ext cx="1943" cy="634"/>
                </a:xfrm>
                <a:prstGeom prst="rect">
                  <a:avLst/>
                </a:prstGeom>
                <a:noFill/>
                <a:ln w="7">
                  <a:solidFill>
                    <a:srgbClr val="A0A0A0"/>
                  </a:solidFill>
                  <a:miter lim="800000"/>
                </a:ln>
              </p:spPr>
              <p:txBody>
                <a:bodyPr/>
                <a:lstStyle/>
                <a:p>
                  <a:endParaRPr lang="en-IN"/>
                </a:p>
              </p:txBody>
            </p:sp>
          </p:grpSp>
          <p:grpSp>
            <p:nvGrpSpPr>
              <p:cNvPr id="33814" name="Group 49"/>
              <p:cNvGrpSpPr/>
              <p:nvPr/>
            </p:nvGrpSpPr>
            <p:grpSpPr bwMode="auto">
              <a:xfrm>
                <a:off x="1928" y="2690"/>
                <a:ext cx="1132" cy="634"/>
                <a:chOff x="1928" y="2690"/>
                <a:chExt cx="1132" cy="634"/>
              </a:xfrm>
            </p:grpSpPr>
            <p:sp>
              <p:nvSpPr>
                <p:cNvPr id="33818" name="Rectangle 50"/>
                <p:cNvSpPr>
                  <a:spLocks noChangeArrowheads="1"/>
                </p:cNvSpPr>
                <p:nvPr/>
              </p:nvSpPr>
              <p:spPr bwMode="auto">
                <a:xfrm>
                  <a:off x="1928" y="2690"/>
                  <a:ext cx="1132" cy="634"/>
                </a:xfrm>
                <a:prstGeom prst="rect">
                  <a:avLst/>
                </a:prstGeom>
                <a:noFill/>
                <a:ln w="9525">
                  <a:noFill/>
                  <a:miter lim="800000"/>
                </a:ln>
              </p:spPr>
              <p:txBody>
                <a:bodyPr lIns="83807" tIns="41903" rIns="83807" bIns="41903"/>
                <a:lstStyle/>
                <a:p>
                  <a:pPr algn="l" defTabSz="838200"/>
                  <a:r>
                    <a:rPr lang="en-US" sz="1600" dirty="0">
                      <a:solidFill>
                        <a:schemeClr val="tx1"/>
                      </a:solidFill>
                      <a:cs typeface="Arial" panose="020B0604020202020204" pitchFamily="34" charset="0"/>
                    </a:rPr>
                    <a:t>Diameter: 1-100 nm </a:t>
                  </a:r>
                  <a:endParaRPr lang="en-US" sz="1100" dirty="0">
                    <a:solidFill>
                      <a:schemeClr val="tx1"/>
                    </a:solidFill>
                    <a:cs typeface="Times New Roman" panose="02020603050405020304" pitchFamily="18" charset="0"/>
                  </a:endParaRPr>
                </a:p>
                <a:p>
                  <a:pPr algn="l" defTabSz="838200" eaLnBrk="0" hangingPunct="0"/>
                  <a:endParaRPr lang="en-US" dirty="0">
                    <a:solidFill>
                      <a:schemeClr val="tx1"/>
                    </a:solidFill>
                  </a:endParaRPr>
                </a:p>
              </p:txBody>
            </p:sp>
            <p:sp>
              <p:nvSpPr>
                <p:cNvPr id="33819" name="Rectangle 51"/>
                <p:cNvSpPr>
                  <a:spLocks noChangeArrowheads="1"/>
                </p:cNvSpPr>
                <p:nvPr/>
              </p:nvSpPr>
              <p:spPr bwMode="auto">
                <a:xfrm>
                  <a:off x="1943" y="2690"/>
                  <a:ext cx="1059" cy="634"/>
                </a:xfrm>
                <a:prstGeom prst="rect">
                  <a:avLst/>
                </a:prstGeom>
                <a:noFill/>
                <a:ln w="7">
                  <a:solidFill>
                    <a:srgbClr val="A0A0A0"/>
                  </a:solidFill>
                  <a:miter lim="800000"/>
                </a:ln>
              </p:spPr>
              <p:txBody>
                <a:bodyPr/>
                <a:lstStyle/>
                <a:p>
                  <a:endParaRPr lang="en-IN"/>
                </a:p>
              </p:txBody>
            </p:sp>
          </p:grpSp>
          <p:grpSp>
            <p:nvGrpSpPr>
              <p:cNvPr id="33815" name="Group 52"/>
              <p:cNvGrpSpPr/>
              <p:nvPr/>
            </p:nvGrpSpPr>
            <p:grpSpPr bwMode="auto">
              <a:xfrm>
                <a:off x="3002" y="2690"/>
                <a:ext cx="2403" cy="634"/>
                <a:chOff x="3002" y="2690"/>
                <a:chExt cx="2403" cy="634"/>
              </a:xfrm>
            </p:grpSpPr>
            <p:sp>
              <p:nvSpPr>
                <p:cNvPr id="33816" name="Rectangle 53"/>
                <p:cNvSpPr>
                  <a:spLocks noChangeArrowheads="1"/>
                </p:cNvSpPr>
                <p:nvPr/>
              </p:nvSpPr>
              <p:spPr bwMode="auto">
                <a:xfrm>
                  <a:off x="3045" y="2690"/>
                  <a:ext cx="2317" cy="634"/>
                </a:xfrm>
                <a:prstGeom prst="rect">
                  <a:avLst/>
                </a:prstGeom>
                <a:noFill/>
                <a:ln w="9525">
                  <a:noFill/>
                  <a:miter lim="800000"/>
                </a:ln>
              </p:spPr>
              <p:txBody>
                <a:bodyPr lIns="83807" tIns="41903" rIns="83807" bIns="41903"/>
                <a:lstStyle/>
                <a:p>
                  <a:pPr algn="l" defTabSz="838200"/>
                  <a:r>
                    <a:rPr lang="en-US" sz="1600" dirty="0">
                      <a:solidFill>
                        <a:srgbClr val="0000FF"/>
                      </a:solidFill>
                      <a:cs typeface="Arial" panose="020B0604020202020204" pitchFamily="34" charset="0"/>
                    </a:rPr>
                    <a:t>Carbon, including fullerenes, layered chalcogenides</a:t>
                  </a:r>
                  <a:endParaRPr lang="en-US" sz="1100" dirty="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33817" name="Rectangle 54"/>
                <p:cNvSpPr>
                  <a:spLocks noChangeArrowheads="1"/>
                </p:cNvSpPr>
                <p:nvPr/>
              </p:nvSpPr>
              <p:spPr bwMode="auto">
                <a:xfrm>
                  <a:off x="3002" y="2690"/>
                  <a:ext cx="2403" cy="634"/>
                </a:xfrm>
                <a:prstGeom prst="rect">
                  <a:avLst/>
                </a:prstGeom>
                <a:noFill/>
                <a:ln w="7">
                  <a:solidFill>
                    <a:srgbClr val="A0A0A0"/>
                  </a:solidFill>
                  <a:miter lim="800000"/>
                </a:ln>
              </p:spPr>
              <p:txBody>
                <a:bodyPr/>
                <a:lstStyle/>
                <a:p>
                  <a:endParaRPr lang="en-IN"/>
                </a:p>
              </p:txBody>
            </p:sp>
          </p:grpSp>
        </p:grpSp>
        <p:sp>
          <p:nvSpPr>
            <p:cNvPr id="33800" name="Rectangle 55"/>
            <p:cNvSpPr>
              <a:spLocks noChangeArrowheads="1"/>
            </p:cNvSpPr>
            <p:nvPr/>
          </p:nvSpPr>
          <p:spPr bwMode="auto">
            <a:xfrm>
              <a:off x="-3" y="-3"/>
              <a:ext cx="5411" cy="3330"/>
            </a:xfrm>
            <a:prstGeom prst="rect">
              <a:avLst/>
            </a:prstGeom>
            <a:noFill/>
            <a:ln w="11112">
              <a:solidFill>
                <a:srgbClr val="A0A0A0"/>
              </a:solidFill>
              <a:miter lim="800000"/>
            </a:ln>
          </p:spPr>
          <p:txBody>
            <a:bodyPr/>
            <a:lstStyle/>
            <a:p>
              <a:endParaRPr lang="en-IN"/>
            </a:p>
          </p:txBody>
        </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Date Placeholder 1"/>
          <p:cNvSpPr>
            <a:spLocks noGrp="1"/>
          </p:cNvSpPr>
          <p:nvPr>
            <p:ph type="dt" sz="quarter" idx="10"/>
          </p:nvPr>
        </p:nvSpPr>
        <p:spPr>
          <a:noFill/>
        </p:spPr>
        <p:txBody>
          <a:bodyPr/>
          <a:lstStyle/>
          <a:p>
            <a:pPr defTabSz="838200"/>
            <a:fld id="{0256B2B2-4AC1-416D-865B-EBD2C7AFB7F3}" type="datetime2">
              <a:rPr lang="en-US" smtClean="0"/>
            </a:fld>
            <a:endParaRPr lang="en-US"/>
          </a:p>
        </p:txBody>
      </p:sp>
      <p:sp>
        <p:nvSpPr>
          <p:cNvPr id="34819" name="Slide Number Placeholder 3"/>
          <p:cNvSpPr>
            <a:spLocks noGrp="1"/>
          </p:cNvSpPr>
          <p:nvPr>
            <p:ph type="sldNum" sz="quarter" idx="12"/>
          </p:nvPr>
        </p:nvSpPr>
        <p:spPr>
          <a:noFill/>
        </p:spPr>
        <p:txBody>
          <a:bodyPr/>
          <a:lstStyle/>
          <a:p>
            <a:pPr defTabSz="838200"/>
            <a:fld id="{F205F2A4-30E5-4D20-8CC6-A5E76608C1A9}" type="slidenum">
              <a:rPr lang="en-US" dirty="0" smtClean="0"/>
            </a:fld>
            <a:endParaRPr lang="en-US" dirty="0"/>
          </a:p>
        </p:txBody>
      </p:sp>
      <p:sp>
        <p:nvSpPr>
          <p:cNvPr id="34820"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34821" name="Rectangle 6"/>
          <p:cNvSpPr>
            <a:spLocks noChangeArrowheads="1"/>
          </p:cNvSpPr>
          <p:nvPr/>
        </p:nvSpPr>
        <p:spPr bwMode="auto">
          <a:xfrm>
            <a:off x="1765300" y="2882900"/>
            <a:ext cx="4941888" cy="1701800"/>
          </a:xfrm>
          <a:prstGeom prst="rect">
            <a:avLst/>
          </a:prstGeom>
          <a:solidFill>
            <a:srgbClr val="FFFFFF"/>
          </a:solidFill>
          <a:ln w="12700">
            <a:solidFill>
              <a:srgbClr val="000000"/>
            </a:solidFill>
            <a:miter lim="800000"/>
          </a:ln>
        </p:spPr>
        <p:txBody>
          <a:bodyPr/>
          <a:lstStyle/>
          <a:p>
            <a:endParaRPr lang="en-IN"/>
          </a:p>
        </p:txBody>
      </p:sp>
      <p:sp>
        <p:nvSpPr>
          <p:cNvPr id="34822" name="Line 7"/>
          <p:cNvSpPr>
            <a:spLocks noChangeShapeType="1"/>
          </p:cNvSpPr>
          <p:nvPr/>
        </p:nvSpPr>
        <p:spPr bwMode="auto">
          <a:xfrm>
            <a:off x="2557463" y="2917825"/>
            <a:ext cx="0" cy="1714500"/>
          </a:xfrm>
          <a:prstGeom prst="line">
            <a:avLst/>
          </a:prstGeom>
          <a:noFill/>
          <a:ln w="12700">
            <a:solidFill>
              <a:srgbClr val="000000"/>
            </a:solidFill>
            <a:round/>
          </a:ln>
        </p:spPr>
        <p:txBody>
          <a:bodyPr/>
          <a:lstStyle/>
          <a:p>
            <a:endParaRPr lang="en-US"/>
          </a:p>
        </p:txBody>
      </p:sp>
      <p:sp>
        <p:nvSpPr>
          <p:cNvPr id="34823" name="Line 8"/>
          <p:cNvSpPr>
            <a:spLocks noChangeShapeType="1"/>
          </p:cNvSpPr>
          <p:nvPr/>
        </p:nvSpPr>
        <p:spPr bwMode="auto">
          <a:xfrm>
            <a:off x="3382963" y="2917825"/>
            <a:ext cx="0" cy="1714500"/>
          </a:xfrm>
          <a:prstGeom prst="line">
            <a:avLst/>
          </a:prstGeom>
          <a:noFill/>
          <a:ln w="12700">
            <a:solidFill>
              <a:srgbClr val="000000"/>
            </a:solidFill>
            <a:round/>
          </a:ln>
        </p:spPr>
        <p:txBody>
          <a:bodyPr/>
          <a:lstStyle/>
          <a:p>
            <a:endParaRPr lang="en-US"/>
          </a:p>
        </p:txBody>
      </p:sp>
      <p:sp>
        <p:nvSpPr>
          <p:cNvPr id="34824" name="Line 9"/>
          <p:cNvSpPr>
            <a:spLocks noChangeShapeType="1"/>
          </p:cNvSpPr>
          <p:nvPr/>
        </p:nvSpPr>
        <p:spPr bwMode="auto">
          <a:xfrm>
            <a:off x="4208463" y="2917825"/>
            <a:ext cx="0" cy="1714500"/>
          </a:xfrm>
          <a:prstGeom prst="line">
            <a:avLst/>
          </a:prstGeom>
          <a:noFill/>
          <a:ln w="12700">
            <a:solidFill>
              <a:srgbClr val="000000"/>
            </a:solidFill>
            <a:round/>
          </a:ln>
        </p:spPr>
        <p:txBody>
          <a:bodyPr/>
          <a:lstStyle/>
          <a:p>
            <a:endParaRPr lang="en-US"/>
          </a:p>
        </p:txBody>
      </p:sp>
      <p:sp>
        <p:nvSpPr>
          <p:cNvPr id="34825" name="Line 10"/>
          <p:cNvSpPr>
            <a:spLocks noChangeShapeType="1"/>
          </p:cNvSpPr>
          <p:nvPr/>
        </p:nvSpPr>
        <p:spPr bwMode="auto">
          <a:xfrm>
            <a:off x="5033963" y="2917825"/>
            <a:ext cx="0" cy="1714500"/>
          </a:xfrm>
          <a:prstGeom prst="line">
            <a:avLst/>
          </a:prstGeom>
          <a:noFill/>
          <a:ln w="12700">
            <a:solidFill>
              <a:srgbClr val="000000"/>
            </a:solidFill>
            <a:round/>
          </a:ln>
        </p:spPr>
        <p:txBody>
          <a:bodyPr/>
          <a:lstStyle/>
          <a:p>
            <a:endParaRPr lang="en-US"/>
          </a:p>
        </p:txBody>
      </p:sp>
      <p:sp>
        <p:nvSpPr>
          <p:cNvPr id="34826" name="Line 11"/>
          <p:cNvSpPr>
            <a:spLocks noChangeShapeType="1"/>
          </p:cNvSpPr>
          <p:nvPr/>
        </p:nvSpPr>
        <p:spPr bwMode="auto">
          <a:xfrm>
            <a:off x="5859463" y="2917825"/>
            <a:ext cx="0" cy="1714500"/>
          </a:xfrm>
          <a:prstGeom prst="line">
            <a:avLst/>
          </a:prstGeom>
          <a:noFill/>
          <a:ln w="12700">
            <a:solidFill>
              <a:srgbClr val="000000"/>
            </a:solidFill>
            <a:round/>
          </a:ln>
        </p:spPr>
        <p:txBody>
          <a:bodyPr/>
          <a:lstStyle/>
          <a:p>
            <a:endParaRPr lang="en-US"/>
          </a:p>
        </p:txBody>
      </p:sp>
      <p:sp>
        <p:nvSpPr>
          <p:cNvPr id="34827" name="Rectangle 12"/>
          <p:cNvSpPr>
            <a:spLocks noChangeArrowheads="1"/>
          </p:cNvSpPr>
          <p:nvPr/>
        </p:nvSpPr>
        <p:spPr bwMode="auto">
          <a:xfrm>
            <a:off x="6419850" y="4764088"/>
            <a:ext cx="563563"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100 µm</a:t>
            </a:r>
            <a:endParaRPr lang="en-US" b="1" dirty="0">
              <a:solidFill>
                <a:schemeClr val="tx1"/>
              </a:solidFill>
              <a:latin typeface="Comic Sans MS" panose="030F0702030302020204" pitchFamily="66" charset="0"/>
            </a:endParaRPr>
          </a:p>
        </p:txBody>
      </p:sp>
      <p:sp>
        <p:nvSpPr>
          <p:cNvPr id="34828" name="Rectangle 13"/>
          <p:cNvSpPr>
            <a:spLocks noChangeArrowheads="1"/>
          </p:cNvSpPr>
          <p:nvPr/>
        </p:nvSpPr>
        <p:spPr bwMode="auto">
          <a:xfrm>
            <a:off x="5686425" y="4764088"/>
            <a:ext cx="471488"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10 µm</a:t>
            </a:r>
            <a:endParaRPr lang="en-US" b="1" dirty="0">
              <a:solidFill>
                <a:schemeClr val="tx1"/>
              </a:solidFill>
              <a:latin typeface="Comic Sans MS" panose="030F0702030302020204" pitchFamily="66" charset="0"/>
            </a:endParaRPr>
          </a:p>
        </p:txBody>
      </p:sp>
      <p:sp>
        <p:nvSpPr>
          <p:cNvPr id="34829" name="Rectangle 14"/>
          <p:cNvSpPr>
            <a:spLocks noChangeArrowheads="1"/>
          </p:cNvSpPr>
          <p:nvPr/>
        </p:nvSpPr>
        <p:spPr bwMode="auto">
          <a:xfrm>
            <a:off x="4895850" y="4764088"/>
            <a:ext cx="379413"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1 µm</a:t>
            </a:r>
            <a:endParaRPr lang="en-US" b="1" dirty="0">
              <a:solidFill>
                <a:schemeClr val="tx1"/>
              </a:solidFill>
              <a:latin typeface="Comic Sans MS" panose="030F0702030302020204" pitchFamily="66" charset="0"/>
            </a:endParaRPr>
          </a:p>
        </p:txBody>
      </p:sp>
      <p:sp>
        <p:nvSpPr>
          <p:cNvPr id="34830" name="Rectangle 15"/>
          <p:cNvSpPr>
            <a:spLocks noChangeArrowheads="1"/>
          </p:cNvSpPr>
          <p:nvPr/>
        </p:nvSpPr>
        <p:spPr bwMode="auto">
          <a:xfrm>
            <a:off x="3989388" y="4764088"/>
            <a:ext cx="569912"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100 nm</a:t>
            </a:r>
            <a:endParaRPr lang="en-US" b="1" dirty="0">
              <a:solidFill>
                <a:schemeClr val="tx1"/>
              </a:solidFill>
              <a:latin typeface="Comic Sans MS" panose="030F0702030302020204" pitchFamily="66" charset="0"/>
            </a:endParaRPr>
          </a:p>
        </p:txBody>
      </p:sp>
      <p:sp>
        <p:nvSpPr>
          <p:cNvPr id="34831" name="Rectangle 16"/>
          <p:cNvSpPr>
            <a:spLocks noChangeArrowheads="1"/>
          </p:cNvSpPr>
          <p:nvPr/>
        </p:nvSpPr>
        <p:spPr bwMode="auto">
          <a:xfrm>
            <a:off x="3187700" y="4764088"/>
            <a:ext cx="477838"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10 nm</a:t>
            </a:r>
            <a:endParaRPr lang="en-US" b="1" dirty="0">
              <a:solidFill>
                <a:schemeClr val="tx1"/>
              </a:solidFill>
              <a:latin typeface="Comic Sans MS" panose="030F0702030302020204" pitchFamily="66" charset="0"/>
            </a:endParaRPr>
          </a:p>
        </p:txBody>
      </p:sp>
      <p:sp>
        <p:nvSpPr>
          <p:cNvPr id="34832" name="Rectangle 17"/>
          <p:cNvSpPr>
            <a:spLocks noChangeArrowheads="1"/>
          </p:cNvSpPr>
          <p:nvPr/>
        </p:nvSpPr>
        <p:spPr bwMode="auto">
          <a:xfrm>
            <a:off x="2419350" y="4764088"/>
            <a:ext cx="385763"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1 nm</a:t>
            </a:r>
            <a:endParaRPr lang="en-US" b="1" dirty="0">
              <a:solidFill>
                <a:schemeClr val="tx1"/>
              </a:solidFill>
              <a:latin typeface="Comic Sans MS" panose="030F0702030302020204" pitchFamily="66" charset="0"/>
            </a:endParaRPr>
          </a:p>
        </p:txBody>
      </p:sp>
      <p:sp>
        <p:nvSpPr>
          <p:cNvPr id="34833" name="Rectangle 18"/>
          <p:cNvSpPr>
            <a:spLocks noChangeArrowheads="1"/>
          </p:cNvSpPr>
          <p:nvPr/>
        </p:nvSpPr>
        <p:spPr bwMode="auto">
          <a:xfrm>
            <a:off x="1558925" y="4764088"/>
            <a:ext cx="523875"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0.1 nm</a:t>
            </a:r>
            <a:endParaRPr lang="en-US" b="1" dirty="0">
              <a:solidFill>
                <a:schemeClr val="tx1"/>
              </a:solidFill>
              <a:latin typeface="Comic Sans MS" panose="030F0702030302020204" pitchFamily="66" charset="0"/>
            </a:endParaRPr>
          </a:p>
        </p:txBody>
      </p:sp>
      <p:sp>
        <p:nvSpPr>
          <p:cNvPr id="34834" name="Line 19"/>
          <p:cNvSpPr>
            <a:spLocks noChangeShapeType="1"/>
          </p:cNvSpPr>
          <p:nvPr/>
        </p:nvSpPr>
        <p:spPr bwMode="auto">
          <a:xfrm flipH="1">
            <a:off x="1731963" y="4954588"/>
            <a:ext cx="4953000" cy="1587"/>
          </a:xfrm>
          <a:prstGeom prst="line">
            <a:avLst/>
          </a:prstGeom>
          <a:noFill/>
          <a:ln w="12700">
            <a:solidFill>
              <a:srgbClr val="FFFF99"/>
            </a:solidFill>
            <a:round/>
          </a:ln>
        </p:spPr>
        <p:txBody>
          <a:bodyPr/>
          <a:lstStyle/>
          <a:p>
            <a:endParaRPr lang="en-US"/>
          </a:p>
        </p:txBody>
      </p:sp>
      <p:sp>
        <p:nvSpPr>
          <p:cNvPr id="34835" name="Rectangle 20"/>
          <p:cNvSpPr>
            <a:spLocks noChangeArrowheads="1"/>
          </p:cNvSpPr>
          <p:nvPr/>
        </p:nvSpPr>
        <p:spPr bwMode="auto">
          <a:xfrm>
            <a:off x="5749925" y="3114675"/>
            <a:ext cx="928688" cy="203200"/>
          </a:xfrm>
          <a:prstGeom prst="rect">
            <a:avLst/>
          </a:prstGeom>
          <a:blipFill dpi="0" rotWithShape="0">
            <a:blip r:embed="rId1"/>
            <a:srcRect/>
            <a:tile tx="0" ty="0" sx="100000" sy="100000" flip="none" algn="tl"/>
          </a:blipFill>
          <a:ln w="12700">
            <a:solidFill>
              <a:srgbClr val="000000"/>
            </a:solidFill>
            <a:miter lim="800000"/>
          </a:ln>
        </p:spPr>
        <p:txBody>
          <a:bodyPr/>
          <a:lstStyle/>
          <a:p>
            <a:endParaRPr lang="en-IN"/>
          </a:p>
        </p:txBody>
      </p:sp>
      <p:sp>
        <p:nvSpPr>
          <p:cNvPr id="34836" name="Rectangle 21"/>
          <p:cNvSpPr>
            <a:spLocks noChangeArrowheads="1"/>
          </p:cNvSpPr>
          <p:nvPr/>
        </p:nvSpPr>
        <p:spPr bwMode="auto">
          <a:xfrm>
            <a:off x="4098925" y="3484563"/>
            <a:ext cx="1743075" cy="201612"/>
          </a:xfrm>
          <a:prstGeom prst="rect">
            <a:avLst/>
          </a:prstGeom>
          <a:blipFill dpi="0" rotWithShape="0">
            <a:blip r:embed="rId1"/>
            <a:srcRect/>
            <a:tile tx="0" ty="0" sx="100000" sy="100000" flip="none" algn="tl"/>
          </a:blipFill>
          <a:ln w="12700">
            <a:solidFill>
              <a:srgbClr val="000000"/>
            </a:solidFill>
            <a:miter lim="800000"/>
          </a:ln>
        </p:spPr>
        <p:txBody>
          <a:bodyPr/>
          <a:lstStyle/>
          <a:p>
            <a:endParaRPr lang="en-IN"/>
          </a:p>
        </p:txBody>
      </p:sp>
      <p:sp>
        <p:nvSpPr>
          <p:cNvPr id="34837" name="Rectangle 22"/>
          <p:cNvSpPr>
            <a:spLocks noChangeArrowheads="1"/>
          </p:cNvSpPr>
          <p:nvPr/>
        </p:nvSpPr>
        <p:spPr bwMode="auto">
          <a:xfrm>
            <a:off x="2860675" y="3852863"/>
            <a:ext cx="1444625" cy="214312"/>
          </a:xfrm>
          <a:prstGeom prst="rect">
            <a:avLst/>
          </a:prstGeom>
          <a:blipFill dpi="0" rotWithShape="0">
            <a:blip r:embed="rId1"/>
            <a:srcRect/>
            <a:tile tx="0" ty="0" sx="100000" sy="100000" flip="none" algn="tl"/>
          </a:blipFill>
          <a:ln w="12700">
            <a:solidFill>
              <a:srgbClr val="000000"/>
            </a:solidFill>
            <a:miter lim="800000"/>
          </a:ln>
        </p:spPr>
        <p:txBody>
          <a:bodyPr/>
          <a:lstStyle/>
          <a:p>
            <a:endParaRPr lang="en-IN"/>
          </a:p>
        </p:txBody>
      </p:sp>
      <p:sp>
        <p:nvSpPr>
          <p:cNvPr id="34838" name="Rectangle 23"/>
          <p:cNvSpPr>
            <a:spLocks noChangeArrowheads="1"/>
          </p:cNvSpPr>
          <p:nvPr/>
        </p:nvSpPr>
        <p:spPr bwMode="auto">
          <a:xfrm>
            <a:off x="2000250" y="4210050"/>
            <a:ext cx="1147763" cy="227013"/>
          </a:xfrm>
          <a:prstGeom prst="rect">
            <a:avLst/>
          </a:prstGeom>
          <a:blipFill dpi="0" rotWithShape="0">
            <a:blip r:embed="rId1"/>
            <a:srcRect/>
            <a:tile tx="0" ty="0" sx="100000" sy="100000" flip="none" algn="tl"/>
          </a:blipFill>
          <a:ln w="12700">
            <a:solidFill>
              <a:srgbClr val="000000"/>
            </a:solidFill>
            <a:miter lim="800000"/>
          </a:ln>
        </p:spPr>
        <p:txBody>
          <a:bodyPr/>
          <a:lstStyle/>
          <a:p>
            <a:endParaRPr lang="en-IN"/>
          </a:p>
        </p:txBody>
      </p:sp>
      <p:sp>
        <p:nvSpPr>
          <p:cNvPr id="34839" name="Rectangle 24"/>
          <p:cNvSpPr>
            <a:spLocks noChangeArrowheads="1"/>
          </p:cNvSpPr>
          <p:nvPr/>
        </p:nvSpPr>
        <p:spPr bwMode="auto">
          <a:xfrm>
            <a:off x="5824538" y="2882900"/>
            <a:ext cx="1050925"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Conventional</a:t>
            </a:r>
            <a:endParaRPr lang="en-US" b="1" dirty="0">
              <a:solidFill>
                <a:schemeClr val="tx1"/>
              </a:solidFill>
              <a:latin typeface="Comic Sans MS" panose="030F0702030302020204" pitchFamily="66" charset="0"/>
            </a:endParaRPr>
          </a:p>
        </p:txBody>
      </p:sp>
      <p:sp>
        <p:nvSpPr>
          <p:cNvPr id="34840" name="Rectangle 25"/>
          <p:cNvSpPr>
            <a:spLocks noChangeArrowheads="1"/>
          </p:cNvSpPr>
          <p:nvPr/>
        </p:nvSpPr>
        <p:spPr bwMode="auto">
          <a:xfrm>
            <a:off x="6821488" y="2917825"/>
            <a:ext cx="709612"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Filtration</a:t>
            </a:r>
            <a:endParaRPr lang="en-US" b="1" dirty="0">
              <a:solidFill>
                <a:schemeClr val="tx1"/>
              </a:solidFill>
              <a:latin typeface="Comic Sans MS" panose="030F0702030302020204" pitchFamily="66" charset="0"/>
            </a:endParaRPr>
          </a:p>
        </p:txBody>
      </p:sp>
      <p:sp>
        <p:nvSpPr>
          <p:cNvPr id="34841" name="Rectangle 26"/>
          <p:cNvSpPr>
            <a:spLocks noChangeArrowheads="1"/>
          </p:cNvSpPr>
          <p:nvPr/>
        </p:nvSpPr>
        <p:spPr bwMode="auto">
          <a:xfrm>
            <a:off x="4219575" y="3251200"/>
            <a:ext cx="1104900"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Microfiltration</a:t>
            </a:r>
            <a:endParaRPr lang="en-US" b="1" dirty="0">
              <a:solidFill>
                <a:schemeClr val="tx1"/>
              </a:solidFill>
              <a:latin typeface="Comic Sans MS" panose="030F0702030302020204" pitchFamily="66" charset="0"/>
            </a:endParaRPr>
          </a:p>
        </p:txBody>
      </p:sp>
      <p:sp>
        <p:nvSpPr>
          <p:cNvPr id="34842" name="Rectangle 27"/>
          <p:cNvSpPr>
            <a:spLocks noChangeArrowheads="1"/>
          </p:cNvSpPr>
          <p:nvPr/>
        </p:nvSpPr>
        <p:spPr bwMode="auto">
          <a:xfrm>
            <a:off x="2867025" y="3597275"/>
            <a:ext cx="1039813"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Ultrafiltration</a:t>
            </a:r>
            <a:endParaRPr lang="en-US" b="1" dirty="0">
              <a:solidFill>
                <a:schemeClr val="tx1"/>
              </a:solidFill>
              <a:latin typeface="Comic Sans MS" panose="030F0702030302020204" pitchFamily="66" charset="0"/>
            </a:endParaRPr>
          </a:p>
        </p:txBody>
      </p:sp>
      <p:sp>
        <p:nvSpPr>
          <p:cNvPr id="34843" name="Rectangle 28"/>
          <p:cNvSpPr>
            <a:spLocks noChangeArrowheads="1"/>
          </p:cNvSpPr>
          <p:nvPr/>
        </p:nvSpPr>
        <p:spPr bwMode="auto">
          <a:xfrm>
            <a:off x="1846263" y="3811588"/>
            <a:ext cx="642937"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Reverse</a:t>
            </a:r>
            <a:endParaRPr lang="en-US" b="1" dirty="0">
              <a:solidFill>
                <a:schemeClr val="tx1"/>
              </a:solidFill>
              <a:latin typeface="Comic Sans MS" panose="030F0702030302020204" pitchFamily="66" charset="0"/>
            </a:endParaRPr>
          </a:p>
        </p:txBody>
      </p:sp>
      <p:sp>
        <p:nvSpPr>
          <p:cNvPr id="34844" name="Rectangle 29"/>
          <p:cNvSpPr>
            <a:spLocks noChangeArrowheads="1"/>
          </p:cNvSpPr>
          <p:nvPr/>
        </p:nvSpPr>
        <p:spPr bwMode="auto">
          <a:xfrm>
            <a:off x="1846263" y="3978275"/>
            <a:ext cx="698500"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Osmosis</a:t>
            </a:r>
            <a:endParaRPr lang="en-US" b="1" dirty="0">
              <a:solidFill>
                <a:schemeClr val="tx1"/>
              </a:solidFill>
              <a:latin typeface="Comic Sans MS" panose="030F0702030302020204" pitchFamily="66" charset="0"/>
            </a:endParaRPr>
          </a:p>
        </p:txBody>
      </p:sp>
      <p:sp>
        <p:nvSpPr>
          <p:cNvPr id="34845" name="Rectangle 30"/>
          <p:cNvSpPr>
            <a:spLocks noChangeArrowheads="1"/>
          </p:cNvSpPr>
          <p:nvPr/>
        </p:nvSpPr>
        <p:spPr bwMode="auto">
          <a:xfrm>
            <a:off x="1743075" y="1917700"/>
            <a:ext cx="119063"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H</a:t>
            </a:r>
            <a:endParaRPr lang="en-US" b="1" dirty="0">
              <a:solidFill>
                <a:schemeClr val="tx1"/>
              </a:solidFill>
              <a:latin typeface="Comic Sans MS" panose="030F0702030302020204" pitchFamily="66" charset="0"/>
            </a:endParaRPr>
          </a:p>
        </p:txBody>
      </p:sp>
      <p:sp>
        <p:nvSpPr>
          <p:cNvPr id="34846" name="Rectangle 31"/>
          <p:cNvSpPr>
            <a:spLocks noChangeArrowheads="1"/>
          </p:cNvSpPr>
          <p:nvPr/>
        </p:nvSpPr>
        <p:spPr bwMode="auto">
          <a:xfrm>
            <a:off x="1857375" y="1978025"/>
            <a:ext cx="63500" cy="136525"/>
          </a:xfrm>
          <a:prstGeom prst="rect">
            <a:avLst/>
          </a:prstGeom>
          <a:noFill/>
          <a:ln w="9525">
            <a:noFill/>
            <a:miter lim="800000"/>
          </a:ln>
        </p:spPr>
        <p:txBody>
          <a:bodyPr wrap="none" lIns="0" tIns="0" rIns="0" bIns="0">
            <a:spAutoFit/>
          </a:bodyPr>
          <a:lstStyle/>
          <a:p>
            <a:pPr algn="l" defTabSz="838200"/>
            <a:r>
              <a:rPr lang="en-US" sz="900" b="1" dirty="0">
                <a:solidFill>
                  <a:schemeClr val="tx1"/>
                </a:solidFill>
                <a:latin typeface="Helvetica"/>
              </a:rPr>
              <a:t>2</a:t>
            </a:r>
            <a:endParaRPr lang="en-US" b="1" dirty="0">
              <a:solidFill>
                <a:schemeClr val="tx1"/>
              </a:solidFill>
              <a:latin typeface="Comic Sans MS" panose="030F0702030302020204" pitchFamily="66" charset="0"/>
            </a:endParaRPr>
          </a:p>
        </p:txBody>
      </p:sp>
      <p:sp>
        <p:nvSpPr>
          <p:cNvPr id="34847" name="Rectangle 32"/>
          <p:cNvSpPr>
            <a:spLocks noChangeArrowheads="1"/>
          </p:cNvSpPr>
          <p:nvPr/>
        </p:nvSpPr>
        <p:spPr bwMode="auto">
          <a:xfrm>
            <a:off x="1925638" y="1917700"/>
            <a:ext cx="128587"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O</a:t>
            </a:r>
            <a:endParaRPr lang="en-US" b="1" dirty="0">
              <a:solidFill>
                <a:schemeClr val="tx1"/>
              </a:solidFill>
              <a:latin typeface="Comic Sans MS" panose="030F0702030302020204" pitchFamily="66" charset="0"/>
            </a:endParaRPr>
          </a:p>
        </p:txBody>
      </p:sp>
      <p:sp>
        <p:nvSpPr>
          <p:cNvPr id="34848" name="Rectangle 33"/>
          <p:cNvSpPr>
            <a:spLocks noChangeArrowheads="1"/>
          </p:cNvSpPr>
          <p:nvPr/>
        </p:nvSpPr>
        <p:spPr bwMode="auto">
          <a:xfrm>
            <a:off x="1604963" y="2120900"/>
            <a:ext cx="635000"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(0.2 nm)</a:t>
            </a:r>
            <a:endParaRPr lang="en-US" b="1" dirty="0">
              <a:solidFill>
                <a:schemeClr val="tx1"/>
              </a:solidFill>
              <a:latin typeface="Comic Sans MS" panose="030F0702030302020204" pitchFamily="66" charset="0"/>
            </a:endParaRPr>
          </a:p>
        </p:txBody>
      </p:sp>
      <p:sp>
        <p:nvSpPr>
          <p:cNvPr id="34849" name="Rectangle 34"/>
          <p:cNvSpPr>
            <a:spLocks noChangeArrowheads="1"/>
          </p:cNvSpPr>
          <p:nvPr/>
        </p:nvSpPr>
        <p:spPr bwMode="auto">
          <a:xfrm>
            <a:off x="2671763" y="1917700"/>
            <a:ext cx="957262"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Hemoglobin</a:t>
            </a:r>
            <a:endParaRPr lang="en-US" b="1" dirty="0">
              <a:solidFill>
                <a:schemeClr val="tx1"/>
              </a:solidFill>
              <a:latin typeface="Comic Sans MS" panose="030F0702030302020204" pitchFamily="66" charset="0"/>
            </a:endParaRPr>
          </a:p>
        </p:txBody>
      </p:sp>
      <p:sp>
        <p:nvSpPr>
          <p:cNvPr id="34850" name="Rectangle 35"/>
          <p:cNvSpPr>
            <a:spLocks noChangeArrowheads="1"/>
          </p:cNvSpPr>
          <p:nvPr/>
        </p:nvSpPr>
        <p:spPr bwMode="auto">
          <a:xfrm>
            <a:off x="2878138" y="2084388"/>
            <a:ext cx="496887"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(7 nm)</a:t>
            </a:r>
            <a:endParaRPr lang="en-US" b="1" dirty="0">
              <a:solidFill>
                <a:schemeClr val="tx1"/>
              </a:solidFill>
              <a:latin typeface="Comic Sans MS" panose="030F0702030302020204" pitchFamily="66" charset="0"/>
            </a:endParaRPr>
          </a:p>
        </p:txBody>
      </p:sp>
      <p:sp>
        <p:nvSpPr>
          <p:cNvPr id="34851" name="Rectangle 36"/>
          <p:cNvSpPr>
            <a:spLocks noChangeArrowheads="1"/>
          </p:cNvSpPr>
          <p:nvPr/>
        </p:nvSpPr>
        <p:spPr bwMode="auto">
          <a:xfrm>
            <a:off x="3943350" y="1930400"/>
            <a:ext cx="412750"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Virus</a:t>
            </a:r>
            <a:endParaRPr lang="en-US" b="1" dirty="0">
              <a:solidFill>
                <a:schemeClr val="tx1"/>
              </a:solidFill>
              <a:latin typeface="Comic Sans MS" panose="030F0702030302020204" pitchFamily="66" charset="0"/>
            </a:endParaRPr>
          </a:p>
        </p:txBody>
      </p:sp>
      <p:sp>
        <p:nvSpPr>
          <p:cNvPr id="34852" name="Rectangle 37"/>
          <p:cNvSpPr>
            <a:spLocks noChangeArrowheads="1"/>
          </p:cNvSpPr>
          <p:nvPr/>
        </p:nvSpPr>
        <p:spPr bwMode="auto">
          <a:xfrm>
            <a:off x="3692525" y="2097088"/>
            <a:ext cx="920750"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(10-100 nm)</a:t>
            </a:r>
            <a:endParaRPr lang="en-US" b="1" dirty="0">
              <a:solidFill>
                <a:schemeClr val="tx1"/>
              </a:solidFill>
              <a:latin typeface="Comic Sans MS" panose="030F0702030302020204" pitchFamily="66" charset="0"/>
            </a:endParaRPr>
          </a:p>
        </p:txBody>
      </p:sp>
      <p:sp>
        <p:nvSpPr>
          <p:cNvPr id="34853" name="Rectangle 38"/>
          <p:cNvSpPr>
            <a:spLocks noChangeArrowheads="1"/>
          </p:cNvSpPr>
          <p:nvPr/>
        </p:nvSpPr>
        <p:spPr bwMode="auto">
          <a:xfrm>
            <a:off x="4551363" y="1917700"/>
            <a:ext cx="773112"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Microbial </a:t>
            </a:r>
            <a:endParaRPr lang="en-US" b="1" dirty="0">
              <a:solidFill>
                <a:schemeClr val="tx1"/>
              </a:solidFill>
              <a:latin typeface="Comic Sans MS" panose="030F0702030302020204" pitchFamily="66" charset="0"/>
            </a:endParaRPr>
          </a:p>
        </p:txBody>
      </p:sp>
      <p:sp>
        <p:nvSpPr>
          <p:cNvPr id="34854" name="Rectangle 39"/>
          <p:cNvSpPr>
            <a:spLocks noChangeArrowheads="1"/>
          </p:cNvSpPr>
          <p:nvPr/>
        </p:nvSpPr>
        <p:spPr bwMode="auto">
          <a:xfrm>
            <a:off x="5251450" y="1917700"/>
            <a:ext cx="395288"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Cells</a:t>
            </a:r>
            <a:endParaRPr lang="en-US" b="1" dirty="0">
              <a:solidFill>
                <a:schemeClr val="tx1"/>
              </a:solidFill>
              <a:latin typeface="Comic Sans MS" panose="030F0702030302020204" pitchFamily="66" charset="0"/>
            </a:endParaRPr>
          </a:p>
        </p:txBody>
      </p:sp>
      <p:sp>
        <p:nvSpPr>
          <p:cNvPr id="34855" name="Rectangle 40"/>
          <p:cNvSpPr>
            <a:spLocks noChangeArrowheads="1"/>
          </p:cNvSpPr>
          <p:nvPr/>
        </p:nvSpPr>
        <p:spPr bwMode="auto">
          <a:xfrm>
            <a:off x="4803775" y="2084388"/>
            <a:ext cx="587375"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(~1 µm)</a:t>
            </a:r>
            <a:endParaRPr lang="en-US" b="1" dirty="0">
              <a:solidFill>
                <a:schemeClr val="tx1"/>
              </a:solidFill>
              <a:latin typeface="Comic Sans MS" panose="030F0702030302020204" pitchFamily="66" charset="0"/>
            </a:endParaRPr>
          </a:p>
        </p:txBody>
      </p:sp>
      <p:grpSp>
        <p:nvGrpSpPr>
          <p:cNvPr id="34856" name="Group 41"/>
          <p:cNvGrpSpPr/>
          <p:nvPr/>
        </p:nvGrpSpPr>
        <p:grpSpPr bwMode="auto">
          <a:xfrm>
            <a:off x="1857375" y="2393950"/>
            <a:ext cx="92075" cy="547688"/>
            <a:chOff x="1120" y="1736"/>
            <a:chExt cx="64" cy="368"/>
          </a:xfrm>
        </p:grpSpPr>
        <p:sp>
          <p:nvSpPr>
            <p:cNvPr id="34895" name="Freeform 42"/>
            <p:cNvSpPr/>
            <p:nvPr/>
          </p:nvSpPr>
          <p:spPr bwMode="auto">
            <a:xfrm>
              <a:off x="1120" y="2016"/>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34896" name="Line 43"/>
            <p:cNvSpPr>
              <a:spLocks noChangeShapeType="1"/>
            </p:cNvSpPr>
            <p:nvPr/>
          </p:nvSpPr>
          <p:spPr bwMode="auto">
            <a:xfrm>
              <a:off x="1152" y="1736"/>
              <a:ext cx="1" cy="344"/>
            </a:xfrm>
            <a:prstGeom prst="line">
              <a:avLst/>
            </a:prstGeom>
            <a:noFill/>
            <a:ln w="12700">
              <a:solidFill>
                <a:srgbClr val="000000"/>
              </a:solidFill>
              <a:round/>
            </a:ln>
          </p:spPr>
          <p:txBody>
            <a:bodyPr/>
            <a:lstStyle/>
            <a:p>
              <a:endParaRPr lang="en-US"/>
            </a:p>
          </p:txBody>
        </p:sp>
      </p:grpSp>
      <p:grpSp>
        <p:nvGrpSpPr>
          <p:cNvPr id="34857" name="Group 44"/>
          <p:cNvGrpSpPr/>
          <p:nvPr/>
        </p:nvGrpSpPr>
        <p:grpSpPr bwMode="auto">
          <a:xfrm>
            <a:off x="3073400" y="2382838"/>
            <a:ext cx="90488" cy="558800"/>
            <a:chOff x="1968" y="1728"/>
            <a:chExt cx="64" cy="376"/>
          </a:xfrm>
        </p:grpSpPr>
        <p:sp>
          <p:nvSpPr>
            <p:cNvPr id="34893" name="Freeform 45"/>
            <p:cNvSpPr/>
            <p:nvPr/>
          </p:nvSpPr>
          <p:spPr bwMode="auto">
            <a:xfrm>
              <a:off x="1968" y="2016"/>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34894" name="Line 46"/>
            <p:cNvSpPr>
              <a:spLocks noChangeShapeType="1"/>
            </p:cNvSpPr>
            <p:nvPr/>
          </p:nvSpPr>
          <p:spPr bwMode="auto">
            <a:xfrm>
              <a:off x="2000" y="1728"/>
              <a:ext cx="1" cy="352"/>
            </a:xfrm>
            <a:prstGeom prst="line">
              <a:avLst/>
            </a:prstGeom>
            <a:noFill/>
            <a:ln w="12700">
              <a:solidFill>
                <a:srgbClr val="000000"/>
              </a:solidFill>
              <a:round/>
            </a:ln>
          </p:spPr>
          <p:txBody>
            <a:bodyPr/>
            <a:lstStyle/>
            <a:p>
              <a:endParaRPr lang="en-US"/>
            </a:p>
          </p:txBody>
        </p:sp>
      </p:grpSp>
      <p:grpSp>
        <p:nvGrpSpPr>
          <p:cNvPr id="34858" name="Group 47"/>
          <p:cNvGrpSpPr/>
          <p:nvPr/>
        </p:nvGrpSpPr>
        <p:grpSpPr bwMode="auto">
          <a:xfrm>
            <a:off x="4987925" y="2370138"/>
            <a:ext cx="90488" cy="560387"/>
            <a:chOff x="3304" y="1720"/>
            <a:chExt cx="64" cy="376"/>
          </a:xfrm>
        </p:grpSpPr>
        <p:sp>
          <p:nvSpPr>
            <p:cNvPr id="34891" name="Freeform 48"/>
            <p:cNvSpPr/>
            <p:nvPr/>
          </p:nvSpPr>
          <p:spPr bwMode="auto">
            <a:xfrm>
              <a:off x="3304" y="2008"/>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34892" name="Line 49"/>
            <p:cNvSpPr>
              <a:spLocks noChangeShapeType="1"/>
            </p:cNvSpPr>
            <p:nvPr/>
          </p:nvSpPr>
          <p:spPr bwMode="auto">
            <a:xfrm>
              <a:off x="3336" y="1720"/>
              <a:ext cx="1" cy="352"/>
            </a:xfrm>
            <a:prstGeom prst="line">
              <a:avLst/>
            </a:prstGeom>
            <a:noFill/>
            <a:ln w="12700">
              <a:solidFill>
                <a:srgbClr val="000000"/>
              </a:solidFill>
              <a:round/>
            </a:ln>
          </p:spPr>
          <p:txBody>
            <a:bodyPr/>
            <a:lstStyle/>
            <a:p>
              <a:endParaRPr lang="en-US"/>
            </a:p>
          </p:txBody>
        </p:sp>
      </p:grpSp>
      <p:grpSp>
        <p:nvGrpSpPr>
          <p:cNvPr id="34859" name="Group 50"/>
          <p:cNvGrpSpPr/>
          <p:nvPr/>
        </p:nvGrpSpPr>
        <p:grpSpPr bwMode="auto">
          <a:xfrm>
            <a:off x="5629275" y="2370138"/>
            <a:ext cx="92075" cy="560387"/>
            <a:chOff x="3752" y="1720"/>
            <a:chExt cx="64" cy="376"/>
          </a:xfrm>
        </p:grpSpPr>
        <p:sp>
          <p:nvSpPr>
            <p:cNvPr id="34889" name="Freeform 51"/>
            <p:cNvSpPr/>
            <p:nvPr/>
          </p:nvSpPr>
          <p:spPr bwMode="auto">
            <a:xfrm>
              <a:off x="3752" y="2008"/>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34890" name="Line 52"/>
            <p:cNvSpPr>
              <a:spLocks noChangeShapeType="1"/>
            </p:cNvSpPr>
            <p:nvPr/>
          </p:nvSpPr>
          <p:spPr bwMode="auto">
            <a:xfrm>
              <a:off x="3784" y="1720"/>
              <a:ext cx="1" cy="352"/>
            </a:xfrm>
            <a:prstGeom prst="line">
              <a:avLst/>
            </a:prstGeom>
            <a:noFill/>
            <a:ln w="12700">
              <a:solidFill>
                <a:srgbClr val="000000"/>
              </a:solidFill>
              <a:round/>
            </a:ln>
          </p:spPr>
          <p:txBody>
            <a:bodyPr/>
            <a:lstStyle/>
            <a:p>
              <a:endParaRPr lang="en-US"/>
            </a:p>
          </p:txBody>
        </p:sp>
      </p:grpSp>
      <p:sp>
        <p:nvSpPr>
          <p:cNvPr id="34860" name="Rectangle 53"/>
          <p:cNvSpPr>
            <a:spLocks noChangeArrowheads="1"/>
          </p:cNvSpPr>
          <p:nvPr/>
        </p:nvSpPr>
        <p:spPr bwMode="auto">
          <a:xfrm>
            <a:off x="5756275" y="1917700"/>
            <a:ext cx="708025"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Protozoa</a:t>
            </a:r>
            <a:endParaRPr lang="en-US" b="1" dirty="0">
              <a:solidFill>
                <a:schemeClr val="tx1"/>
              </a:solidFill>
              <a:latin typeface="Comic Sans MS" panose="030F0702030302020204" pitchFamily="66" charset="0"/>
            </a:endParaRPr>
          </a:p>
        </p:txBody>
      </p:sp>
      <p:sp>
        <p:nvSpPr>
          <p:cNvPr id="34861" name="Rectangle 54"/>
          <p:cNvSpPr>
            <a:spLocks noChangeArrowheads="1"/>
          </p:cNvSpPr>
          <p:nvPr/>
        </p:nvSpPr>
        <p:spPr bwMode="auto">
          <a:xfrm>
            <a:off x="5756275" y="2084388"/>
            <a:ext cx="587375"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(&gt;2 µm)</a:t>
            </a:r>
            <a:endParaRPr lang="en-US" b="1" dirty="0">
              <a:solidFill>
                <a:schemeClr val="tx1"/>
              </a:solidFill>
              <a:latin typeface="Comic Sans MS" panose="030F0702030302020204" pitchFamily="66" charset="0"/>
            </a:endParaRPr>
          </a:p>
        </p:txBody>
      </p:sp>
      <p:sp>
        <p:nvSpPr>
          <p:cNvPr id="34862" name="Rectangle 55"/>
          <p:cNvSpPr>
            <a:spLocks noChangeArrowheads="1"/>
          </p:cNvSpPr>
          <p:nvPr/>
        </p:nvSpPr>
        <p:spPr bwMode="auto">
          <a:xfrm>
            <a:off x="5033963" y="5489575"/>
            <a:ext cx="714375" cy="403225"/>
          </a:xfrm>
          <a:prstGeom prst="rect">
            <a:avLst/>
          </a:prstGeom>
          <a:solidFill>
            <a:srgbClr val="CCFF99"/>
          </a:solidFill>
          <a:ln w="6350">
            <a:solidFill>
              <a:srgbClr val="000000"/>
            </a:solidFill>
            <a:miter lim="800000"/>
          </a:ln>
        </p:spPr>
        <p:txBody>
          <a:bodyPr wrap="none" lIns="0" tIns="0" rIns="0" bIns="0">
            <a:spAutoFit/>
          </a:bodyPr>
          <a:lstStyle/>
          <a:p>
            <a:pPr algn="l" defTabSz="838200"/>
            <a:r>
              <a:rPr lang="en-US" sz="1300" b="1" dirty="0">
                <a:solidFill>
                  <a:schemeClr val="tx1"/>
                </a:solidFill>
                <a:latin typeface="Helvetica"/>
              </a:rPr>
              <a:t>PM </a:t>
            </a:r>
            <a:r>
              <a:rPr lang="en-US" sz="1300" b="1" baseline="-25000" dirty="0">
                <a:solidFill>
                  <a:schemeClr val="tx1"/>
                </a:solidFill>
                <a:latin typeface="Helvetica"/>
              </a:rPr>
              <a:t>2.5</a:t>
            </a:r>
            <a:endParaRPr lang="en-US" sz="1300" b="1" baseline="-25000" dirty="0">
              <a:solidFill>
                <a:schemeClr val="tx1"/>
              </a:solidFill>
              <a:latin typeface="Helvetica"/>
            </a:endParaRPr>
          </a:p>
          <a:p>
            <a:pPr algn="l" defTabSz="838200"/>
            <a:r>
              <a:rPr lang="en-US" sz="1300" b="1" dirty="0">
                <a:solidFill>
                  <a:schemeClr val="tx1"/>
                </a:solidFill>
                <a:latin typeface="Helvetica"/>
              </a:rPr>
              <a:t>Aerosols</a:t>
            </a:r>
            <a:endParaRPr lang="en-US" b="1" dirty="0">
              <a:solidFill>
                <a:schemeClr val="tx1"/>
              </a:solidFill>
              <a:latin typeface="Comic Sans MS" panose="030F0702030302020204" pitchFamily="66" charset="0"/>
            </a:endParaRPr>
          </a:p>
        </p:txBody>
      </p:sp>
      <p:grpSp>
        <p:nvGrpSpPr>
          <p:cNvPr id="34863" name="Group 56"/>
          <p:cNvGrpSpPr/>
          <p:nvPr/>
        </p:nvGrpSpPr>
        <p:grpSpPr bwMode="auto">
          <a:xfrm>
            <a:off x="2544763" y="1727200"/>
            <a:ext cx="1674812" cy="142875"/>
            <a:chOff x="1600" y="1288"/>
            <a:chExt cx="1168" cy="96"/>
          </a:xfrm>
        </p:grpSpPr>
        <p:sp>
          <p:nvSpPr>
            <p:cNvPr id="34886" name="Freeform 57"/>
            <p:cNvSpPr/>
            <p:nvPr/>
          </p:nvSpPr>
          <p:spPr bwMode="auto">
            <a:xfrm>
              <a:off x="1600" y="1288"/>
              <a:ext cx="112" cy="96"/>
            </a:xfrm>
            <a:custGeom>
              <a:avLst/>
              <a:gdLst>
                <a:gd name="T0" fmla="*/ 0 w 112"/>
                <a:gd name="T1" fmla="*/ 48 h 96"/>
                <a:gd name="T2" fmla="*/ 112 w 112"/>
                <a:gd name="T3" fmla="*/ 0 h 96"/>
                <a:gd name="T4" fmla="*/ 112 w 112"/>
                <a:gd name="T5" fmla="*/ 96 h 96"/>
                <a:gd name="T6" fmla="*/ 0 w 112"/>
                <a:gd name="T7" fmla="*/ 48 h 96"/>
                <a:gd name="T8" fmla="*/ 0 60000 65536"/>
                <a:gd name="T9" fmla="*/ 0 60000 65536"/>
                <a:gd name="T10" fmla="*/ 0 60000 65536"/>
                <a:gd name="T11" fmla="*/ 0 60000 65536"/>
                <a:gd name="T12" fmla="*/ 0 w 112"/>
                <a:gd name="T13" fmla="*/ 0 h 96"/>
                <a:gd name="T14" fmla="*/ 112 w 112"/>
                <a:gd name="T15" fmla="*/ 96 h 96"/>
              </a:gdLst>
              <a:ahLst/>
              <a:cxnLst>
                <a:cxn ang="T8">
                  <a:pos x="T0" y="T1"/>
                </a:cxn>
                <a:cxn ang="T9">
                  <a:pos x="T2" y="T3"/>
                </a:cxn>
                <a:cxn ang="T10">
                  <a:pos x="T4" y="T5"/>
                </a:cxn>
                <a:cxn ang="T11">
                  <a:pos x="T6" y="T7"/>
                </a:cxn>
              </a:cxnLst>
              <a:rect l="T12" t="T13" r="T14" b="T15"/>
              <a:pathLst>
                <a:path w="112" h="96">
                  <a:moveTo>
                    <a:pt x="0" y="48"/>
                  </a:moveTo>
                  <a:lnTo>
                    <a:pt x="112" y="0"/>
                  </a:lnTo>
                  <a:lnTo>
                    <a:pt x="112" y="96"/>
                  </a:lnTo>
                  <a:lnTo>
                    <a:pt x="0" y="48"/>
                  </a:lnTo>
                  <a:close/>
                </a:path>
              </a:pathLst>
            </a:custGeom>
            <a:solidFill>
              <a:srgbClr val="FFFF99"/>
            </a:solidFill>
            <a:ln w="9525">
              <a:solidFill>
                <a:schemeClr val="tx1"/>
              </a:solidFill>
              <a:round/>
            </a:ln>
          </p:spPr>
          <p:txBody>
            <a:bodyPr/>
            <a:lstStyle/>
            <a:p>
              <a:endParaRPr lang="en-IN"/>
            </a:p>
          </p:txBody>
        </p:sp>
        <p:sp>
          <p:nvSpPr>
            <p:cNvPr id="34887" name="Freeform 58"/>
            <p:cNvSpPr/>
            <p:nvPr/>
          </p:nvSpPr>
          <p:spPr bwMode="auto">
            <a:xfrm>
              <a:off x="2656" y="1288"/>
              <a:ext cx="112" cy="96"/>
            </a:xfrm>
            <a:custGeom>
              <a:avLst/>
              <a:gdLst>
                <a:gd name="T0" fmla="*/ 112 w 112"/>
                <a:gd name="T1" fmla="*/ 48 h 96"/>
                <a:gd name="T2" fmla="*/ 0 w 112"/>
                <a:gd name="T3" fmla="*/ 96 h 96"/>
                <a:gd name="T4" fmla="*/ 0 w 112"/>
                <a:gd name="T5" fmla="*/ 0 h 96"/>
                <a:gd name="T6" fmla="*/ 112 w 112"/>
                <a:gd name="T7" fmla="*/ 48 h 96"/>
                <a:gd name="T8" fmla="*/ 0 60000 65536"/>
                <a:gd name="T9" fmla="*/ 0 60000 65536"/>
                <a:gd name="T10" fmla="*/ 0 60000 65536"/>
                <a:gd name="T11" fmla="*/ 0 60000 65536"/>
                <a:gd name="T12" fmla="*/ 0 w 112"/>
                <a:gd name="T13" fmla="*/ 0 h 96"/>
                <a:gd name="T14" fmla="*/ 112 w 112"/>
                <a:gd name="T15" fmla="*/ 96 h 96"/>
              </a:gdLst>
              <a:ahLst/>
              <a:cxnLst>
                <a:cxn ang="T8">
                  <a:pos x="T0" y="T1"/>
                </a:cxn>
                <a:cxn ang="T9">
                  <a:pos x="T2" y="T3"/>
                </a:cxn>
                <a:cxn ang="T10">
                  <a:pos x="T4" y="T5"/>
                </a:cxn>
                <a:cxn ang="T11">
                  <a:pos x="T6" y="T7"/>
                </a:cxn>
              </a:cxnLst>
              <a:rect l="T12" t="T13" r="T14" b="T15"/>
              <a:pathLst>
                <a:path w="112" h="96">
                  <a:moveTo>
                    <a:pt x="112" y="48"/>
                  </a:moveTo>
                  <a:lnTo>
                    <a:pt x="0" y="96"/>
                  </a:lnTo>
                  <a:lnTo>
                    <a:pt x="0" y="0"/>
                  </a:lnTo>
                  <a:lnTo>
                    <a:pt x="112" y="48"/>
                  </a:lnTo>
                  <a:close/>
                </a:path>
              </a:pathLst>
            </a:custGeom>
            <a:solidFill>
              <a:srgbClr val="FFFF99"/>
            </a:solidFill>
            <a:ln w="9525">
              <a:solidFill>
                <a:schemeClr val="tx1"/>
              </a:solidFill>
              <a:round/>
            </a:ln>
          </p:spPr>
          <p:txBody>
            <a:bodyPr/>
            <a:lstStyle/>
            <a:p>
              <a:endParaRPr lang="en-IN"/>
            </a:p>
          </p:txBody>
        </p:sp>
        <p:sp>
          <p:nvSpPr>
            <p:cNvPr id="34888" name="Line 59"/>
            <p:cNvSpPr>
              <a:spLocks noChangeShapeType="1"/>
            </p:cNvSpPr>
            <p:nvPr/>
          </p:nvSpPr>
          <p:spPr bwMode="auto">
            <a:xfrm flipH="1">
              <a:off x="1648" y="1336"/>
              <a:ext cx="1064" cy="1"/>
            </a:xfrm>
            <a:prstGeom prst="line">
              <a:avLst/>
            </a:prstGeom>
            <a:noFill/>
            <a:ln w="38100">
              <a:solidFill>
                <a:schemeClr val="tx1"/>
              </a:solidFill>
              <a:round/>
              <a:headEnd type="triangle" w="med" len="med"/>
              <a:tailEnd type="triangle" w="med" len="med"/>
            </a:ln>
          </p:spPr>
          <p:txBody>
            <a:bodyPr/>
            <a:lstStyle/>
            <a:p>
              <a:endParaRPr lang="en-US"/>
            </a:p>
          </p:txBody>
        </p:sp>
      </p:grpSp>
      <p:sp>
        <p:nvSpPr>
          <p:cNvPr id="34864" name="Rectangle 60"/>
          <p:cNvSpPr>
            <a:spLocks noChangeArrowheads="1"/>
          </p:cNvSpPr>
          <p:nvPr/>
        </p:nvSpPr>
        <p:spPr bwMode="auto">
          <a:xfrm>
            <a:off x="2085975" y="1203325"/>
            <a:ext cx="2687638" cy="244475"/>
          </a:xfrm>
          <a:prstGeom prst="rect">
            <a:avLst/>
          </a:prstGeom>
          <a:noFill/>
          <a:ln w="9525">
            <a:noFill/>
            <a:miter lim="800000"/>
          </a:ln>
        </p:spPr>
        <p:txBody>
          <a:bodyPr wrap="none" lIns="0" tIns="0" rIns="0" bIns="0">
            <a:spAutoFit/>
          </a:bodyPr>
          <a:lstStyle/>
          <a:p>
            <a:pPr algn="l" defTabSz="838200"/>
            <a:r>
              <a:rPr lang="en-US" sz="1600" b="1" dirty="0">
                <a:solidFill>
                  <a:schemeClr val="tx1"/>
                </a:solidFill>
                <a:latin typeface="Helvetica"/>
              </a:rPr>
              <a:t>Nanoscale contaminants in </a:t>
            </a:r>
            <a:endParaRPr lang="en-US" dirty="0">
              <a:solidFill>
                <a:schemeClr val="tx1"/>
              </a:solidFill>
              <a:latin typeface="Comic Sans MS" panose="030F0702030302020204" pitchFamily="66" charset="0"/>
            </a:endParaRPr>
          </a:p>
        </p:txBody>
      </p:sp>
      <p:sp>
        <p:nvSpPr>
          <p:cNvPr id="34865" name="Rectangle 61"/>
          <p:cNvSpPr>
            <a:spLocks noChangeArrowheads="1"/>
          </p:cNvSpPr>
          <p:nvPr/>
        </p:nvSpPr>
        <p:spPr bwMode="auto">
          <a:xfrm>
            <a:off x="2006600" y="1417638"/>
            <a:ext cx="2797175" cy="244475"/>
          </a:xfrm>
          <a:prstGeom prst="rect">
            <a:avLst/>
          </a:prstGeom>
          <a:noFill/>
          <a:ln w="9525">
            <a:noFill/>
            <a:miter lim="800000"/>
          </a:ln>
        </p:spPr>
        <p:txBody>
          <a:bodyPr wrap="none" lIns="0" tIns="0" rIns="0" bIns="0">
            <a:spAutoFit/>
          </a:bodyPr>
          <a:lstStyle/>
          <a:p>
            <a:pPr algn="l" defTabSz="838200"/>
            <a:r>
              <a:rPr lang="en-US" sz="1600" b="1" dirty="0">
                <a:solidFill>
                  <a:schemeClr val="tx1"/>
                </a:solidFill>
                <a:latin typeface="Helvetica"/>
              </a:rPr>
              <a:t>water and air (little is known)</a:t>
            </a:r>
            <a:endParaRPr lang="en-US" dirty="0">
              <a:solidFill>
                <a:schemeClr val="tx1"/>
              </a:solidFill>
              <a:latin typeface="Comic Sans MS" panose="030F0702030302020204" pitchFamily="66" charset="0"/>
            </a:endParaRPr>
          </a:p>
        </p:txBody>
      </p:sp>
      <p:sp>
        <p:nvSpPr>
          <p:cNvPr id="34866" name="Rectangle 62"/>
          <p:cNvSpPr>
            <a:spLocks noChangeArrowheads="1"/>
          </p:cNvSpPr>
          <p:nvPr/>
        </p:nvSpPr>
        <p:spPr bwMode="auto">
          <a:xfrm>
            <a:off x="1868488" y="488950"/>
            <a:ext cx="5000625" cy="334963"/>
          </a:xfrm>
          <a:prstGeom prst="rect">
            <a:avLst/>
          </a:prstGeom>
          <a:noFill/>
          <a:ln w="9525">
            <a:noFill/>
            <a:miter lim="800000"/>
          </a:ln>
        </p:spPr>
        <p:txBody>
          <a:bodyPr wrap="none" lIns="0" tIns="0" rIns="0" bIns="0">
            <a:spAutoFit/>
          </a:bodyPr>
          <a:lstStyle/>
          <a:p>
            <a:pPr algn="l" defTabSz="838200"/>
            <a:r>
              <a:rPr lang="en-US" b="1" dirty="0">
                <a:solidFill>
                  <a:schemeClr val="tx1"/>
                </a:solidFill>
              </a:rPr>
              <a:t>Size Spectrum of Environmental Particles</a:t>
            </a:r>
            <a:endParaRPr lang="en-US" dirty="0">
              <a:solidFill>
                <a:schemeClr val="tx1"/>
              </a:solidFill>
            </a:endParaRPr>
          </a:p>
        </p:txBody>
      </p:sp>
      <p:grpSp>
        <p:nvGrpSpPr>
          <p:cNvPr id="34867" name="Group 63"/>
          <p:cNvGrpSpPr/>
          <p:nvPr/>
        </p:nvGrpSpPr>
        <p:grpSpPr bwMode="auto">
          <a:xfrm>
            <a:off x="6226175" y="4978400"/>
            <a:ext cx="77788" cy="511175"/>
            <a:chOff x="4168" y="3472"/>
            <a:chExt cx="64" cy="328"/>
          </a:xfrm>
        </p:grpSpPr>
        <p:sp>
          <p:nvSpPr>
            <p:cNvPr id="34884" name="Freeform 64"/>
            <p:cNvSpPr/>
            <p:nvPr/>
          </p:nvSpPr>
          <p:spPr bwMode="auto">
            <a:xfrm>
              <a:off x="4168" y="3472"/>
              <a:ext cx="64" cy="88"/>
            </a:xfrm>
            <a:custGeom>
              <a:avLst/>
              <a:gdLst>
                <a:gd name="T0" fmla="*/ 32 w 64"/>
                <a:gd name="T1" fmla="*/ 0 h 88"/>
                <a:gd name="T2" fmla="*/ 64 w 64"/>
                <a:gd name="T3" fmla="*/ 88 h 88"/>
                <a:gd name="T4" fmla="*/ 0 w 64"/>
                <a:gd name="T5" fmla="*/ 88 h 88"/>
                <a:gd name="T6" fmla="*/ 32 w 64"/>
                <a:gd name="T7" fmla="*/ 0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0"/>
                  </a:moveTo>
                  <a:lnTo>
                    <a:pt x="64" y="88"/>
                  </a:lnTo>
                  <a:lnTo>
                    <a:pt x="0" y="88"/>
                  </a:lnTo>
                  <a:lnTo>
                    <a:pt x="32" y="0"/>
                  </a:lnTo>
                  <a:close/>
                </a:path>
              </a:pathLst>
            </a:custGeom>
            <a:solidFill>
              <a:srgbClr val="000000"/>
            </a:solidFill>
            <a:ln w="9525">
              <a:noFill/>
              <a:round/>
            </a:ln>
          </p:spPr>
          <p:txBody>
            <a:bodyPr/>
            <a:lstStyle/>
            <a:p>
              <a:endParaRPr lang="en-IN"/>
            </a:p>
          </p:txBody>
        </p:sp>
        <p:sp>
          <p:nvSpPr>
            <p:cNvPr id="34885" name="Line 65"/>
            <p:cNvSpPr>
              <a:spLocks noChangeShapeType="1"/>
            </p:cNvSpPr>
            <p:nvPr/>
          </p:nvSpPr>
          <p:spPr bwMode="auto">
            <a:xfrm>
              <a:off x="4200" y="3488"/>
              <a:ext cx="1" cy="312"/>
            </a:xfrm>
            <a:prstGeom prst="line">
              <a:avLst/>
            </a:prstGeom>
            <a:noFill/>
            <a:ln w="12700">
              <a:solidFill>
                <a:srgbClr val="000000"/>
              </a:solidFill>
              <a:round/>
            </a:ln>
          </p:spPr>
          <p:txBody>
            <a:bodyPr/>
            <a:lstStyle/>
            <a:p>
              <a:endParaRPr lang="en-US"/>
            </a:p>
          </p:txBody>
        </p:sp>
      </p:grpSp>
      <p:grpSp>
        <p:nvGrpSpPr>
          <p:cNvPr id="34868" name="Group 66"/>
          <p:cNvGrpSpPr/>
          <p:nvPr/>
        </p:nvGrpSpPr>
        <p:grpSpPr bwMode="auto">
          <a:xfrm>
            <a:off x="5194300" y="4978400"/>
            <a:ext cx="90488" cy="487363"/>
            <a:chOff x="3448" y="3472"/>
            <a:chExt cx="64" cy="328"/>
          </a:xfrm>
        </p:grpSpPr>
        <p:sp>
          <p:nvSpPr>
            <p:cNvPr id="34882" name="Freeform 67"/>
            <p:cNvSpPr/>
            <p:nvPr/>
          </p:nvSpPr>
          <p:spPr bwMode="auto">
            <a:xfrm>
              <a:off x="3448" y="3472"/>
              <a:ext cx="64" cy="88"/>
            </a:xfrm>
            <a:custGeom>
              <a:avLst/>
              <a:gdLst>
                <a:gd name="T0" fmla="*/ 32 w 64"/>
                <a:gd name="T1" fmla="*/ 0 h 88"/>
                <a:gd name="T2" fmla="*/ 64 w 64"/>
                <a:gd name="T3" fmla="*/ 88 h 88"/>
                <a:gd name="T4" fmla="*/ 0 w 64"/>
                <a:gd name="T5" fmla="*/ 88 h 88"/>
                <a:gd name="T6" fmla="*/ 32 w 64"/>
                <a:gd name="T7" fmla="*/ 0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0"/>
                  </a:moveTo>
                  <a:lnTo>
                    <a:pt x="64" y="88"/>
                  </a:lnTo>
                  <a:lnTo>
                    <a:pt x="0" y="88"/>
                  </a:lnTo>
                  <a:lnTo>
                    <a:pt x="32" y="0"/>
                  </a:lnTo>
                  <a:close/>
                </a:path>
              </a:pathLst>
            </a:custGeom>
            <a:solidFill>
              <a:srgbClr val="000000"/>
            </a:solidFill>
            <a:ln w="9525">
              <a:noFill/>
              <a:round/>
            </a:ln>
          </p:spPr>
          <p:txBody>
            <a:bodyPr/>
            <a:lstStyle/>
            <a:p>
              <a:endParaRPr lang="en-IN"/>
            </a:p>
          </p:txBody>
        </p:sp>
        <p:sp>
          <p:nvSpPr>
            <p:cNvPr id="34883" name="Line 68"/>
            <p:cNvSpPr>
              <a:spLocks noChangeShapeType="1"/>
            </p:cNvSpPr>
            <p:nvPr/>
          </p:nvSpPr>
          <p:spPr bwMode="auto">
            <a:xfrm>
              <a:off x="3480" y="3488"/>
              <a:ext cx="1" cy="312"/>
            </a:xfrm>
            <a:prstGeom prst="line">
              <a:avLst/>
            </a:prstGeom>
            <a:noFill/>
            <a:ln w="12700">
              <a:solidFill>
                <a:srgbClr val="000000"/>
              </a:solidFill>
              <a:round/>
            </a:ln>
          </p:spPr>
          <p:txBody>
            <a:bodyPr/>
            <a:lstStyle/>
            <a:p>
              <a:endParaRPr lang="en-US"/>
            </a:p>
          </p:txBody>
        </p:sp>
      </p:grpSp>
      <p:sp>
        <p:nvSpPr>
          <p:cNvPr id="34869" name="Rectangle 69"/>
          <p:cNvSpPr>
            <a:spLocks noChangeArrowheads="1"/>
          </p:cNvSpPr>
          <p:nvPr/>
        </p:nvSpPr>
        <p:spPr bwMode="auto">
          <a:xfrm>
            <a:off x="5953125" y="5561013"/>
            <a:ext cx="920750" cy="403225"/>
          </a:xfrm>
          <a:prstGeom prst="rect">
            <a:avLst/>
          </a:prstGeom>
          <a:solidFill>
            <a:srgbClr val="CCFF99"/>
          </a:solidFill>
          <a:ln w="6350">
            <a:solidFill>
              <a:srgbClr val="000000"/>
            </a:solidFill>
            <a:miter lim="800000"/>
          </a:ln>
        </p:spPr>
        <p:txBody>
          <a:bodyPr wrap="none" lIns="0" tIns="0" rIns="0" bIns="0">
            <a:spAutoFit/>
          </a:bodyPr>
          <a:lstStyle/>
          <a:p>
            <a:pPr defTabSz="838200"/>
            <a:r>
              <a:rPr lang="en-US" sz="1300" b="1" dirty="0">
                <a:solidFill>
                  <a:schemeClr val="tx1"/>
                </a:solidFill>
                <a:latin typeface="Helvetica"/>
              </a:rPr>
              <a:t>Pollens</a:t>
            </a:r>
            <a:endParaRPr lang="en-US" sz="1300" b="1" dirty="0">
              <a:solidFill>
                <a:schemeClr val="tx1"/>
              </a:solidFill>
              <a:latin typeface="Helvetica"/>
            </a:endParaRPr>
          </a:p>
          <a:p>
            <a:pPr defTabSz="838200"/>
            <a:r>
              <a:rPr lang="en-US" sz="1300" b="1" dirty="0">
                <a:solidFill>
                  <a:schemeClr val="tx1"/>
                </a:solidFill>
                <a:latin typeface="Helvetica"/>
              </a:rPr>
              <a:t>(10-100 µm)</a:t>
            </a:r>
            <a:endParaRPr lang="en-US" sz="1300" b="1" dirty="0">
              <a:solidFill>
                <a:schemeClr val="tx1"/>
              </a:solidFill>
              <a:latin typeface="Helvetica"/>
            </a:endParaRPr>
          </a:p>
        </p:txBody>
      </p:sp>
      <p:grpSp>
        <p:nvGrpSpPr>
          <p:cNvPr id="34870" name="Group 70"/>
          <p:cNvGrpSpPr/>
          <p:nvPr/>
        </p:nvGrpSpPr>
        <p:grpSpPr bwMode="auto">
          <a:xfrm>
            <a:off x="4035425" y="2335213"/>
            <a:ext cx="92075" cy="558800"/>
            <a:chOff x="2640" y="1696"/>
            <a:chExt cx="64" cy="376"/>
          </a:xfrm>
        </p:grpSpPr>
        <p:sp>
          <p:nvSpPr>
            <p:cNvPr id="34880" name="Freeform 71"/>
            <p:cNvSpPr/>
            <p:nvPr/>
          </p:nvSpPr>
          <p:spPr bwMode="auto">
            <a:xfrm>
              <a:off x="2640" y="1984"/>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34881" name="Line 72"/>
            <p:cNvSpPr>
              <a:spLocks noChangeShapeType="1"/>
            </p:cNvSpPr>
            <p:nvPr/>
          </p:nvSpPr>
          <p:spPr bwMode="auto">
            <a:xfrm>
              <a:off x="2672" y="1696"/>
              <a:ext cx="1" cy="352"/>
            </a:xfrm>
            <a:prstGeom prst="line">
              <a:avLst/>
            </a:prstGeom>
            <a:noFill/>
            <a:ln w="12700">
              <a:solidFill>
                <a:srgbClr val="000000"/>
              </a:solidFill>
              <a:round/>
            </a:ln>
          </p:spPr>
          <p:txBody>
            <a:bodyPr/>
            <a:lstStyle/>
            <a:p>
              <a:endParaRPr lang="en-US"/>
            </a:p>
          </p:txBody>
        </p:sp>
      </p:grpSp>
      <p:sp>
        <p:nvSpPr>
          <p:cNvPr id="34871" name="Rectangle 73"/>
          <p:cNvSpPr>
            <a:spLocks noChangeArrowheads="1"/>
          </p:cNvSpPr>
          <p:nvPr/>
        </p:nvSpPr>
        <p:spPr bwMode="auto">
          <a:xfrm>
            <a:off x="7053263" y="3406775"/>
            <a:ext cx="1435100"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Adenovirus 75 nm</a:t>
            </a:r>
            <a:endParaRPr lang="en-US" b="1" dirty="0">
              <a:solidFill>
                <a:schemeClr val="tx1"/>
              </a:solidFill>
              <a:latin typeface="Comic Sans MS" panose="030F0702030302020204" pitchFamily="66" charset="0"/>
            </a:endParaRPr>
          </a:p>
        </p:txBody>
      </p:sp>
      <p:sp>
        <p:nvSpPr>
          <p:cNvPr id="34872" name="Rectangle 74"/>
          <p:cNvSpPr>
            <a:spLocks noChangeArrowheads="1"/>
          </p:cNvSpPr>
          <p:nvPr/>
        </p:nvSpPr>
        <p:spPr bwMode="auto">
          <a:xfrm>
            <a:off x="7053263" y="3740150"/>
            <a:ext cx="1674812"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Bacteriophage 80 nm</a:t>
            </a:r>
            <a:endParaRPr lang="en-US" b="1" dirty="0">
              <a:solidFill>
                <a:schemeClr val="tx1"/>
              </a:solidFill>
              <a:latin typeface="Comic Sans MS" panose="030F0702030302020204" pitchFamily="66" charset="0"/>
            </a:endParaRPr>
          </a:p>
        </p:txBody>
      </p:sp>
      <p:sp>
        <p:nvSpPr>
          <p:cNvPr id="34873" name="Rectangle 75"/>
          <p:cNvSpPr>
            <a:spLocks noChangeArrowheads="1"/>
          </p:cNvSpPr>
          <p:nvPr/>
        </p:nvSpPr>
        <p:spPr bwMode="auto">
          <a:xfrm>
            <a:off x="7053263" y="4073525"/>
            <a:ext cx="1335087"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Influenza 100 nm</a:t>
            </a:r>
            <a:endParaRPr lang="en-US" b="1" dirty="0">
              <a:solidFill>
                <a:schemeClr val="tx1"/>
              </a:solidFill>
              <a:latin typeface="Comic Sans MS" panose="030F0702030302020204" pitchFamily="66" charset="0"/>
            </a:endParaRPr>
          </a:p>
        </p:txBody>
      </p:sp>
      <p:sp>
        <p:nvSpPr>
          <p:cNvPr id="34874" name="Rectangle 76"/>
          <p:cNvSpPr>
            <a:spLocks noChangeArrowheads="1"/>
          </p:cNvSpPr>
          <p:nvPr/>
        </p:nvSpPr>
        <p:spPr bwMode="auto">
          <a:xfrm>
            <a:off x="7053263" y="4406900"/>
            <a:ext cx="514350" cy="198438"/>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E. Coli</a:t>
            </a:r>
            <a:endParaRPr lang="en-US" b="1" dirty="0">
              <a:solidFill>
                <a:schemeClr val="tx1"/>
              </a:solidFill>
              <a:latin typeface="Comic Sans MS" panose="030F0702030302020204" pitchFamily="66" charset="0"/>
            </a:endParaRPr>
          </a:p>
        </p:txBody>
      </p:sp>
      <p:sp>
        <p:nvSpPr>
          <p:cNvPr id="34875" name="Rectangle 77"/>
          <p:cNvSpPr>
            <a:spLocks noChangeArrowheads="1"/>
          </p:cNvSpPr>
          <p:nvPr/>
        </p:nvSpPr>
        <p:spPr bwMode="auto">
          <a:xfrm>
            <a:off x="7750175" y="4383088"/>
            <a:ext cx="661988" cy="198437"/>
          </a:xfrm>
          <a:prstGeom prst="rect">
            <a:avLst/>
          </a:prstGeom>
          <a:noFill/>
          <a:ln w="9525">
            <a:noFill/>
            <a:miter lim="800000"/>
          </a:ln>
        </p:spPr>
        <p:txBody>
          <a:bodyPr wrap="none" lIns="0" tIns="0" rIns="0" bIns="0">
            <a:spAutoFit/>
          </a:bodyPr>
          <a:lstStyle/>
          <a:p>
            <a:pPr algn="l" defTabSz="838200"/>
            <a:r>
              <a:rPr lang="en-US" sz="1300" b="1" dirty="0">
                <a:solidFill>
                  <a:schemeClr val="tx1"/>
                </a:solidFill>
                <a:latin typeface="Helvetica"/>
              </a:rPr>
              <a:t>1000 nm</a:t>
            </a:r>
            <a:endParaRPr lang="en-US" b="1" dirty="0">
              <a:solidFill>
                <a:schemeClr val="tx1"/>
              </a:solidFill>
              <a:latin typeface="Comic Sans MS" panose="030F0702030302020204" pitchFamily="66" charset="0"/>
            </a:endParaRPr>
          </a:p>
        </p:txBody>
      </p:sp>
      <p:grpSp>
        <p:nvGrpSpPr>
          <p:cNvPr id="34876" name="Group 78"/>
          <p:cNvGrpSpPr/>
          <p:nvPr/>
        </p:nvGrpSpPr>
        <p:grpSpPr bwMode="auto">
          <a:xfrm>
            <a:off x="2728913" y="5026025"/>
            <a:ext cx="92075" cy="487363"/>
            <a:chOff x="3448" y="3472"/>
            <a:chExt cx="64" cy="328"/>
          </a:xfrm>
        </p:grpSpPr>
        <p:sp>
          <p:nvSpPr>
            <p:cNvPr id="34878" name="Freeform 79"/>
            <p:cNvSpPr/>
            <p:nvPr/>
          </p:nvSpPr>
          <p:spPr bwMode="auto">
            <a:xfrm>
              <a:off x="3448" y="3472"/>
              <a:ext cx="64" cy="88"/>
            </a:xfrm>
            <a:custGeom>
              <a:avLst/>
              <a:gdLst>
                <a:gd name="T0" fmla="*/ 32 w 64"/>
                <a:gd name="T1" fmla="*/ 0 h 88"/>
                <a:gd name="T2" fmla="*/ 64 w 64"/>
                <a:gd name="T3" fmla="*/ 88 h 88"/>
                <a:gd name="T4" fmla="*/ 0 w 64"/>
                <a:gd name="T5" fmla="*/ 88 h 88"/>
                <a:gd name="T6" fmla="*/ 32 w 64"/>
                <a:gd name="T7" fmla="*/ 0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0"/>
                  </a:moveTo>
                  <a:lnTo>
                    <a:pt x="64" y="88"/>
                  </a:lnTo>
                  <a:lnTo>
                    <a:pt x="0" y="88"/>
                  </a:lnTo>
                  <a:lnTo>
                    <a:pt x="32" y="0"/>
                  </a:lnTo>
                  <a:close/>
                </a:path>
              </a:pathLst>
            </a:custGeom>
            <a:solidFill>
              <a:srgbClr val="000000"/>
            </a:solidFill>
            <a:ln w="9525">
              <a:noFill/>
              <a:round/>
            </a:ln>
          </p:spPr>
          <p:txBody>
            <a:bodyPr/>
            <a:lstStyle/>
            <a:p>
              <a:endParaRPr lang="en-IN"/>
            </a:p>
          </p:txBody>
        </p:sp>
        <p:sp>
          <p:nvSpPr>
            <p:cNvPr id="34879" name="Line 80"/>
            <p:cNvSpPr>
              <a:spLocks noChangeShapeType="1"/>
            </p:cNvSpPr>
            <p:nvPr/>
          </p:nvSpPr>
          <p:spPr bwMode="auto">
            <a:xfrm>
              <a:off x="3480" y="3488"/>
              <a:ext cx="1" cy="312"/>
            </a:xfrm>
            <a:prstGeom prst="line">
              <a:avLst/>
            </a:prstGeom>
            <a:noFill/>
            <a:ln w="12700">
              <a:solidFill>
                <a:srgbClr val="000000"/>
              </a:solidFill>
              <a:round/>
            </a:ln>
          </p:spPr>
          <p:txBody>
            <a:bodyPr/>
            <a:lstStyle/>
            <a:p>
              <a:endParaRPr lang="en-US"/>
            </a:p>
          </p:txBody>
        </p:sp>
      </p:grpSp>
      <p:sp>
        <p:nvSpPr>
          <p:cNvPr id="34877" name="Text Box 81"/>
          <p:cNvSpPr txBox="1">
            <a:spLocks noChangeArrowheads="1"/>
          </p:cNvSpPr>
          <p:nvPr/>
        </p:nvSpPr>
        <p:spPr bwMode="auto">
          <a:xfrm>
            <a:off x="1525588" y="5561013"/>
            <a:ext cx="2997200" cy="427037"/>
          </a:xfrm>
          <a:prstGeom prst="rect">
            <a:avLst/>
          </a:prstGeom>
          <a:solidFill>
            <a:srgbClr val="FFCC66"/>
          </a:solidFill>
          <a:ln w="9525">
            <a:solidFill>
              <a:schemeClr val="tx1"/>
            </a:solidFill>
            <a:miter lim="800000"/>
          </a:ln>
        </p:spPr>
        <p:txBody>
          <a:bodyPr wrap="none" lIns="83807" tIns="41903" rIns="83807" bIns="41903">
            <a:spAutoFit/>
          </a:bodyPr>
          <a:lstStyle/>
          <a:p>
            <a:pPr algn="l" defTabSz="838200"/>
            <a:r>
              <a:rPr lang="en-US" dirty="0">
                <a:solidFill>
                  <a:schemeClr val="tx1"/>
                </a:solidFill>
                <a:latin typeface="Comic Sans MS" panose="030F0702030302020204" pitchFamily="66" charset="0"/>
              </a:rPr>
              <a:t>Fullerenes, nanotubes</a:t>
            </a:r>
            <a:endParaRPr lang="en-US" dirty="0">
              <a:solidFill>
                <a:schemeClr val="tx1"/>
              </a:solidFill>
              <a:latin typeface="Comic Sans MS" panose="030F0702030302020204" pitchFamily="66"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dirty="0" smtClean="0"/>
            </a:fld>
            <a:endParaRPr lang="en-US" dirty="0"/>
          </a:p>
        </p:txBody>
      </p:sp>
      <p:sp>
        <p:nvSpPr>
          <p:cNvPr id="52228" name="TextBox 3"/>
          <p:cNvSpPr txBox="1">
            <a:spLocks noChangeArrowheads="1"/>
          </p:cNvSpPr>
          <p:nvPr/>
        </p:nvSpPr>
        <p:spPr bwMode="auto">
          <a:xfrm>
            <a:off x="2453259" y="0"/>
            <a:ext cx="5758308"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52229" name="Rectangle 4"/>
          <p:cNvSpPr>
            <a:spLocks noChangeArrowheads="1"/>
          </p:cNvSpPr>
          <p:nvPr/>
        </p:nvSpPr>
        <p:spPr bwMode="auto">
          <a:xfrm>
            <a:off x="228600" y="5638800"/>
            <a:ext cx="9677400" cy="584775"/>
          </a:xfrm>
          <a:prstGeom prst="rect">
            <a:avLst/>
          </a:prstGeom>
          <a:noFill/>
          <a:ln w="9525">
            <a:noFill/>
            <a:miter lim="800000"/>
          </a:ln>
        </p:spPr>
        <p:txBody>
          <a:bodyPr>
            <a:spAutoFit/>
          </a:bodyPr>
          <a:lstStyle/>
          <a:p>
            <a:r>
              <a:rPr lang="en-US" sz="3200" dirty="0">
                <a:solidFill>
                  <a:srgbClr val="FF0000"/>
                </a:solidFill>
              </a:rPr>
              <a:t>Definition of </a:t>
            </a:r>
            <a:r>
              <a:rPr lang="en-US" sz="3200" dirty="0" err="1">
                <a:solidFill>
                  <a:srgbClr val="FF0000"/>
                </a:solidFill>
              </a:rPr>
              <a:t>Nanotechnolgy</a:t>
            </a:r>
            <a:r>
              <a:rPr lang="en-US" sz="3200" dirty="0">
                <a:solidFill>
                  <a:srgbClr val="FF0000"/>
                </a:solidFill>
              </a:rPr>
              <a:t> and Development</a:t>
            </a:r>
            <a:endParaRPr lang="en-US" sz="3200" dirty="0">
              <a:solidFill>
                <a:srgbClr val="FF0000"/>
              </a:solidFill>
            </a:endParaRPr>
          </a:p>
        </p:txBody>
      </p:sp>
      <p:pic>
        <p:nvPicPr>
          <p:cNvPr id="7" name="Picture 2"/>
          <p:cNvPicPr>
            <a:picLocks noChangeAspect="1" noChangeArrowheads="1"/>
          </p:cNvPicPr>
          <p:nvPr/>
        </p:nvPicPr>
        <p:blipFill>
          <a:blip r:embed="rId1"/>
          <a:srcRect/>
          <a:stretch>
            <a:fillRect/>
          </a:stretch>
        </p:blipFill>
        <p:spPr bwMode="auto">
          <a:xfrm rot="10800000">
            <a:off x="228599" y="685800"/>
            <a:ext cx="5335721" cy="4572000"/>
          </a:xfrm>
          <a:prstGeom prst="rect">
            <a:avLst/>
          </a:prstGeom>
          <a:noFill/>
          <a:ln w="9525">
            <a:noFill/>
            <a:miter lim="800000"/>
            <a:headEnd/>
            <a:tailEnd/>
          </a:ln>
          <a:effectLst/>
        </p:spPr>
      </p:pic>
      <p:sp>
        <p:nvSpPr>
          <p:cNvPr id="8" name="TextBox 7"/>
          <p:cNvSpPr txBox="1"/>
          <p:nvPr/>
        </p:nvSpPr>
        <p:spPr>
          <a:xfrm>
            <a:off x="6705600" y="1600200"/>
            <a:ext cx="2408032" cy="707886"/>
          </a:xfrm>
          <a:prstGeom prst="rect">
            <a:avLst/>
          </a:prstGeom>
          <a:noFill/>
        </p:spPr>
        <p:txBody>
          <a:bodyPr wrap="none" rtlCol="0">
            <a:spAutoFit/>
          </a:bodyPr>
          <a:lstStyle/>
          <a:p>
            <a:r>
              <a:rPr lang="en-IN" sz="4000" b="1" dirty="0">
                <a:solidFill>
                  <a:srgbClr val="FF0000"/>
                </a:solidFill>
              </a:rPr>
              <a:t>PHYSICS</a:t>
            </a:r>
            <a:endParaRPr lang="en-IN" sz="4000" b="1" dirty="0">
              <a:solidFill>
                <a:srgbClr val="FF0000"/>
              </a:solidFill>
            </a:endParaRPr>
          </a:p>
        </p:txBody>
      </p:sp>
      <p:grpSp>
        <p:nvGrpSpPr>
          <p:cNvPr id="59" name="Group 58"/>
          <p:cNvGrpSpPr/>
          <p:nvPr/>
        </p:nvGrpSpPr>
        <p:grpSpPr>
          <a:xfrm>
            <a:off x="5486400" y="2209800"/>
            <a:ext cx="4171950" cy="2682874"/>
            <a:chOff x="704850" y="441325"/>
            <a:chExt cx="8358188" cy="5111750"/>
          </a:xfrm>
        </p:grpSpPr>
        <p:sp>
          <p:nvSpPr>
            <p:cNvPr id="60" name="Text Box 31"/>
            <p:cNvSpPr txBox="1">
              <a:spLocks noChangeArrowheads="1"/>
            </p:cNvSpPr>
            <p:nvPr/>
          </p:nvSpPr>
          <p:spPr bwMode="auto">
            <a:xfrm>
              <a:off x="5148263" y="1581150"/>
              <a:ext cx="2613025" cy="1143000"/>
            </a:xfrm>
            <a:prstGeom prst="rect">
              <a:avLst/>
            </a:prstGeom>
            <a:solidFill>
              <a:srgbClr val="FF0000"/>
            </a:solidFill>
            <a:ln w="9525">
              <a:noFill/>
              <a:miter lim="800000"/>
            </a:ln>
          </p:spPr>
          <p:txBody>
            <a:bodyPr lIns="83807" tIns="293325" rIns="83807" bIns="41903"/>
            <a:lstStyle/>
            <a:p>
              <a:pPr algn="l" defTabSz="838200">
                <a:spcBef>
                  <a:spcPct val="50000"/>
                </a:spcBef>
              </a:pPr>
              <a:r>
                <a:rPr lang="en-US" sz="1500" b="1" dirty="0">
                  <a:solidFill>
                    <a:schemeClr val="bg1"/>
                  </a:solidFill>
                  <a:latin typeface="Book Antiqua" pitchFamily="18" charset="0"/>
                </a:rPr>
                <a:t> </a:t>
              </a:r>
              <a:r>
                <a:rPr lang="en-US" sz="2400" b="1" dirty="0">
                  <a:solidFill>
                    <a:schemeClr val="bg1"/>
                  </a:solidFill>
                  <a:latin typeface="Book Antiqua" pitchFamily="18" charset="0"/>
                </a:rPr>
                <a:t>Nanotechnology</a:t>
              </a:r>
              <a:endParaRPr lang="en-US" sz="2400" b="1" dirty="0">
                <a:solidFill>
                  <a:schemeClr val="bg1"/>
                </a:solidFill>
                <a:latin typeface="Book Antiqua" pitchFamily="18" charset="0"/>
              </a:endParaRPr>
            </a:p>
          </p:txBody>
        </p:sp>
        <p:sp>
          <p:nvSpPr>
            <p:cNvPr id="61" name="AutoShape 32"/>
            <p:cNvSpPr>
              <a:spLocks noChangeArrowheads="1"/>
            </p:cNvSpPr>
            <p:nvPr/>
          </p:nvSpPr>
          <p:spPr bwMode="auto">
            <a:xfrm flipH="1">
              <a:off x="5010150" y="1581150"/>
              <a:ext cx="138113" cy="1704975"/>
            </a:xfrm>
            <a:prstGeom prst="rtTriangle">
              <a:avLst/>
            </a:prstGeom>
            <a:solidFill>
              <a:srgbClr val="FF0000"/>
            </a:solidFill>
            <a:ln w="9525">
              <a:noFill/>
              <a:miter lim="800000"/>
            </a:ln>
          </p:spPr>
          <p:txBody>
            <a:bodyPr wrap="none" anchor="ctr"/>
            <a:lstStyle/>
            <a:p>
              <a:endParaRPr lang="en-IN"/>
            </a:p>
          </p:txBody>
        </p:sp>
        <p:sp>
          <p:nvSpPr>
            <p:cNvPr id="62" name="Line 33"/>
            <p:cNvSpPr>
              <a:spLocks noChangeShapeType="1"/>
            </p:cNvSpPr>
            <p:nvPr/>
          </p:nvSpPr>
          <p:spPr bwMode="auto">
            <a:xfrm>
              <a:off x="2878138" y="4857750"/>
              <a:ext cx="4883150" cy="0"/>
            </a:xfrm>
            <a:prstGeom prst="line">
              <a:avLst/>
            </a:prstGeom>
            <a:noFill/>
            <a:ln w="19050">
              <a:solidFill>
                <a:schemeClr val="tx1"/>
              </a:solidFill>
              <a:round/>
            </a:ln>
          </p:spPr>
          <p:txBody>
            <a:bodyPr/>
            <a:lstStyle/>
            <a:p>
              <a:endParaRPr lang="en-US"/>
            </a:p>
          </p:txBody>
        </p:sp>
        <p:sp>
          <p:nvSpPr>
            <p:cNvPr id="63" name="Text Box 34"/>
            <p:cNvSpPr txBox="1">
              <a:spLocks noChangeArrowheads="1"/>
            </p:cNvSpPr>
            <p:nvPr/>
          </p:nvSpPr>
          <p:spPr bwMode="auto">
            <a:xfrm rot="18725328">
              <a:off x="42123" y="3342263"/>
              <a:ext cx="3777593" cy="539502"/>
            </a:xfrm>
            <a:prstGeom prst="rect">
              <a:avLst/>
            </a:prstGeom>
            <a:noFill/>
            <a:ln w="9525">
              <a:noFill/>
              <a:miter lim="800000"/>
            </a:ln>
          </p:spPr>
          <p:txBody>
            <a:bodyPr wrap="square" lIns="83807" tIns="41903" rIns="83807" bIns="41903">
              <a:spAutoFit/>
            </a:bodyPr>
            <a:lstStyle/>
            <a:p>
              <a:pPr algn="l" defTabSz="838200">
                <a:spcBef>
                  <a:spcPct val="15000"/>
                </a:spcBef>
              </a:pPr>
              <a:r>
                <a:rPr lang="en-US" sz="1200" b="1" dirty="0">
                  <a:solidFill>
                    <a:schemeClr val="tx1"/>
                  </a:solidFill>
                  <a:latin typeface="Book Antiqua" pitchFamily="18" charset="0"/>
                </a:rPr>
                <a:t>Societal   Impacts</a:t>
              </a:r>
              <a:endParaRPr lang="en-US" sz="1200" b="1" dirty="0">
                <a:solidFill>
                  <a:schemeClr val="tx1"/>
                </a:solidFill>
                <a:latin typeface="Book Antiqua" pitchFamily="18" charset="0"/>
              </a:endParaRPr>
            </a:p>
          </p:txBody>
        </p:sp>
        <p:sp>
          <p:nvSpPr>
            <p:cNvPr id="64" name="AutoShape 35"/>
            <p:cNvSpPr>
              <a:spLocks noChangeArrowheads="1"/>
            </p:cNvSpPr>
            <p:nvPr/>
          </p:nvSpPr>
          <p:spPr bwMode="auto">
            <a:xfrm>
              <a:off x="2465388" y="1857375"/>
              <a:ext cx="342900" cy="2571750"/>
            </a:xfrm>
            <a:prstGeom prst="upArrow">
              <a:avLst>
                <a:gd name="adj1" fmla="val 36111"/>
                <a:gd name="adj2" fmla="val 119271"/>
              </a:avLst>
            </a:prstGeom>
            <a:solidFill>
              <a:schemeClr val="folHlink"/>
            </a:solidFill>
            <a:ln w="9525">
              <a:solidFill>
                <a:schemeClr val="tx1"/>
              </a:solidFill>
              <a:miter lim="800000"/>
            </a:ln>
          </p:spPr>
          <p:txBody>
            <a:bodyPr wrap="none" anchor="ctr"/>
            <a:lstStyle/>
            <a:p>
              <a:endParaRPr lang="en-IN"/>
            </a:p>
          </p:txBody>
        </p:sp>
        <p:sp>
          <p:nvSpPr>
            <p:cNvPr id="65" name="Text Box 36"/>
            <p:cNvSpPr txBox="1">
              <a:spLocks noChangeArrowheads="1"/>
            </p:cNvSpPr>
            <p:nvPr/>
          </p:nvSpPr>
          <p:spPr bwMode="auto">
            <a:xfrm>
              <a:off x="3221038" y="5029200"/>
              <a:ext cx="1101725" cy="523875"/>
            </a:xfrm>
            <a:prstGeom prst="rect">
              <a:avLst/>
            </a:prstGeom>
            <a:noFill/>
            <a:ln w="9525">
              <a:noFill/>
              <a:miter lim="800000"/>
            </a:ln>
          </p:spPr>
          <p:txBody>
            <a:bodyPr lIns="83807" tIns="41903" rIns="83807" bIns="41903">
              <a:spAutoFit/>
            </a:bodyPr>
            <a:lstStyle/>
            <a:p>
              <a:pPr algn="l" defTabSz="838200">
                <a:spcBef>
                  <a:spcPct val="50000"/>
                </a:spcBef>
              </a:pPr>
              <a:r>
                <a:rPr lang="en-US" sz="1200" b="1" dirty="0">
                  <a:solidFill>
                    <a:schemeClr val="tx1"/>
                  </a:solidFill>
                  <a:latin typeface="Book Antiqua" pitchFamily="18" charset="0"/>
                </a:rPr>
                <a:t>Time</a:t>
              </a:r>
              <a:endParaRPr lang="en-US" sz="1200" b="1" dirty="0">
                <a:solidFill>
                  <a:schemeClr val="tx1"/>
                </a:solidFill>
                <a:latin typeface="Book Antiqua" pitchFamily="18" charset="0"/>
              </a:endParaRPr>
            </a:p>
          </p:txBody>
        </p:sp>
        <p:sp>
          <p:nvSpPr>
            <p:cNvPr id="66" name="AutoShape 37"/>
            <p:cNvSpPr>
              <a:spLocks noChangeArrowheads="1"/>
            </p:cNvSpPr>
            <p:nvPr/>
          </p:nvSpPr>
          <p:spPr bwMode="auto">
            <a:xfrm rot="5400000">
              <a:off x="5553869" y="3912394"/>
              <a:ext cx="357188" cy="2819400"/>
            </a:xfrm>
            <a:prstGeom prst="upArrow">
              <a:avLst>
                <a:gd name="adj1" fmla="val 36111"/>
                <a:gd name="adj2" fmla="val 125526"/>
              </a:avLst>
            </a:prstGeom>
            <a:solidFill>
              <a:schemeClr val="folHlink"/>
            </a:solidFill>
            <a:ln w="9525">
              <a:solidFill>
                <a:schemeClr val="tx1"/>
              </a:solidFill>
              <a:miter lim="800000"/>
            </a:ln>
          </p:spPr>
          <p:txBody>
            <a:bodyPr wrap="none" anchor="ctr"/>
            <a:lstStyle/>
            <a:p>
              <a:endParaRPr lang="en-IN"/>
            </a:p>
          </p:txBody>
        </p:sp>
        <p:sp>
          <p:nvSpPr>
            <p:cNvPr id="67" name="Freeform 38"/>
            <p:cNvSpPr/>
            <p:nvPr/>
          </p:nvSpPr>
          <p:spPr bwMode="auto">
            <a:xfrm>
              <a:off x="4391025" y="2714625"/>
              <a:ext cx="687388"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800080"/>
            </a:solidFill>
            <a:ln w="76200">
              <a:noFill/>
              <a:round/>
            </a:ln>
          </p:spPr>
          <p:txBody>
            <a:bodyPr lIns="182880" tIns="228600"/>
            <a:lstStyle/>
            <a:p>
              <a:endParaRPr lang="en-IN"/>
            </a:p>
          </p:txBody>
        </p:sp>
        <p:sp>
          <p:nvSpPr>
            <p:cNvPr id="68" name="Freeform 39"/>
            <p:cNvSpPr/>
            <p:nvPr/>
          </p:nvSpPr>
          <p:spPr bwMode="auto">
            <a:xfrm>
              <a:off x="3978275" y="3143250"/>
              <a:ext cx="687388"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6600CC"/>
            </a:solidFill>
            <a:ln w="76200">
              <a:noFill/>
              <a:round/>
            </a:ln>
          </p:spPr>
          <p:txBody>
            <a:bodyPr lIns="182880" tIns="228600"/>
            <a:lstStyle/>
            <a:p>
              <a:endParaRPr lang="en-IN"/>
            </a:p>
          </p:txBody>
        </p:sp>
        <p:sp>
          <p:nvSpPr>
            <p:cNvPr id="69" name="Freeform 40"/>
            <p:cNvSpPr/>
            <p:nvPr/>
          </p:nvSpPr>
          <p:spPr bwMode="auto">
            <a:xfrm>
              <a:off x="3497263" y="3571875"/>
              <a:ext cx="687387"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3727AB"/>
            </a:solidFill>
            <a:ln w="76200">
              <a:noFill/>
              <a:round/>
            </a:ln>
          </p:spPr>
          <p:txBody>
            <a:bodyPr lIns="182880" tIns="228600"/>
            <a:lstStyle/>
            <a:p>
              <a:endParaRPr lang="en-IN"/>
            </a:p>
          </p:txBody>
        </p:sp>
        <p:sp>
          <p:nvSpPr>
            <p:cNvPr id="70" name="Freeform 41"/>
            <p:cNvSpPr/>
            <p:nvPr/>
          </p:nvSpPr>
          <p:spPr bwMode="auto">
            <a:xfrm>
              <a:off x="3014663" y="4000500"/>
              <a:ext cx="688975" cy="500063"/>
            </a:xfrm>
            <a:custGeom>
              <a:avLst/>
              <a:gdLst>
                <a:gd name="T0" fmla="*/ 2147483647 w 927"/>
                <a:gd name="T1" fmla="*/ 2147483647 h 714"/>
                <a:gd name="T2" fmla="*/ 2147483647 w 927"/>
                <a:gd name="T3" fmla="*/ 2147483647 h 714"/>
                <a:gd name="T4" fmla="*/ 2147483647 w 927"/>
                <a:gd name="T5" fmla="*/ 2147483647 h 714"/>
                <a:gd name="T6" fmla="*/ 2147483647 w 927"/>
                <a:gd name="T7" fmla="*/ 2147483647 h 714"/>
                <a:gd name="T8" fmla="*/ 2147483647 w 927"/>
                <a:gd name="T9" fmla="*/ 2147483647 h 714"/>
                <a:gd name="T10" fmla="*/ 2147483647 w 927"/>
                <a:gd name="T11" fmla="*/ 2147483647 h 714"/>
                <a:gd name="T12" fmla="*/ 2147483647 w 927"/>
                <a:gd name="T13" fmla="*/ 2147483647 h 714"/>
                <a:gd name="T14" fmla="*/ 2147483647 w 927"/>
                <a:gd name="T15" fmla="*/ 2147483647 h 714"/>
                <a:gd name="T16" fmla="*/ 2147483647 w 927"/>
                <a:gd name="T17" fmla="*/ 2147483647 h 714"/>
                <a:gd name="T18" fmla="*/ 2147483647 w 927"/>
                <a:gd name="T19" fmla="*/ 2147483647 h 714"/>
                <a:gd name="T20" fmla="*/ 2147483647 w 927"/>
                <a:gd name="T21" fmla="*/ 2147483647 h 714"/>
                <a:gd name="T22" fmla="*/ 2147483647 w 927"/>
                <a:gd name="T23" fmla="*/ 2147483647 h 714"/>
                <a:gd name="T24" fmla="*/ 2147483647 w 927"/>
                <a:gd name="T25" fmla="*/ 2147483647 h 714"/>
                <a:gd name="T26" fmla="*/ 2147483647 w 927"/>
                <a:gd name="T27" fmla="*/ 2147483647 h 7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7"/>
                <a:gd name="T43" fmla="*/ 0 h 714"/>
                <a:gd name="T44" fmla="*/ 927 w 927"/>
                <a:gd name="T45" fmla="*/ 714 h 7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7" h="714">
                  <a:moveTo>
                    <a:pt x="289" y="596"/>
                  </a:moveTo>
                  <a:cubicBezTo>
                    <a:pt x="321" y="582"/>
                    <a:pt x="352" y="569"/>
                    <a:pt x="383" y="540"/>
                  </a:cubicBezTo>
                  <a:cubicBezTo>
                    <a:pt x="414" y="511"/>
                    <a:pt x="451" y="457"/>
                    <a:pt x="474" y="422"/>
                  </a:cubicBezTo>
                  <a:cubicBezTo>
                    <a:pt x="497" y="387"/>
                    <a:pt x="501" y="368"/>
                    <a:pt x="518" y="332"/>
                  </a:cubicBezTo>
                  <a:cubicBezTo>
                    <a:pt x="535" y="296"/>
                    <a:pt x="556" y="242"/>
                    <a:pt x="576" y="204"/>
                  </a:cubicBezTo>
                  <a:cubicBezTo>
                    <a:pt x="596" y="166"/>
                    <a:pt x="611" y="132"/>
                    <a:pt x="636" y="106"/>
                  </a:cubicBezTo>
                  <a:cubicBezTo>
                    <a:pt x="661" y="80"/>
                    <a:pt x="691" y="59"/>
                    <a:pt x="728" y="46"/>
                  </a:cubicBezTo>
                  <a:cubicBezTo>
                    <a:pt x="765" y="33"/>
                    <a:pt x="831" y="22"/>
                    <a:pt x="858" y="29"/>
                  </a:cubicBezTo>
                  <a:cubicBezTo>
                    <a:pt x="886" y="36"/>
                    <a:pt x="889" y="0"/>
                    <a:pt x="896" y="86"/>
                  </a:cubicBezTo>
                  <a:cubicBezTo>
                    <a:pt x="905" y="93"/>
                    <a:pt x="899" y="451"/>
                    <a:pt x="897" y="544"/>
                  </a:cubicBezTo>
                  <a:cubicBezTo>
                    <a:pt x="880" y="645"/>
                    <a:pt x="927" y="674"/>
                    <a:pt x="794" y="694"/>
                  </a:cubicBezTo>
                  <a:cubicBezTo>
                    <a:pt x="661" y="714"/>
                    <a:pt x="202" y="675"/>
                    <a:pt x="101" y="664"/>
                  </a:cubicBezTo>
                  <a:cubicBezTo>
                    <a:pt x="0" y="653"/>
                    <a:pt x="157" y="637"/>
                    <a:pt x="188" y="626"/>
                  </a:cubicBezTo>
                  <a:cubicBezTo>
                    <a:pt x="219" y="615"/>
                    <a:pt x="257" y="610"/>
                    <a:pt x="289" y="596"/>
                  </a:cubicBezTo>
                  <a:close/>
                </a:path>
              </a:pathLst>
            </a:custGeom>
            <a:solidFill>
              <a:srgbClr val="032F87"/>
            </a:solidFill>
            <a:ln w="76200">
              <a:noFill/>
              <a:round/>
            </a:ln>
          </p:spPr>
          <p:txBody>
            <a:bodyPr lIns="182880" tIns="228600"/>
            <a:lstStyle/>
            <a:p>
              <a:endParaRPr lang="en-IN"/>
            </a:p>
          </p:txBody>
        </p:sp>
        <p:sp>
          <p:nvSpPr>
            <p:cNvPr id="71" name="Text Box 42"/>
            <p:cNvSpPr txBox="1">
              <a:spLocks noChangeArrowheads="1"/>
            </p:cNvSpPr>
            <p:nvPr/>
          </p:nvSpPr>
          <p:spPr bwMode="auto">
            <a:xfrm>
              <a:off x="3565524" y="4000501"/>
              <a:ext cx="4195762" cy="513085"/>
            </a:xfrm>
            <a:prstGeom prst="rect">
              <a:avLst/>
            </a:prstGeom>
            <a:solidFill>
              <a:srgbClr val="032F87"/>
            </a:solidFill>
            <a:ln w="9525">
              <a:noFill/>
              <a:miter lim="800000"/>
            </a:ln>
          </p:spPr>
          <p:txBody>
            <a:bodyPr lIns="83807" tIns="41903" rIns="83807" bIns="41903">
              <a:spAutoFit/>
            </a:bodyPr>
            <a:lstStyle/>
            <a:p>
              <a:pPr algn="l" defTabSz="838200">
                <a:spcBef>
                  <a:spcPct val="50000"/>
                </a:spcBef>
              </a:pPr>
              <a:r>
                <a:rPr lang="en-US" sz="1200" b="1" dirty="0">
                  <a:solidFill>
                    <a:schemeClr val="bg1"/>
                  </a:solidFill>
                  <a:latin typeface="Book Antiqua" pitchFamily="18" charset="0"/>
                </a:rPr>
                <a:t>Steam Engines</a:t>
              </a:r>
              <a:endParaRPr lang="en-US" sz="1200" b="1" dirty="0">
                <a:solidFill>
                  <a:schemeClr val="bg1"/>
                </a:solidFill>
                <a:latin typeface="Book Antiqua" pitchFamily="18" charset="0"/>
              </a:endParaRPr>
            </a:p>
          </p:txBody>
        </p:sp>
        <p:sp>
          <p:nvSpPr>
            <p:cNvPr id="72" name="Text Box 43"/>
            <p:cNvSpPr txBox="1">
              <a:spLocks noChangeArrowheads="1"/>
            </p:cNvSpPr>
            <p:nvPr/>
          </p:nvSpPr>
          <p:spPr bwMode="auto">
            <a:xfrm>
              <a:off x="5010150" y="2714627"/>
              <a:ext cx="2751139" cy="513085"/>
            </a:xfrm>
            <a:prstGeom prst="rect">
              <a:avLst/>
            </a:prstGeom>
            <a:solidFill>
              <a:srgbClr val="800080"/>
            </a:solidFill>
            <a:ln w="9525">
              <a:noFill/>
              <a:miter lim="800000"/>
            </a:ln>
          </p:spPr>
          <p:txBody>
            <a:bodyPr lIns="83807" tIns="41903" rIns="83807" bIns="41903">
              <a:spAutoFit/>
            </a:bodyPr>
            <a:lstStyle/>
            <a:p>
              <a:pPr algn="l" defTabSz="838200">
                <a:spcBef>
                  <a:spcPct val="50000"/>
                </a:spcBef>
              </a:pPr>
              <a:r>
                <a:rPr lang="en-US" sz="1200" b="1" dirty="0">
                  <a:solidFill>
                    <a:schemeClr val="bg1"/>
                  </a:solidFill>
                  <a:latin typeface="Book Antiqua" pitchFamily="18" charset="0"/>
                </a:rPr>
                <a:t>Computers</a:t>
              </a:r>
              <a:endParaRPr lang="en-US" sz="1200" b="1" dirty="0">
                <a:solidFill>
                  <a:schemeClr val="bg1"/>
                </a:solidFill>
                <a:latin typeface="Book Antiqua" pitchFamily="18" charset="0"/>
              </a:endParaRPr>
            </a:p>
          </p:txBody>
        </p:sp>
        <p:sp>
          <p:nvSpPr>
            <p:cNvPr id="73" name="Text Box 44"/>
            <p:cNvSpPr txBox="1">
              <a:spLocks noChangeArrowheads="1"/>
            </p:cNvSpPr>
            <p:nvPr/>
          </p:nvSpPr>
          <p:spPr bwMode="auto">
            <a:xfrm>
              <a:off x="4116388" y="3571877"/>
              <a:ext cx="3644901" cy="513085"/>
            </a:xfrm>
            <a:prstGeom prst="rect">
              <a:avLst/>
            </a:prstGeom>
            <a:solidFill>
              <a:srgbClr val="3727AB"/>
            </a:solidFill>
            <a:ln w="9525">
              <a:noFill/>
              <a:miter lim="800000"/>
            </a:ln>
          </p:spPr>
          <p:txBody>
            <a:bodyPr lIns="83807" tIns="41903" rIns="83807" bIns="41903">
              <a:spAutoFit/>
            </a:bodyPr>
            <a:lstStyle/>
            <a:p>
              <a:pPr algn="l" defTabSz="838200">
                <a:spcBef>
                  <a:spcPct val="50000"/>
                </a:spcBef>
              </a:pPr>
              <a:r>
                <a:rPr lang="en-US" sz="1200" b="1" dirty="0">
                  <a:solidFill>
                    <a:schemeClr val="bg1"/>
                  </a:solidFill>
                  <a:latin typeface="Book Antiqua" pitchFamily="18" charset="0"/>
                </a:rPr>
                <a:t>Railways</a:t>
              </a:r>
              <a:endParaRPr lang="en-US" sz="1200" b="1" dirty="0">
                <a:solidFill>
                  <a:schemeClr val="bg1"/>
                </a:solidFill>
                <a:latin typeface="Book Antiqua" pitchFamily="18" charset="0"/>
              </a:endParaRPr>
            </a:p>
          </p:txBody>
        </p:sp>
        <p:sp>
          <p:nvSpPr>
            <p:cNvPr id="74" name="Text Box 45"/>
            <p:cNvSpPr txBox="1">
              <a:spLocks noChangeArrowheads="1"/>
            </p:cNvSpPr>
            <p:nvPr/>
          </p:nvSpPr>
          <p:spPr bwMode="auto">
            <a:xfrm>
              <a:off x="4597400" y="3143251"/>
              <a:ext cx="3163889" cy="513085"/>
            </a:xfrm>
            <a:prstGeom prst="rect">
              <a:avLst/>
            </a:prstGeom>
            <a:solidFill>
              <a:srgbClr val="6600CC"/>
            </a:solidFill>
            <a:ln w="9525">
              <a:noFill/>
              <a:miter lim="800000"/>
            </a:ln>
          </p:spPr>
          <p:txBody>
            <a:bodyPr lIns="83807" tIns="41903" rIns="83807" bIns="41903">
              <a:spAutoFit/>
            </a:bodyPr>
            <a:lstStyle/>
            <a:p>
              <a:pPr algn="l" defTabSz="838200">
                <a:spcBef>
                  <a:spcPct val="50000"/>
                </a:spcBef>
              </a:pPr>
              <a:r>
                <a:rPr lang="en-US" sz="1200" b="1" dirty="0">
                  <a:solidFill>
                    <a:schemeClr val="bg1"/>
                  </a:solidFill>
                  <a:latin typeface="Book Antiqua" pitchFamily="18" charset="0"/>
                </a:rPr>
                <a:t>Automobiles</a:t>
              </a:r>
              <a:endParaRPr lang="en-US" sz="1200" b="1" dirty="0">
                <a:solidFill>
                  <a:schemeClr val="bg1"/>
                </a:solidFill>
                <a:latin typeface="Book Antiqua" pitchFamily="18" charset="0"/>
              </a:endParaRPr>
            </a:p>
          </p:txBody>
        </p:sp>
        <p:sp>
          <p:nvSpPr>
            <p:cNvPr id="75" name="Freeform 46"/>
            <p:cNvSpPr/>
            <p:nvPr/>
          </p:nvSpPr>
          <p:spPr bwMode="auto">
            <a:xfrm>
              <a:off x="3633788" y="3589338"/>
              <a:ext cx="504825" cy="436562"/>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76" name="Freeform 47"/>
            <p:cNvSpPr/>
            <p:nvPr/>
          </p:nvSpPr>
          <p:spPr bwMode="auto">
            <a:xfrm>
              <a:off x="3152775" y="4017963"/>
              <a:ext cx="504825" cy="436562"/>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77" name="Freeform 48"/>
            <p:cNvSpPr/>
            <p:nvPr/>
          </p:nvSpPr>
          <p:spPr bwMode="auto">
            <a:xfrm>
              <a:off x="4116388" y="3160713"/>
              <a:ext cx="504825" cy="436562"/>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78" name="Freeform 49"/>
            <p:cNvSpPr/>
            <p:nvPr/>
          </p:nvSpPr>
          <p:spPr bwMode="auto">
            <a:xfrm>
              <a:off x="4575175" y="2732088"/>
              <a:ext cx="503238" cy="436562"/>
            </a:xfrm>
            <a:custGeom>
              <a:avLst/>
              <a:gdLst>
                <a:gd name="T0" fmla="*/ 0 w 596"/>
                <a:gd name="T1" fmla="*/ 2147483647 h 557"/>
                <a:gd name="T2" fmla="*/ 2147483647 w 596"/>
                <a:gd name="T3" fmla="*/ 2147483647 h 557"/>
                <a:gd name="T4" fmla="*/ 2147483647 w 596"/>
                <a:gd name="T5" fmla="*/ 2147483647 h 557"/>
                <a:gd name="T6" fmla="*/ 2147483647 w 596"/>
                <a:gd name="T7" fmla="*/ 2147483647 h 557"/>
                <a:gd name="T8" fmla="*/ 2147483647 w 596"/>
                <a:gd name="T9" fmla="*/ 2147483647 h 557"/>
                <a:gd name="T10" fmla="*/ 2147483647 w 596"/>
                <a:gd name="T11" fmla="*/ 2147483647 h 557"/>
                <a:gd name="T12" fmla="*/ 2147483647 w 596"/>
                <a:gd name="T13" fmla="*/ 2147483647 h 557"/>
                <a:gd name="T14" fmla="*/ 2147483647 w 596"/>
                <a:gd name="T15" fmla="*/ 0 h 557"/>
                <a:gd name="T16" fmla="*/ 0 60000 65536"/>
                <a:gd name="T17" fmla="*/ 0 60000 65536"/>
                <a:gd name="T18" fmla="*/ 0 60000 65536"/>
                <a:gd name="T19" fmla="*/ 0 60000 65536"/>
                <a:gd name="T20" fmla="*/ 0 60000 65536"/>
                <a:gd name="T21" fmla="*/ 0 60000 65536"/>
                <a:gd name="T22" fmla="*/ 0 60000 65536"/>
                <a:gd name="T23" fmla="*/ 0 60000 65536"/>
                <a:gd name="T24" fmla="*/ 0 w 596"/>
                <a:gd name="T25" fmla="*/ 0 h 557"/>
                <a:gd name="T26" fmla="*/ 596 w 596"/>
                <a:gd name="T27" fmla="*/ 557 h 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6" h="557">
                  <a:moveTo>
                    <a:pt x="0" y="557"/>
                  </a:moveTo>
                  <a:cubicBezTo>
                    <a:pt x="20" y="549"/>
                    <a:pt x="86" y="538"/>
                    <a:pt x="121" y="511"/>
                  </a:cubicBezTo>
                  <a:cubicBezTo>
                    <a:pt x="156" y="484"/>
                    <a:pt x="189" y="428"/>
                    <a:pt x="212" y="393"/>
                  </a:cubicBezTo>
                  <a:cubicBezTo>
                    <a:pt x="235" y="358"/>
                    <a:pt x="239" y="339"/>
                    <a:pt x="256" y="303"/>
                  </a:cubicBezTo>
                  <a:cubicBezTo>
                    <a:pt x="273" y="267"/>
                    <a:pt x="294" y="213"/>
                    <a:pt x="314" y="175"/>
                  </a:cubicBezTo>
                  <a:cubicBezTo>
                    <a:pt x="334" y="137"/>
                    <a:pt x="349" y="103"/>
                    <a:pt x="374" y="77"/>
                  </a:cubicBezTo>
                  <a:cubicBezTo>
                    <a:pt x="399" y="51"/>
                    <a:pt x="429" y="30"/>
                    <a:pt x="466" y="17"/>
                  </a:cubicBezTo>
                  <a:cubicBezTo>
                    <a:pt x="503" y="4"/>
                    <a:pt x="574" y="3"/>
                    <a:pt x="596" y="0"/>
                  </a:cubicBezTo>
                </a:path>
              </a:pathLst>
            </a:custGeom>
            <a:noFill/>
            <a:ln w="76200">
              <a:solidFill>
                <a:srgbClr val="FF0000"/>
              </a:solidFill>
              <a:round/>
            </a:ln>
          </p:spPr>
          <p:txBody>
            <a:bodyPr lIns="182880" tIns="228600"/>
            <a:lstStyle/>
            <a:p>
              <a:endParaRPr lang="en-IN"/>
            </a:p>
          </p:txBody>
        </p:sp>
        <p:sp>
          <p:nvSpPr>
            <p:cNvPr id="80" name="Line 51"/>
            <p:cNvSpPr>
              <a:spLocks noChangeShapeType="1"/>
            </p:cNvSpPr>
            <p:nvPr/>
          </p:nvSpPr>
          <p:spPr bwMode="auto">
            <a:xfrm>
              <a:off x="2878138" y="1571625"/>
              <a:ext cx="0" cy="3286125"/>
            </a:xfrm>
            <a:prstGeom prst="line">
              <a:avLst/>
            </a:prstGeom>
            <a:noFill/>
            <a:ln w="19050">
              <a:solidFill>
                <a:schemeClr val="tx1"/>
              </a:solidFill>
              <a:round/>
            </a:ln>
          </p:spPr>
          <p:txBody>
            <a:bodyPr/>
            <a:lstStyle/>
            <a:p>
              <a:endParaRPr lang="en-US"/>
            </a:p>
          </p:txBody>
        </p:sp>
        <p:sp>
          <p:nvSpPr>
            <p:cNvPr id="81" name="Line 52"/>
            <p:cNvSpPr>
              <a:spLocks noChangeShapeType="1"/>
            </p:cNvSpPr>
            <p:nvPr/>
          </p:nvSpPr>
          <p:spPr bwMode="auto">
            <a:xfrm>
              <a:off x="2878138" y="4857750"/>
              <a:ext cx="4883150" cy="0"/>
            </a:xfrm>
            <a:prstGeom prst="line">
              <a:avLst/>
            </a:prstGeom>
            <a:noFill/>
            <a:ln w="19050">
              <a:solidFill>
                <a:schemeClr val="tx1"/>
              </a:solidFill>
              <a:round/>
            </a:ln>
          </p:spPr>
          <p:txBody>
            <a:bodyPr/>
            <a:lstStyle/>
            <a:p>
              <a:endParaRPr lang="en-US"/>
            </a:p>
          </p:txBody>
        </p:sp>
        <p:sp>
          <p:nvSpPr>
            <p:cNvPr id="82" name="AutoShape 53"/>
            <p:cNvSpPr>
              <a:spLocks noChangeArrowheads="1"/>
            </p:cNvSpPr>
            <p:nvPr/>
          </p:nvSpPr>
          <p:spPr bwMode="auto">
            <a:xfrm flipV="1">
              <a:off x="5078413" y="1509713"/>
              <a:ext cx="138112" cy="214312"/>
            </a:xfrm>
            <a:prstGeom prst="rtTriangle">
              <a:avLst/>
            </a:prstGeom>
            <a:solidFill>
              <a:srgbClr val="BEE6FA"/>
            </a:solidFill>
            <a:ln w="9525">
              <a:noFill/>
              <a:miter lim="800000"/>
            </a:ln>
          </p:spPr>
          <p:txBody>
            <a:bodyPr wrap="none" anchor="ctr"/>
            <a:lstStyle/>
            <a:p>
              <a:endParaRPr lang="en-IN"/>
            </a:p>
          </p:txBody>
        </p:sp>
        <p:sp>
          <p:nvSpPr>
            <p:cNvPr id="83" name="Freeform 54"/>
            <p:cNvSpPr/>
            <p:nvPr/>
          </p:nvSpPr>
          <p:spPr bwMode="auto">
            <a:xfrm>
              <a:off x="5010150" y="2636838"/>
              <a:ext cx="141288" cy="139700"/>
            </a:xfrm>
            <a:custGeom>
              <a:avLst/>
              <a:gdLst>
                <a:gd name="T0" fmla="*/ 0 w 98"/>
                <a:gd name="T1" fmla="*/ 2147483647 h 94"/>
                <a:gd name="T2" fmla="*/ 2147483647 w 98"/>
                <a:gd name="T3" fmla="*/ 2147483647 h 94"/>
                <a:gd name="T4" fmla="*/ 2147483647 w 98"/>
                <a:gd name="T5" fmla="*/ 2147483647 h 94"/>
                <a:gd name="T6" fmla="*/ 2147483647 w 98"/>
                <a:gd name="T7" fmla="*/ 2147483647 h 94"/>
                <a:gd name="T8" fmla="*/ 2147483647 w 98"/>
                <a:gd name="T9" fmla="*/ 2147483647 h 94"/>
                <a:gd name="T10" fmla="*/ 2147483647 w 98"/>
                <a:gd name="T11" fmla="*/ 2147483647 h 94"/>
                <a:gd name="T12" fmla="*/ 0 w 98"/>
                <a:gd name="T13" fmla="*/ 2147483647 h 94"/>
                <a:gd name="T14" fmla="*/ 0 60000 65536"/>
                <a:gd name="T15" fmla="*/ 0 60000 65536"/>
                <a:gd name="T16" fmla="*/ 0 60000 65536"/>
                <a:gd name="T17" fmla="*/ 0 60000 65536"/>
                <a:gd name="T18" fmla="*/ 0 60000 65536"/>
                <a:gd name="T19" fmla="*/ 0 60000 65536"/>
                <a:gd name="T20" fmla="*/ 0 60000 65536"/>
                <a:gd name="T21" fmla="*/ 0 w 98"/>
                <a:gd name="T22" fmla="*/ 0 h 94"/>
                <a:gd name="T23" fmla="*/ 98 w 98"/>
                <a:gd name="T24" fmla="*/ 94 h 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 h="94">
                  <a:moveTo>
                    <a:pt x="0" y="79"/>
                  </a:moveTo>
                  <a:cubicBezTo>
                    <a:pt x="15" y="72"/>
                    <a:pt x="24" y="50"/>
                    <a:pt x="39" y="39"/>
                  </a:cubicBezTo>
                  <a:cubicBezTo>
                    <a:pt x="47" y="33"/>
                    <a:pt x="51" y="18"/>
                    <a:pt x="59" y="9"/>
                  </a:cubicBezTo>
                  <a:cubicBezTo>
                    <a:pt x="63" y="0"/>
                    <a:pt x="78" y="4"/>
                    <a:pt x="78" y="4"/>
                  </a:cubicBezTo>
                  <a:cubicBezTo>
                    <a:pt x="79" y="36"/>
                    <a:pt x="92" y="18"/>
                    <a:pt x="98" y="43"/>
                  </a:cubicBezTo>
                  <a:cubicBezTo>
                    <a:pt x="94" y="63"/>
                    <a:pt x="68" y="79"/>
                    <a:pt x="56" y="82"/>
                  </a:cubicBezTo>
                  <a:cubicBezTo>
                    <a:pt x="19" y="90"/>
                    <a:pt x="3" y="94"/>
                    <a:pt x="0" y="79"/>
                  </a:cubicBezTo>
                  <a:close/>
                </a:path>
              </a:pathLst>
            </a:custGeom>
            <a:solidFill>
              <a:srgbClr val="FF0000"/>
            </a:solidFill>
            <a:ln w="9525">
              <a:noFill/>
              <a:round/>
            </a:ln>
          </p:spPr>
          <p:txBody>
            <a:bodyPr/>
            <a:lstStyle/>
            <a:p>
              <a:endParaRPr lang="en-IN"/>
            </a:p>
          </p:txBody>
        </p:sp>
        <p:sp>
          <p:nvSpPr>
            <p:cNvPr id="84" name="Text Box 55"/>
            <p:cNvSpPr txBox="1">
              <a:spLocks noChangeArrowheads="1"/>
            </p:cNvSpPr>
            <p:nvPr/>
          </p:nvSpPr>
          <p:spPr bwMode="auto">
            <a:xfrm>
              <a:off x="704850" y="441325"/>
              <a:ext cx="8358188" cy="689010"/>
            </a:xfrm>
            <a:prstGeom prst="rect">
              <a:avLst/>
            </a:prstGeom>
            <a:noFill/>
            <a:ln w="9525">
              <a:noFill/>
              <a:miter lim="800000"/>
            </a:ln>
            <a:effectLst>
              <a:outerShdw dist="28398" dir="20006097" algn="ctr" rotWithShape="0">
                <a:schemeClr val="bg1"/>
              </a:outerShdw>
            </a:effectLst>
          </p:spPr>
          <p:txBody>
            <a:bodyPr lIns="83807" tIns="41903" rIns="83807" bIns="41903">
              <a:spAutoFit/>
            </a:bodyPr>
            <a:lstStyle/>
            <a:p>
              <a:pPr defTabSz="838200">
                <a:spcBef>
                  <a:spcPct val="50000"/>
                </a:spcBef>
                <a:defRPr/>
              </a:pPr>
              <a:r>
                <a:rPr lang="en-US" sz="1800" b="1" dirty="0">
                  <a:solidFill>
                    <a:schemeClr val="tx2"/>
                  </a:solidFill>
                  <a:latin typeface="Book Antiqua" pitchFamily="18" charset="0"/>
                </a:rPr>
                <a:t>The Next Giant/Colossal Step</a:t>
              </a:r>
              <a:endParaRPr lang="en-US" sz="1800" b="1" dirty="0">
                <a:solidFill>
                  <a:schemeClr val="tx2"/>
                </a:solidFill>
                <a:latin typeface="Book Antiqua" pitchFamily="18" charset="0"/>
              </a:endParaRPr>
            </a:p>
          </p:txBody>
        </p:sp>
      </p:grpSp>
      <p:sp>
        <p:nvSpPr>
          <p:cNvPr id="111" name="Text Box 50"/>
          <p:cNvSpPr txBox="1">
            <a:spLocks noChangeArrowheads="1"/>
          </p:cNvSpPr>
          <p:nvPr/>
        </p:nvSpPr>
        <p:spPr bwMode="auto">
          <a:xfrm>
            <a:off x="6705600" y="4343400"/>
            <a:ext cx="2286000" cy="253902"/>
          </a:xfrm>
          <a:prstGeom prst="rect">
            <a:avLst/>
          </a:prstGeom>
          <a:solidFill>
            <a:srgbClr val="5F5F5F"/>
          </a:solidFill>
          <a:ln w="9525">
            <a:noFill/>
            <a:miter lim="800000"/>
          </a:ln>
        </p:spPr>
        <p:txBody>
          <a:bodyPr wrap="square" lIns="83807" tIns="41903" rIns="83807" bIns="41903">
            <a:spAutoFit/>
          </a:bodyPr>
          <a:lstStyle/>
          <a:p>
            <a:pPr algn="l" defTabSz="838200">
              <a:spcBef>
                <a:spcPct val="50000"/>
              </a:spcBef>
            </a:pPr>
            <a:r>
              <a:rPr lang="en-US" sz="1100" dirty="0">
                <a:solidFill>
                  <a:schemeClr val="bg1"/>
                </a:solidFill>
                <a:latin typeface="Book Antiqua" pitchFamily="18" charset="0"/>
              </a:rPr>
              <a:t>(Middle Ages)</a:t>
            </a:r>
            <a:endParaRPr lang="en-US" sz="1100" dirty="0">
              <a:solidFill>
                <a:schemeClr val="bg1"/>
              </a:solidFill>
              <a:latin typeface="Book Antiqua" pitchFamily="18" charset="0"/>
            </a:endParaRPr>
          </a:p>
        </p:txBody>
      </p:sp>
      <p:sp>
        <p:nvSpPr>
          <p:cNvPr id="112" name="TextBox 111"/>
          <p:cNvSpPr txBox="1"/>
          <p:nvPr/>
        </p:nvSpPr>
        <p:spPr>
          <a:xfrm>
            <a:off x="7772400" y="2971800"/>
            <a:ext cx="1204176" cy="276999"/>
          </a:xfrm>
          <a:prstGeom prst="rect">
            <a:avLst/>
          </a:prstGeom>
          <a:noFill/>
        </p:spPr>
        <p:txBody>
          <a:bodyPr wrap="none" rtlCol="0">
            <a:spAutoFit/>
          </a:bodyPr>
          <a:lstStyle/>
          <a:p>
            <a:r>
              <a:rPr lang="en-IN" sz="1200" dirty="0"/>
              <a:t>Nanotechnology</a:t>
            </a:r>
            <a:endParaRPr lang="en-IN" sz="1200" dirty="0"/>
          </a:p>
        </p:txBody>
      </p:sp>
      <p:sp>
        <p:nvSpPr>
          <p:cNvPr id="113" name="TextBox 112"/>
          <p:cNvSpPr txBox="1"/>
          <p:nvPr/>
        </p:nvSpPr>
        <p:spPr>
          <a:xfrm>
            <a:off x="4469896" y="685800"/>
            <a:ext cx="5436104" cy="769441"/>
          </a:xfrm>
          <a:prstGeom prst="rect">
            <a:avLst/>
          </a:prstGeom>
          <a:noFill/>
        </p:spPr>
        <p:txBody>
          <a:bodyPr wrap="none" rtlCol="0">
            <a:spAutoFit/>
          </a:bodyPr>
          <a:lstStyle/>
          <a:p>
            <a:r>
              <a:rPr lang="en-IN" dirty="0"/>
              <a:t>Arrangement of atoms and unifying the theory</a:t>
            </a:r>
            <a:endParaRPr lang="en-IN" dirty="0"/>
          </a:p>
          <a:p>
            <a:r>
              <a:rPr lang="en-IN" dirty="0"/>
              <a:t>Electron: Charge, spin and density</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5"/>
          <p:cNvSpPr>
            <a:spLocks noGrp="1"/>
          </p:cNvSpPr>
          <p:nvPr>
            <p:ph type="dt" sz="half" idx="10"/>
          </p:nvPr>
        </p:nvSpPr>
        <p:spPr/>
        <p:txBody>
          <a:bodyPr/>
          <a:lstStyle/>
          <a:p>
            <a:fld id="{450FA90A-426D-46CB-A4A4-383C8BC23BEC}" type="datetime2">
              <a:rPr lang="en-US"/>
            </a:fld>
            <a:endParaRPr lang="en-US"/>
          </a:p>
        </p:txBody>
      </p:sp>
      <p:sp>
        <p:nvSpPr>
          <p:cNvPr id="11" name="Slide Number Placeholder 7"/>
          <p:cNvSpPr>
            <a:spLocks noGrp="1"/>
          </p:cNvSpPr>
          <p:nvPr>
            <p:ph type="sldNum" sz="quarter" idx="12"/>
          </p:nvPr>
        </p:nvSpPr>
        <p:spPr/>
        <p:txBody>
          <a:bodyPr/>
          <a:lstStyle/>
          <a:p>
            <a:fld id="{E1D7A9CC-8F72-433C-B9D2-B2AAB3ABB2EF}" type="slidenum">
              <a:rPr lang="en-US" dirty="0"/>
            </a:fld>
            <a:endParaRPr lang="en-US" dirty="0"/>
          </a:p>
        </p:txBody>
      </p:sp>
      <p:sp>
        <p:nvSpPr>
          <p:cNvPr id="22" name="Rectangle 21"/>
          <p:cNvSpPr/>
          <p:nvPr/>
        </p:nvSpPr>
        <p:spPr>
          <a:xfrm>
            <a:off x="1447800" y="5638802"/>
            <a:ext cx="7924800" cy="430887"/>
          </a:xfrm>
          <a:prstGeom prst="rect">
            <a:avLst/>
          </a:prstGeom>
        </p:spPr>
        <p:txBody>
          <a:bodyPr wrap="square">
            <a:spAutoFit/>
          </a:bodyPr>
          <a:lstStyle/>
          <a:p>
            <a:r>
              <a:rPr lang="en-IN" dirty="0"/>
              <a:t>Will these devices make it? The answer is a very definite…..</a:t>
            </a:r>
            <a:endParaRPr lang="en-IN" dirty="0"/>
          </a:p>
        </p:txBody>
      </p:sp>
      <p:sp>
        <p:nvSpPr>
          <p:cNvPr id="23" name="Rectangle 22"/>
          <p:cNvSpPr/>
          <p:nvPr/>
        </p:nvSpPr>
        <p:spPr>
          <a:xfrm>
            <a:off x="4191000" y="6096002"/>
            <a:ext cx="1204176" cy="430887"/>
          </a:xfrm>
          <a:prstGeom prst="rect">
            <a:avLst/>
          </a:prstGeom>
        </p:spPr>
        <p:txBody>
          <a:bodyPr wrap="none">
            <a:spAutoFit/>
          </a:bodyPr>
          <a:lstStyle/>
          <a:p>
            <a:r>
              <a:rPr lang="en-IN" b="1" dirty="0"/>
              <a:t>Maybe!!</a:t>
            </a:r>
            <a:endParaRPr lang="en-IN" dirty="0"/>
          </a:p>
        </p:txBody>
      </p:sp>
      <p:pic>
        <p:nvPicPr>
          <p:cNvPr id="1028" name="Picture 4"/>
          <p:cNvPicPr>
            <a:picLocks noChangeAspect="1" noChangeArrowheads="1"/>
          </p:cNvPicPr>
          <p:nvPr/>
        </p:nvPicPr>
        <p:blipFill>
          <a:blip r:embed="rId1"/>
          <a:srcRect/>
          <a:stretch>
            <a:fillRect/>
          </a:stretch>
        </p:blipFill>
        <p:spPr bwMode="auto">
          <a:xfrm>
            <a:off x="508808" y="1817998"/>
            <a:ext cx="8905875" cy="3771900"/>
          </a:xfrm>
          <a:prstGeom prst="rect">
            <a:avLst/>
          </a:prstGeom>
          <a:noFill/>
          <a:ln w="9525">
            <a:noFill/>
            <a:miter lim="800000"/>
            <a:headEnd/>
            <a:tailEnd/>
          </a:ln>
          <a:effectLst/>
        </p:spPr>
      </p:pic>
      <p:sp>
        <p:nvSpPr>
          <p:cNvPr id="7" name="TextBox 6"/>
          <p:cNvSpPr txBox="1"/>
          <p:nvPr/>
        </p:nvSpPr>
        <p:spPr>
          <a:xfrm>
            <a:off x="2089511" y="1076255"/>
            <a:ext cx="5521704" cy="461665"/>
          </a:xfrm>
          <a:prstGeom prst="rect">
            <a:avLst/>
          </a:prstGeom>
          <a:noFill/>
        </p:spPr>
        <p:txBody>
          <a:bodyPr wrap="none" rtlCol="0">
            <a:spAutoFit/>
          </a:bodyPr>
          <a:lstStyle/>
          <a:p>
            <a:r>
              <a:rPr lang="en-US" sz="2400" dirty="0">
                <a:solidFill>
                  <a:srgbClr val="FF0000"/>
                </a:solidFill>
              </a:rPr>
              <a:t>WHAT DO YOU MEAN BY MEMORY??</a:t>
            </a:r>
            <a:endParaRPr lang="en-IN" sz="2400" dirty="0">
              <a:solidFill>
                <a:srgbClr val="FF0000"/>
              </a:solidFill>
            </a:endParaRPr>
          </a:p>
        </p:txBody>
      </p:sp>
      <p:grpSp>
        <p:nvGrpSpPr>
          <p:cNvPr id="2" name="Group 4"/>
          <p:cNvGrpSpPr/>
          <p:nvPr/>
        </p:nvGrpSpPr>
        <p:grpSpPr bwMode="auto">
          <a:xfrm>
            <a:off x="1779985" y="1"/>
            <a:ext cx="6201139" cy="282575"/>
            <a:chOff x="1500166" y="-24"/>
            <a:chExt cx="5724839" cy="282738"/>
          </a:xfrm>
        </p:grpSpPr>
        <p:pic>
          <p:nvPicPr>
            <p:cNvPr id="9" name="Picture 4" descr="logo_iitp[1]"/>
            <p:cNvPicPr>
              <a:picLocks noChangeAspect="1" noChangeArrowheads="1"/>
            </p:cNvPicPr>
            <p:nvPr/>
          </p:nvPicPr>
          <p:blipFill>
            <a:blip r:embed="rId2"/>
            <a:srcRect/>
            <a:stretch>
              <a:fillRect/>
            </a:stretch>
          </p:blipFill>
          <p:spPr bwMode="auto">
            <a:xfrm>
              <a:off x="1500166" y="-24"/>
              <a:ext cx="285752" cy="282738"/>
            </a:xfrm>
            <a:prstGeom prst="rect">
              <a:avLst/>
            </a:prstGeom>
            <a:noFill/>
            <a:ln w="9525">
              <a:noFill/>
              <a:miter lim="800000"/>
              <a:headEnd/>
              <a:tailEnd/>
            </a:ln>
          </p:spPr>
        </p:pic>
        <p:sp>
          <p:nvSpPr>
            <p:cNvPr id="12" name="TextBox 6"/>
            <p:cNvSpPr txBox="1">
              <a:spLocks noChangeArrowheads="1"/>
            </p:cNvSpPr>
            <p:nvPr/>
          </p:nvSpPr>
          <p:spPr bwMode="auto">
            <a:xfrm>
              <a:off x="1785918" y="0"/>
              <a:ext cx="5439087" cy="277159"/>
            </a:xfrm>
            <a:prstGeom prst="rect">
              <a:avLst/>
            </a:prstGeom>
            <a:noFill/>
            <a:ln w="9525">
              <a:noFill/>
              <a:miter lim="800000"/>
            </a:ln>
          </p:spPr>
          <p:txBody>
            <a:bodyPr wrap="none">
              <a:spAutoFit/>
            </a:bodyPr>
            <a:lstStyle/>
            <a:p>
              <a:r>
                <a:rPr lang="en-US" sz="1200" dirty="0">
                  <a:solidFill>
                    <a:srgbClr val="000000"/>
                  </a:solidFill>
                </a:rPr>
                <a:t>Dr. </a:t>
              </a:r>
              <a:r>
                <a:rPr lang="en-US" sz="1200" dirty="0" err="1">
                  <a:solidFill>
                    <a:srgbClr val="000000"/>
                  </a:solidFill>
                </a:rPr>
                <a:t>Manoranjan</a:t>
              </a:r>
              <a:r>
                <a:rPr lang="en-US" sz="1200" dirty="0">
                  <a:solidFill>
                    <a:srgbClr val="000000"/>
                  </a:solidFill>
                </a:rPr>
                <a:t> </a:t>
              </a:r>
              <a:r>
                <a:rPr lang="en-US" sz="1200" dirty="0" err="1">
                  <a:solidFill>
                    <a:srgbClr val="000000"/>
                  </a:solidFill>
                </a:rPr>
                <a:t>Kar</a:t>
              </a:r>
              <a:r>
                <a:rPr lang="en-US" sz="1200" dirty="0">
                  <a:solidFill>
                    <a:srgbClr val="000000"/>
                  </a:solidFill>
                </a:rPr>
                <a:t> </a:t>
              </a:r>
              <a:r>
                <a:rPr lang="en-US" sz="1200" dirty="0">
                  <a:solidFill>
                    <a:srgbClr val="953735"/>
                  </a:solidFill>
                </a:rPr>
                <a:t>(</a:t>
              </a:r>
              <a:r>
                <a:rPr lang="en-US" sz="1200" i="1" dirty="0">
                  <a:solidFill>
                    <a:srgbClr val="953735"/>
                  </a:solidFill>
                </a:rPr>
                <a:t>mano@iitp.ac.in</a:t>
              </a:r>
              <a:r>
                <a:rPr lang="en-US" sz="1200" dirty="0">
                  <a:solidFill>
                    <a:srgbClr val="953735"/>
                  </a:solidFill>
                </a:rPr>
                <a:t>)</a:t>
              </a:r>
              <a:r>
                <a:rPr lang="en-US" sz="1200" dirty="0">
                  <a:solidFill>
                    <a:srgbClr val="000000"/>
                  </a:solidFill>
                </a:rPr>
                <a:t>, Indian Institute of Technology Patna, </a:t>
              </a:r>
              <a:r>
                <a:rPr lang="en-US" sz="1200" i="1" dirty="0">
                  <a:solidFill>
                    <a:srgbClr val="FF0000"/>
                  </a:solidFill>
                </a:rPr>
                <a:t>www.iitp.ac.in</a:t>
              </a:r>
              <a:endParaRPr lang="en-IN" sz="1200" i="1" dirty="0">
                <a:solidFill>
                  <a:srgbClr val="FF0000"/>
                </a:solidFill>
              </a:endParaRPr>
            </a:p>
          </p:txBody>
        </p:sp>
      </p:grpSp>
      <p:sp>
        <p:nvSpPr>
          <p:cNvPr id="3" name="TextBox 2"/>
          <p:cNvSpPr txBox="1"/>
          <p:nvPr/>
        </p:nvSpPr>
        <p:spPr>
          <a:xfrm>
            <a:off x="2296675" y="498019"/>
            <a:ext cx="4246675" cy="430887"/>
          </a:xfrm>
          <a:prstGeom prst="rect">
            <a:avLst/>
          </a:prstGeom>
          <a:noFill/>
        </p:spPr>
        <p:txBody>
          <a:bodyPr wrap="none" rtlCol="0">
            <a:spAutoFit/>
          </a:bodyPr>
          <a:lstStyle/>
          <a:p>
            <a:r>
              <a:rPr lang="en-IN" b="1" dirty="0">
                <a:solidFill>
                  <a:srgbClr val="0000FF"/>
                </a:solidFill>
              </a:rPr>
              <a:t>Self Cleaning and Natural Colour</a:t>
            </a:r>
            <a:endParaRPr lang="en-IN" b="1" dirty="0">
              <a:solidFill>
                <a:srgbClr val="0000FF"/>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1"/>
          <p:cNvSpPr>
            <a:spLocks noGrp="1"/>
          </p:cNvSpPr>
          <p:nvPr>
            <p:ph type="dt" sz="quarter" idx="10"/>
          </p:nvPr>
        </p:nvSpPr>
        <p:spPr>
          <a:noFill/>
        </p:spPr>
        <p:txBody>
          <a:bodyPr/>
          <a:lstStyle/>
          <a:p>
            <a:fld id="{1B41CF0E-D83E-494E-9191-E042E91E5C4C}" type="datetime2">
              <a:rPr lang="en-US" smtClean="0"/>
            </a:fld>
            <a:endParaRPr lang="en-US"/>
          </a:p>
        </p:txBody>
      </p:sp>
      <p:sp>
        <p:nvSpPr>
          <p:cNvPr id="14339" name="Slide Number Placeholder 2"/>
          <p:cNvSpPr>
            <a:spLocks noGrp="1"/>
          </p:cNvSpPr>
          <p:nvPr>
            <p:ph type="sldNum" sz="quarter" idx="12"/>
          </p:nvPr>
        </p:nvSpPr>
        <p:spPr>
          <a:noFill/>
        </p:spPr>
        <p:txBody>
          <a:bodyPr/>
          <a:lstStyle/>
          <a:p>
            <a:fld id="{EE930AE1-FCA6-4656-8278-43D9AE1028FB}" type="slidenum">
              <a:rPr lang="en-US" dirty="0" smtClean="0"/>
            </a:fld>
            <a:endParaRPr lang="en-US" dirty="0"/>
          </a:p>
        </p:txBody>
      </p:sp>
      <p:sp>
        <p:nvSpPr>
          <p:cNvPr id="14340" name="TextBox 3"/>
          <p:cNvSpPr txBox="1">
            <a:spLocks noChangeArrowheads="1"/>
          </p:cNvSpPr>
          <p:nvPr/>
        </p:nvSpPr>
        <p:spPr bwMode="auto">
          <a:xfrm>
            <a:off x="381000" y="25400"/>
            <a:ext cx="9220200" cy="6124754"/>
          </a:xfrm>
          <a:prstGeom prst="rect">
            <a:avLst/>
          </a:prstGeom>
          <a:noFill/>
          <a:ln w="9525">
            <a:noFill/>
            <a:miter lim="800000"/>
          </a:ln>
        </p:spPr>
        <p:txBody>
          <a:bodyPr>
            <a:spAutoFit/>
          </a:bodyPr>
          <a:lstStyle/>
          <a:p>
            <a:pPr algn="just"/>
            <a:r>
              <a:rPr lang="en-US" sz="2800" dirty="0"/>
              <a:t>I would like to describe a field, in which little has been done, but in which an enormous amount can be done in principle. This field is not quite the same as the others in that it will not tell us much of fundamental physics (in the sense of , what are the strange particle?) but it is more like solid state physics in the sense that it might tell us much of great interest about the strange phenomena that occur in complex situations. Further more, a point that is most important is that it would have an enormous number of technical applications. What I want to talk about is the problem of manipulating and controlling things on a small scale.</a:t>
            </a:r>
            <a:endParaRPr lang="en-US" sz="2800" dirty="0"/>
          </a:p>
          <a:p>
            <a:r>
              <a:rPr lang="en-US" sz="2800" dirty="0"/>
              <a:t>Richard Feynman, Caltech, 1959</a:t>
            </a:r>
            <a:endParaRPr lang="en-US" sz="2800" dirty="0"/>
          </a:p>
          <a:p>
            <a:r>
              <a:rPr lang="en-US" sz="2800" dirty="0"/>
              <a:t>“There’s Plenty of Room at the Bottom”</a:t>
            </a:r>
            <a:endParaRPr lang="en-US" sz="2800" dirty="0"/>
          </a:p>
          <a:p>
            <a:r>
              <a:rPr lang="en-US" sz="2800" dirty="0"/>
              <a:t>   </a:t>
            </a:r>
            <a:endParaRPr lang="en-US" sz="2800" dirty="0"/>
          </a:p>
        </p:txBody>
      </p:sp>
      <p:sp>
        <p:nvSpPr>
          <p:cNvPr id="5" name="TextBox 4"/>
          <p:cNvSpPr txBox="1"/>
          <p:nvPr/>
        </p:nvSpPr>
        <p:spPr>
          <a:xfrm>
            <a:off x="2057400" y="6096000"/>
            <a:ext cx="7472815" cy="430887"/>
          </a:xfrm>
          <a:prstGeom prst="rect">
            <a:avLst/>
          </a:prstGeom>
          <a:noFill/>
        </p:spPr>
        <p:txBody>
          <a:bodyPr wrap="none" rtlCol="0">
            <a:spAutoFit/>
          </a:bodyPr>
          <a:lstStyle/>
          <a:p>
            <a:r>
              <a:rPr lang="en-US" dirty="0"/>
              <a:t>1974-&gt; Norio Taniguchi, 1981 -&gt; Drexler -&gt; Engines of creation</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a:spLocks noGrp="1"/>
          </p:cNvSpPr>
          <p:nvPr>
            <p:ph type="dt" sz="quarter" idx="10"/>
          </p:nvPr>
        </p:nvSpPr>
        <p:spPr>
          <a:noFill/>
        </p:spPr>
        <p:txBody>
          <a:bodyPr/>
          <a:lstStyle/>
          <a:p>
            <a:fld id="{D69969BE-0F79-488F-BEB4-6BC0D365AB74}" type="datetime2">
              <a:rPr lang="en-US" smtClean="0"/>
            </a:fld>
            <a:endParaRPr lang="en-US"/>
          </a:p>
        </p:txBody>
      </p:sp>
      <p:sp>
        <p:nvSpPr>
          <p:cNvPr id="35843" name="Slide Number Placeholder 2"/>
          <p:cNvSpPr>
            <a:spLocks noGrp="1"/>
          </p:cNvSpPr>
          <p:nvPr>
            <p:ph type="sldNum" sz="quarter" idx="12"/>
          </p:nvPr>
        </p:nvSpPr>
        <p:spPr>
          <a:noFill/>
        </p:spPr>
        <p:txBody>
          <a:bodyPr/>
          <a:lstStyle/>
          <a:p>
            <a:fld id="{AF183B4A-3C6F-4E30-88B4-4ADBEF3E8CBB}" type="slidenum">
              <a:rPr lang="en-US" dirty="0" smtClean="0"/>
            </a:fld>
            <a:endParaRPr lang="en-US" dirty="0"/>
          </a:p>
        </p:txBody>
      </p:sp>
      <p:pic>
        <p:nvPicPr>
          <p:cNvPr id="35844" name="Picture 3"/>
          <p:cNvPicPr>
            <a:picLocks noChangeAspect="1" noChangeArrowheads="1"/>
          </p:cNvPicPr>
          <p:nvPr/>
        </p:nvPicPr>
        <p:blipFill>
          <a:blip r:embed="rId1"/>
          <a:srcRect/>
          <a:stretch>
            <a:fillRect/>
          </a:stretch>
        </p:blipFill>
        <p:spPr bwMode="auto">
          <a:xfrm>
            <a:off x="2971800" y="76200"/>
            <a:ext cx="5943600" cy="6510338"/>
          </a:xfrm>
          <a:prstGeom prst="rect">
            <a:avLst/>
          </a:prstGeom>
          <a:noFill/>
          <a:ln w="9525" algn="ctr">
            <a:noFill/>
            <a:miter lim="800000"/>
            <a:headEnd/>
            <a:tailEnd/>
          </a:ln>
        </p:spPr>
      </p:pic>
      <p:sp>
        <p:nvSpPr>
          <p:cNvPr id="35845" name="Rectangle 5"/>
          <p:cNvSpPr>
            <a:spLocks noChangeArrowheads="1"/>
          </p:cNvSpPr>
          <p:nvPr/>
        </p:nvSpPr>
        <p:spPr bwMode="auto">
          <a:xfrm>
            <a:off x="304800" y="1219200"/>
            <a:ext cx="2286000" cy="3478213"/>
          </a:xfrm>
          <a:prstGeom prst="rect">
            <a:avLst/>
          </a:prstGeom>
          <a:noFill/>
          <a:ln w="9525">
            <a:noFill/>
            <a:miter lim="800000"/>
          </a:ln>
        </p:spPr>
        <p:txBody>
          <a:bodyPr>
            <a:spAutoFit/>
          </a:bodyPr>
          <a:lstStyle/>
          <a:p>
            <a:pPr algn="just"/>
            <a:r>
              <a:rPr lang="en-US" b="1" dirty="0">
                <a:solidFill>
                  <a:srgbClr val="FF0000"/>
                </a:solidFill>
              </a:rPr>
              <a:t>The scale of natural things compared to the electromagnetic spectrum are shown in (a), and</a:t>
            </a:r>
            <a:endParaRPr lang="en-US" b="1" dirty="0">
              <a:solidFill>
                <a:srgbClr val="FF0000"/>
              </a:solidFill>
            </a:endParaRPr>
          </a:p>
          <a:p>
            <a:pPr algn="just"/>
            <a:r>
              <a:rPr lang="en-US" b="1" dirty="0">
                <a:solidFill>
                  <a:srgbClr val="FF0000"/>
                </a:solidFill>
              </a:rPr>
              <a:t>in (b), synthetic materials of diminishing size are depicted.</a:t>
            </a:r>
            <a:endParaRPr lang="en-US" dirty="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1"/>
          <p:cNvSpPr>
            <a:spLocks noGrp="1"/>
          </p:cNvSpPr>
          <p:nvPr>
            <p:ph type="dt" sz="quarter" idx="10"/>
          </p:nvPr>
        </p:nvSpPr>
        <p:spPr>
          <a:noFill/>
        </p:spPr>
        <p:txBody>
          <a:bodyPr/>
          <a:lstStyle/>
          <a:p>
            <a:fld id="{532EF77C-D177-44B2-B868-D69A6D21917C}" type="datetime2">
              <a:rPr lang="en-US" smtClean="0"/>
            </a:fld>
            <a:endParaRPr lang="en-US"/>
          </a:p>
        </p:txBody>
      </p:sp>
      <p:sp>
        <p:nvSpPr>
          <p:cNvPr id="36867" name="Slide Number Placeholder 2"/>
          <p:cNvSpPr>
            <a:spLocks noGrp="1"/>
          </p:cNvSpPr>
          <p:nvPr>
            <p:ph type="sldNum" sz="quarter" idx="12"/>
          </p:nvPr>
        </p:nvSpPr>
        <p:spPr>
          <a:noFill/>
        </p:spPr>
        <p:txBody>
          <a:bodyPr/>
          <a:lstStyle/>
          <a:p>
            <a:fld id="{5ABC059C-E504-4B0F-8DB5-EBD90BB292E9}" type="slidenum">
              <a:rPr lang="en-US" dirty="0" smtClean="0"/>
            </a:fld>
            <a:endParaRPr lang="en-US" dirty="0"/>
          </a:p>
        </p:txBody>
      </p:sp>
      <p:sp>
        <p:nvSpPr>
          <p:cNvPr id="36868" name="Rectangle 4"/>
          <p:cNvSpPr>
            <a:spLocks noChangeArrowheads="1"/>
          </p:cNvSpPr>
          <p:nvPr/>
        </p:nvSpPr>
        <p:spPr bwMode="auto">
          <a:xfrm>
            <a:off x="457200" y="0"/>
            <a:ext cx="8610600" cy="1384300"/>
          </a:xfrm>
          <a:prstGeom prst="rect">
            <a:avLst/>
          </a:prstGeom>
          <a:noFill/>
          <a:ln w="9525">
            <a:noFill/>
            <a:miter lim="800000"/>
          </a:ln>
        </p:spPr>
        <p:txBody>
          <a:bodyPr>
            <a:spAutoFit/>
          </a:bodyPr>
          <a:lstStyle/>
          <a:p>
            <a:r>
              <a:rPr lang="en-US" sz="2800" dirty="0"/>
              <a:t>Can you figure out what characteristics of the</a:t>
            </a:r>
            <a:endParaRPr lang="en-US" sz="2800" dirty="0"/>
          </a:p>
          <a:p>
            <a:r>
              <a:rPr lang="en-US" sz="2800" dirty="0"/>
              <a:t>butterfly </a:t>
            </a:r>
            <a:r>
              <a:rPr lang="en-US" sz="2800" i="1" dirty="0"/>
              <a:t>Morpho </a:t>
            </a:r>
            <a:r>
              <a:rPr lang="en-US" sz="2800" i="1" dirty="0" err="1"/>
              <a:t>peleides</a:t>
            </a:r>
            <a:r>
              <a:rPr lang="en-US" sz="2800" i="1" dirty="0"/>
              <a:t> </a:t>
            </a:r>
            <a:r>
              <a:rPr lang="en-US" sz="2800" i="1" dirty="0" err="1"/>
              <a:t>limpida</a:t>
            </a:r>
            <a:r>
              <a:rPr lang="en-US" sz="2800" i="1" dirty="0"/>
              <a:t> </a:t>
            </a:r>
            <a:r>
              <a:rPr lang="en-US" sz="2800" dirty="0"/>
              <a:t>makes them interesting to nanoscience?</a:t>
            </a:r>
            <a:endParaRPr lang="en-US" sz="2800" dirty="0"/>
          </a:p>
        </p:txBody>
      </p:sp>
      <p:pic>
        <p:nvPicPr>
          <p:cNvPr id="36869" name="Picture 2"/>
          <p:cNvPicPr>
            <a:picLocks noChangeAspect="1" noChangeArrowheads="1"/>
          </p:cNvPicPr>
          <p:nvPr/>
        </p:nvPicPr>
        <p:blipFill>
          <a:blip r:embed="rId1"/>
          <a:srcRect/>
          <a:stretch>
            <a:fillRect/>
          </a:stretch>
        </p:blipFill>
        <p:spPr bwMode="auto">
          <a:xfrm>
            <a:off x="685800" y="1295400"/>
            <a:ext cx="8053388" cy="3424238"/>
          </a:xfrm>
          <a:prstGeom prst="rect">
            <a:avLst/>
          </a:prstGeom>
          <a:noFill/>
          <a:ln w="9525" algn="ctr">
            <a:noFill/>
            <a:miter lim="800000"/>
            <a:headEnd/>
            <a:tailEnd/>
          </a:ln>
        </p:spPr>
      </p:pic>
      <p:sp>
        <p:nvSpPr>
          <p:cNvPr id="36870" name="Rectangle 6"/>
          <p:cNvSpPr>
            <a:spLocks noChangeArrowheads="1"/>
          </p:cNvSpPr>
          <p:nvPr/>
        </p:nvSpPr>
        <p:spPr bwMode="auto">
          <a:xfrm>
            <a:off x="304800" y="4724400"/>
            <a:ext cx="9372600" cy="2124075"/>
          </a:xfrm>
          <a:prstGeom prst="rect">
            <a:avLst/>
          </a:prstGeom>
          <a:noFill/>
          <a:ln w="9525">
            <a:noFill/>
            <a:miter lim="800000"/>
          </a:ln>
        </p:spPr>
        <p:txBody>
          <a:bodyPr>
            <a:spAutoFit/>
          </a:bodyPr>
          <a:lstStyle/>
          <a:p>
            <a:pPr algn="l"/>
            <a:r>
              <a:rPr lang="en-US" dirty="0"/>
              <a:t>The blue color is due to Nature’s remarkable nanotechnology—  the blue color is known as “structural color” (i.e. no pigment) that originates from the nanostructure in the dorsal wing. The structure interferes with certain wavelengths of light to produce an beautiful iridescent blue.</a:t>
            </a:r>
            <a:endParaRPr lang="en-US" dirty="0"/>
          </a:p>
          <a:p>
            <a:r>
              <a:rPr lang="en-US" dirty="0"/>
              <a:t>The underside of the wing , on the other hand is brown.</a:t>
            </a:r>
            <a:endParaRPr lang="en-US" dirty="0"/>
          </a:p>
          <a:p>
            <a:r>
              <a:rPr lang="en-US" dirty="0"/>
              <a:t>Why?</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1"/>
          <p:cNvSpPr>
            <a:spLocks noGrp="1"/>
          </p:cNvSpPr>
          <p:nvPr>
            <p:ph type="dt" sz="quarter" idx="10"/>
          </p:nvPr>
        </p:nvSpPr>
        <p:spPr>
          <a:noFill/>
        </p:spPr>
        <p:txBody>
          <a:bodyPr/>
          <a:lstStyle/>
          <a:p>
            <a:fld id="{48961392-2F73-4CF5-A257-37F92E6F89C6}" type="datetime2">
              <a:rPr lang="en-US" smtClean="0"/>
            </a:fld>
            <a:endParaRPr lang="en-US"/>
          </a:p>
        </p:txBody>
      </p:sp>
      <p:sp>
        <p:nvSpPr>
          <p:cNvPr id="37891" name="Slide Number Placeholder 2"/>
          <p:cNvSpPr>
            <a:spLocks noGrp="1"/>
          </p:cNvSpPr>
          <p:nvPr>
            <p:ph type="sldNum" sz="quarter" idx="12"/>
          </p:nvPr>
        </p:nvSpPr>
        <p:spPr>
          <a:noFill/>
        </p:spPr>
        <p:txBody>
          <a:bodyPr/>
          <a:lstStyle/>
          <a:p>
            <a:fld id="{2B30B046-3BFA-4D80-ABCB-76D5CD3FF874}" type="slidenum">
              <a:rPr lang="en-US" dirty="0" smtClean="0"/>
            </a:fld>
            <a:endParaRPr lang="en-US" dirty="0"/>
          </a:p>
        </p:txBody>
      </p:sp>
      <p:pic>
        <p:nvPicPr>
          <p:cNvPr id="37892" name="Picture 2"/>
          <p:cNvPicPr>
            <a:picLocks noChangeAspect="1" noChangeArrowheads="1"/>
          </p:cNvPicPr>
          <p:nvPr/>
        </p:nvPicPr>
        <p:blipFill>
          <a:blip r:embed="rId1"/>
          <a:srcRect/>
          <a:stretch>
            <a:fillRect/>
          </a:stretch>
        </p:blipFill>
        <p:spPr bwMode="auto">
          <a:xfrm>
            <a:off x="1328738" y="733425"/>
            <a:ext cx="7248525" cy="5391150"/>
          </a:xfrm>
          <a:prstGeom prst="rect">
            <a:avLst/>
          </a:prstGeom>
          <a:noFill/>
          <a:ln w="9525" algn="ctr">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1"/>
          <p:cNvSpPr>
            <a:spLocks noGrp="1"/>
          </p:cNvSpPr>
          <p:nvPr>
            <p:ph type="dt" sz="quarter" idx="10"/>
          </p:nvPr>
        </p:nvSpPr>
        <p:spPr>
          <a:noFill/>
        </p:spPr>
        <p:txBody>
          <a:bodyPr/>
          <a:lstStyle/>
          <a:p>
            <a:fld id="{39A4F564-CD3D-4710-91C9-38BADE777DDC}" type="datetime2">
              <a:rPr lang="en-US" smtClean="0"/>
            </a:fld>
            <a:endParaRPr lang="en-US"/>
          </a:p>
        </p:txBody>
      </p:sp>
      <p:sp>
        <p:nvSpPr>
          <p:cNvPr id="38915" name="Slide Number Placeholder 2"/>
          <p:cNvSpPr>
            <a:spLocks noGrp="1"/>
          </p:cNvSpPr>
          <p:nvPr>
            <p:ph type="sldNum" sz="quarter" idx="12"/>
          </p:nvPr>
        </p:nvSpPr>
        <p:spPr>
          <a:noFill/>
        </p:spPr>
        <p:txBody>
          <a:bodyPr/>
          <a:lstStyle/>
          <a:p>
            <a:fld id="{441CF51F-8E4E-4E36-A3A9-ACCCBDAF91B6}" type="slidenum">
              <a:rPr lang="en-US" dirty="0" smtClean="0"/>
            </a:fld>
            <a:endParaRPr lang="en-US" dirty="0"/>
          </a:p>
        </p:txBody>
      </p:sp>
      <p:pic>
        <p:nvPicPr>
          <p:cNvPr id="38916" name="Picture 2"/>
          <p:cNvPicPr>
            <a:picLocks noChangeAspect="1" noChangeArrowheads="1"/>
          </p:cNvPicPr>
          <p:nvPr/>
        </p:nvPicPr>
        <p:blipFill>
          <a:blip r:embed="rId1"/>
          <a:srcRect/>
          <a:stretch>
            <a:fillRect/>
          </a:stretch>
        </p:blipFill>
        <p:spPr bwMode="auto">
          <a:xfrm>
            <a:off x="1338263" y="719138"/>
            <a:ext cx="7229475" cy="5419725"/>
          </a:xfrm>
          <a:prstGeom prst="rect">
            <a:avLst/>
          </a:prstGeom>
          <a:noFill/>
          <a:ln w="9525" algn="ctr">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0C2E0F3-4BA0-4E5D-90D1-9B19EEF61997}" type="slidenum">
              <a:rPr lang="en-US" smtClean="0"/>
            </a:fld>
            <a:endParaRPr lang="en-US"/>
          </a:p>
        </p:txBody>
      </p:sp>
      <p:sp>
        <p:nvSpPr>
          <p:cNvPr id="5" name="TextBox 4"/>
          <p:cNvSpPr txBox="1"/>
          <p:nvPr/>
        </p:nvSpPr>
        <p:spPr>
          <a:xfrm>
            <a:off x="742950" y="228600"/>
            <a:ext cx="9163051" cy="6524863"/>
          </a:xfrm>
          <a:prstGeom prst="rect">
            <a:avLst/>
          </a:prstGeom>
          <a:noFill/>
        </p:spPr>
        <p:txBody>
          <a:bodyPr wrap="square" rtlCol="0">
            <a:spAutoFit/>
          </a:bodyPr>
          <a:lstStyle/>
          <a:p>
            <a:pPr algn="l"/>
            <a:r>
              <a:rPr lang="en-IN" sz="2200" b="1" dirty="0">
                <a:solidFill>
                  <a:srgbClr val="0066CC"/>
                </a:solidFill>
              </a:rPr>
              <a:t>WHAT IS MATHEMATICS?</a:t>
            </a:r>
            <a:endParaRPr lang="en-IN" sz="2200" b="1" dirty="0">
              <a:solidFill>
                <a:srgbClr val="0066CC"/>
              </a:solidFill>
            </a:endParaRPr>
          </a:p>
          <a:p>
            <a:pPr algn="l"/>
            <a:endParaRPr lang="en-IN" sz="2200" b="1" dirty="0">
              <a:solidFill>
                <a:srgbClr val="0066CC"/>
              </a:solidFill>
            </a:endParaRPr>
          </a:p>
          <a:p>
            <a:pPr algn="l"/>
            <a:r>
              <a:rPr lang="en-IN" sz="2200" b="1" dirty="0">
                <a:solidFill>
                  <a:srgbClr val="0066CC"/>
                </a:solidFill>
              </a:rPr>
              <a:t>WHAT IS CHEMISTRY?</a:t>
            </a:r>
            <a:endParaRPr lang="en-IN" sz="2200" b="1" dirty="0">
              <a:solidFill>
                <a:srgbClr val="0066CC"/>
              </a:solidFill>
            </a:endParaRPr>
          </a:p>
          <a:p>
            <a:pPr algn="l"/>
            <a:endParaRPr lang="en-IN" sz="2200" b="1" dirty="0">
              <a:solidFill>
                <a:srgbClr val="0066CC"/>
              </a:solidFill>
            </a:endParaRPr>
          </a:p>
          <a:p>
            <a:pPr algn="l"/>
            <a:r>
              <a:rPr lang="en-IN" sz="2200" b="1" dirty="0">
                <a:solidFill>
                  <a:srgbClr val="0066CC"/>
                </a:solidFill>
              </a:rPr>
              <a:t>WHAT IS PHYSICS?</a:t>
            </a:r>
            <a:endParaRPr lang="en-IN" sz="2200" b="1" dirty="0">
              <a:solidFill>
                <a:srgbClr val="0066CC"/>
              </a:solidFill>
            </a:endParaRPr>
          </a:p>
          <a:p>
            <a:pPr algn="l"/>
            <a:endParaRPr lang="en-IN" sz="2200" b="1" dirty="0">
              <a:solidFill>
                <a:srgbClr val="0066CC"/>
              </a:solidFill>
            </a:endParaRPr>
          </a:p>
          <a:p>
            <a:pPr algn="l"/>
            <a:r>
              <a:rPr lang="en-IN" sz="2200" b="1" dirty="0">
                <a:solidFill>
                  <a:srgbClr val="0066CC"/>
                </a:solidFill>
              </a:rPr>
              <a:t>WHAT IS BIOLOGY?</a:t>
            </a:r>
            <a:endParaRPr lang="en-IN" sz="2200" b="1" dirty="0">
              <a:solidFill>
                <a:srgbClr val="0066CC"/>
              </a:solidFill>
            </a:endParaRPr>
          </a:p>
          <a:p>
            <a:pPr algn="l"/>
            <a:endParaRPr lang="en-IN" sz="2200" dirty="0"/>
          </a:p>
          <a:p>
            <a:pPr algn="l"/>
            <a:r>
              <a:rPr lang="en-IN" sz="2200" dirty="0"/>
              <a:t>ARE WE CERTISFY WITH OUR ANSWER? IF YES, HOW TO PASS THE MESSAGE TO OTHERS ?   </a:t>
            </a:r>
            <a:endParaRPr lang="en-IN" sz="2200" dirty="0"/>
          </a:p>
          <a:p>
            <a:pPr algn="l"/>
            <a:r>
              <a:rPr lang="en-IN" sz="2200" dirty="0"/>
              <a:t> “</a:t>
            </a:r>
            <a:r>
              <a:rPr lang="en-IN" sz="2200" dirty="0" err="1"/>
              <a:t>para-upkar</a:t>
            </a:r>
            <a:r>
              <a:rPr lang="en-IN" sz="2200" dirty="0"/>
              <a:t> </a:t>
            </a:r>
            <a:r>
              <a:rPr lang="en-IN" sz="2200" dirty="0" err="1"/>
              <a:t>Swargaya</a:t>
            </a:r>
            <a:r>
              <a:rPr lang="en-IN" sz="2200" dirty="0"/>
              <a:t>... </a:t>
            </a:r>
            <a:r>
              <a:rPr lang="en-IN" sz="2200" dirty="0" err="1"/>
              <a:t>Narkaya</a:t>
            </a:r>
            <a:r>
              <a:rPr lang="en-IN" sz="2200" dirty="0"/>
              <a:t> </a:t>
            </a:r>
            <a:r>
              <a:rPr lang="en-IN" sz="2200" dirty="0" err="1"/>
              <a:t>Parapidakam</a:t>
            </a:r>
            <a:r>
              <a:rPr lang="en-IN" sz="2200" dirty="0"/>
              <a:t>”</a:t>
            </a:r>
            <a:endParaRPr lang="en-IN" sz="2200" dirty="0"/>
          </a:p>
          <a:p>
            <a:pPr algn="l"/>
            <a:endParaRPr lang="en-IN" sz="2200" dirty="0"/>
          </a:p>
          <a:p>
            <a:pPr algn="l"/>
            <a:r>
              <a:rPr lang="en-IN" sz="2200" dirty="0"/>
              <a:t>LET US PUT OURSELVES A QUESTION NOW....</a:t>
            </a:r>
            <a:endParaRPr lang="en-IN" sz="2200" dirty="0"/>
          </a:p>
          <a:p>
            <a:pPr algn="l"/>
            <a:endParaRPr lang="en-IN" sz="2200" dirty="0"/>
          </a:p>
          <a:p>
            <a:pPr algn="l"/>
            <a:r>
              <a:rPr lang="en-IN" sz="2200" dirty="0">
                <a:solidFill>
                  <a:srgbClr val="FF0000"/>
                </a:solidFill>
              </a:rPr>
              <a:t>WHAT IS SCIENCE?</a:t>
            </a:r>
            <a:endParaRPr lang="en-IN" sz="2200" dirty="0">
              <a:solidFill>
                <a:srgbClr val="FF0000"/>
              </a:solidFill>
            </a:endParaRPr>
          </a:p>
          <a:p>
            <a:pPr algn="l"/>
            <a:endParaRPr lang="en-IN" sz="2200" dirty="0"/>
          </a:p>
          <a:p>
            <a:pPr algn="l"/>
            <a:r>
              <a:rPr lang="en-IN" sz="2200" dirty="0"/>
              <a:t>WHAT IS ITS TRANSLATION IN HINDI ?</a:t>
            </a:r>
            <a:endParaRPr lang="en-IN" sz="2200" dirty="0"/>
          </a:p>
          <a:p>
            <a:pPr algn="l"/>
            <a:endParaRPr lang="en-IN" sz="2200" dirty="0"/>
          </a:p>
          <a:p>
            <a:pPr algn="l"/>
            <a:r>
              <a:rPr lang="en-IN" sz="2200" dirty="0"/>
              <a:t>“SANKHYAN”....... WHAT IS THEN “GYAN” AND “BIGYAN”</a:t>
            </a:r>
            <a:endParaRPr lang="en-IN" sz="2200" dirty="0"/>
          </a:p>
        </p:txBody>
      </p:sp>
      <p:grpSp>
        <p:nvGrpSpPr>
          <p:cNvPr id="2" name="Group 4"/>
          <p:cNvGrpSpPr/>
          <p:nvPr/>
        </p:nvGrpSpPr>
        <p:grpSpPr bwMode="auto">
          <a:xfrm>
            <a:off x="1779985" y="3154"/>
            <a:ext cx="6201139" cy="282575"/>
            <a:chOff x="1500166" y="-24"/>
            <a:chExt cx="5724839" cy="282738"/>
          </a:xfrm>
        </p:grpSpPr>
        <p:pic>
          <p:nvPicPr>
            <p:cNvPr id="7" name="Picture 4" descr="logo_iitp[1]"/>
            <p:cNvPicPr>
              <a:picLocks noChangeAspect="1" noChangeArrowheads="1"/>
            </p:cNvPicPr>
            <p:nvPr/>
          </p:nvPicPr>
          <p:blipFill>
            <a:blip r:embed="rId1"/>
            <a:srcRect/>
            <a:stretch>
              <a:fillRect/>
            </a:stretch>
          </p:blipFill>
          <p:spPr bwMode="auto">
            <a:xfrm>
              <a:off x="1500166" y="-24"/>
              <a:ext cx="285752" cy="282738"/>
            </a:xfrm>
            <a:prstGeom prst="rect">
              <a:avLst/>
            </a:prstGeom>
            <a:noFill/>
            <a:ln w="9525">
              <a:noFill/>
              <a:miter lim="800000"/>
              <a:headEnd/>
              <a:tailEnd/>
            </a:ln>
          </p:spPr>
        </p:pic>
        <p:sp>
          <p:nvSpPr>
            <p:cNvPr id="8" name="TextBox 6"/>
            <p:cNvSpPr txBox="1">
              <a:spLocks noChangeArrowheads="1"/>
            </p:cNvSpPr>
            <p:nvPr/>
          </p:nvSpPr>
          <p:spPr bwMode="auto">
            <a:xfrm>
              <a:off x="1785918" y="0"/>
              <a:ext cx="5439087" cy="277159"/>
            </a:xfrm>
            <a:prstGeom prst="rect">
              <a:avLst/>
            </a:prstGeom>
            <a:noFill/>
            <a:ln w="9525">
              <a:noFill/>
              <a:miter lim="800000"/>
            </a:ln>
          </p:spPr>
          <p:txBody>
            <a:bodyPr wrap="none">
              <a:spAutoFit/>
            </a:bodyPr>
            <a:lstStyle/>
            <a:p>
              <a:r>
                <a:rPr lang="en-US" sz="1200" dirty="0">
                  <a:solidFill>
                    <a:srgbClr val="000000"/>
                  </a:solidFill>
                </a:rPr>
                <a:t>Dr. </a:t>
              </a:r>
              <a:r>
                <a:rPr lang="en-US" sz="1200" dirty="0" err="1">
                  <a:solidFill>
                    <a:srgbClr val="000000"/>
                  </a:solidFill>
                </a:rPr>
                <a:t>Manoranjan</a:t>
              </a:r>
              <a:r>
                <a:rPr lang="en-US" sz="1200" dirty="0">
                  <a:solidFill>
                    <a:srgbClr val="000000"/>
                  </a:solidFill>
                </a:rPr>
                <a:t> </a:t>
              </a:r>
              <a:r>
                <a:rPr lang="en-US" sz="1200" dirty="0" err="1">
                  <a:solidFill>
                    <a:srgbClr val="000000"/>
                  </a:solidFill>
                </a:rPr>
                <a:t>Kar</a:t>
              </a:r>
              <a:r>
                <a:rPr lang="en-US" sz="1200" dirty="0">
                  <a:solidFill>
                    <a:srgbClr val="000000"/>
                  </a:solidFill>
                </a:rPr>
                <a:t> </a:t>
              </a:r>
              <a:r>
                <a:rPr lang="en-US" sz="1200" dirty="0">
                  <a:solidFill>
                    <a:srgbClr val="953735"/>
                  </a:solidFill>
                </a:rPr>
                <a:t>(</a:t>
              </a:r>
              <a:r>
                <a:rPr lang="en-US" sz="1200" i="1" dirty="0">
                  <a:solidFill>
                    <a:srgbClr val="953735"/>
                  </a:solidFill>
                </a:rPr>
                <a:t>mano@iitp.ac.in</a:t>
              </a:r>
              <a:r>
                <a:rPr lang="en-US" sz="1200" dirty="0">
                  <a:solidFill>
                    <a:srgbClr val="953735"/>
                  </a:solidFill>
                </a:rPr>
                <a:t>)</a:t>
              </a:r>
              <a:r>
                <a:rPr lang="en-US" sz="1200" dirty="0">
                  <a:solidFill>
                    <a:srgbClr val="000000"/>
                  </a:solidFill>
                </a:rPr>
                <a:t>, Indian Institute of Technology Patna, </a:t>
              </a:r>
              <a:r>
                <a:rPr lang="en-US" sz="1200" i="1" dirty="0">
                  <a:solidFill>
                    <a:srgbClr val="FF0000"/>
                  </a:solidFill>
                </a:rPr>
                <a:t>www.iitp.ac.in</a:t>
              </a:r>
              <a:endParaRPr lang="en-IN" sz="1200" i="1" dirty="0">
                <a:solidFill>
                  <a:srgbClr val="FF0000"/>
                </a:solidFill>
              </a:endParaRPr>
            </a:p>
          </p:txBody>
        </p:sp>
      </p:grpSp>
      <p:sp>
        <p:nvSpPr>
          <p:cNvPr id="9" name="Date Placeholder 1"/>
          <p:cNvSpPr>
            <a:spLocks noGrp="1"/>
          </p:cNvSpPr>
          <p:nvPr>
            <p:ph type="dt" sz="quarter" idx="10"/>
          </p:nvPr>
        </p:nvSpPr>
        <p:spPr>
          <a:xfrm>
            <a:off x="495300" y="6356351"/>
            <a:ext cx="2311400" cy="365125"/>
          </a:xfrm>
          <a:noFill/>
        </p:spPr>
        <p:txBody>
          <a:bodyPr/>
          <a:lstStyle/>
          <a:p>
            <a:pPr defTabSz="838200"/>
            <a:fld id="{C7173DCC-6EDC-4725-8B4B-5C04DD962E3A}" type="datetime2">
              <a:rPr lang="en-US" smtClean="0"/>
            </a:fld>
            <a:endParaRPr lang="en-US" dirty="0"/>
          </a:p>
        </p:txBody>
      </p:sp>
      <p:sp>
        <p:nvSpPr>
          <p:cNvPr id="12" name="TextBox 11"/>
          <p:cNvSpPr txBox="1"/>
          <p:nvPr/>
        </p:nvSpPr>
        <p:spPr>
          <a:xfrm>
            <a:off x="3989937" y="762000"/>
            <a:ext cx="5916063" cy="1446550"/>
          </a:xfrm>
          <a:prstGeom prst="rect">
            <a:avLst/>
          </a:prstGeom>
          <a:noFill/>
        </p:spPr>
        <p:txBody>
          <a:bodyPr wrap="square" rtlCol="0">
            <a:spAutoFit/>
          </a:bodyPr>
          <a:lstStyle/>
          <a:p>
            <a:r>
              <a:rPr lang="en-IN" b="1" dirty="0">
                <a:solidFill>
                  <a:srgbClr val="FF0000"/>
                </a:solidFill>
              </a:rPr>
              <a:t>Where Engineers and Doctors stand?</a:t>
            </a:r>
            <a:endParaRPr lang="en-IN" b="1" dirty="0">
              <a:solidFill>
                <a:srgbClr val="FF0000"/>
              </a:solidFill>
            </a:endParaRPr>
          </a:p>
          <a:p>
            <a:r>
              <a:rPr lang="en-IN" b="1" dirty="0">
                <a:solidFill>
                  <a:srgbClr val="FF0000"/>
                </a:solidFill>
              </a:rPr>
              <a:t>Are they part of science?</a:t>
            </a:r>
            <a:endParaRPr lang="en-IN" b="1" dirty="0">
              <a:solidFill>
                <a:srgbClr val="FF0000"/>
              </a:solidFill>
            </a:endParaRPr>
          </a:p>
          <a:p>
            <a:r>
              <a:rPr lang="en-IN" b="1" dirty="0">
                <a:solidFill>
                  <a:srgbClr val="FF0000"/>
                </a:solidFill>
              </a:rPr>
              <a:t>Why these words are sounds very good and catchy also?</a:t>
            </a:r>
            <a:endParaRPr lang="en-IN" b="1" dirty="0">
              <a:solidFill>
                <a:srgbClr val="FF0000"/>
              </a:solidFill>
            </a:endParaRP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1"/>
          <p:cNvSpPr>
            <a:spLocks noGrp="1"/>
          </p:cNvSpPr>
          <p:nvPr>
            <p:ph type="dt" sz="quarter" idx="10"/>
          </p:nvPr>
        </p:nvSpPr>
        <p:spPr>
          <a:noFill/>
        </p:spPr>
        <p:txBody>
          <a:bodyPr/>
          <a:lstStyle/>
          <a:p>
            <a:fld id="{0BA9948F-96FB-4627-ABFF-872433D704D8}" type="datetime2">
              <a:rPr lang="en-US" smtClean="0"/>
            </a:fld>
            <a:endParaRPr lang="en-US"/>
          </a:p>
        </p:txBody>
      </p:sp>
      <p:sp>
        <p:nvSpPr>
          <p:cNvPr id="39939" name="Slide Number Placeholder 2"/>
          <p:cNvSpPr>
            <a:spLocks noGrp="1"/>
          </p:cNvSpPr>
          <p:nvPr>
            <p:ph type="sldNum" sz="quarter" idx="12"/>
          </p:nvPr>
        </p:nvSpPr>
        <p:spPr>
          <a:noFill/>
        </p:spPr>
        <p:txBody>
          <a:bodyPr/>
          <a:lstStyle/>
          <a:p>
            <a:fld id="{1E7B01C9-0162-4D5A-A9E3-15A394AE929B}" type="slidenum">
              <a:rPr lang="en-US" dirty="0" smtClean="0"/>
            </a:fld>
            <a:endParaRPr lang="en-US" dirty="0"/>
          </a:p>
        </p:txBody>
      </p:sp>
      <p:sp>
        <p:nvSpPr>
          <p:cNvPr id="39940" name="Rectangle 3"/>
          <p:cNvSpPr>
            <a:spLocks noChangeArrowheads="1"/>
          </p:cNvSpPr>
          <p:nvPr/>
        </p:nvSpPr>
        <p:spPr bwMode="auto">
          <a:xfrm>
            <a:off x="3657600" y="0"/>
            <a:ext cx="5775940" cy="584775"/>
          </a:xfrm>
          <a:prstGeom prst="rect">
            <a:avLst/>
          </a:prstGeom>
          <a:noFill/>
          <a:ln w="9525">
            <a:noFill/>
            <a:miter lim="800000"/>
          </a:ln>
        </p:spPr>
        <p:txBody>
          <a:bodyPr wrap="none">
            <a:spAutoFit/>
          </a:bodyPr>
          <a:lstStyle/>
          <a:p>
            <a:r>
              <a:rPr lang="en-US" sz="3200" b="1" dirty="0">
                <a:solidFill>
                  <a:srgbClr val="FF0000"/>
                </a:solidFill>
              </a:rPr>
              <a:t>THIN FILM INTERFERENCE</a:t>
            </a:r>
            <a:endParaRPr lang="en-US" sz="3200" dirty="0">
              <a:solidFill>
                <a:srgbClr val="FF0000"/>
              </a:solidFill>
            </a:endParaRPr>
          </a:p>
        </p:txBody>
      </p:sp>
      <p:sp>
        <p:nvSpPr>
          <p:cNvPr id="39941" name="Rectangle 4"/>
          <p:cNvSpPr>
            <a:spLocks noChangeArrowheads="1"/>
          </p:cNvSpPr>
          <p:nvPr/>
        </p:nvSpPr>
        <p:spPr bwMode="auto">
          <a:xfrm>
            <a:off x="0" y="289679"/>
            <a:ext cx="5715000" cy="3139321"/>
          </a:xfrm>
          <a:prstGeom prst="rect">
            <a:avLst/>
          </a:prstGeom>
          <a:noFill/>
          <a:ln w="9525">
            <a:noFill/>
            <a:miter lim="800000"/>
          </a:ln>
        </p:spPr>
        <p:txBody>
          <a:bodyPr wrap="square">
            <a:spAutoFit/>
          </a:bodyPr>
          <a:lstStyle/>
          <a:p>
            <a:pPr algn="l"/>
            <a:r>
              <a:rPr lang="en-US" dirty="0" err="1"/>
              <a:t>n</a:t>
            </a:r>
            <a:r>
              <a:rPr lang="en-US" baseline="-25000" dirty="0" err="1"/>
              <a:t>air</a:t>
            </a:r>
            <a:r>
              <a:rPr lang="en-US" dirty="0"/>
              <a:t> &lt; n</a:t>
            </a:r>
            <a:r>
              <a:rPr lang="en-US" baseline="-25000" dirty="0"/>
              <a:t> film</a:t>
            </a:r>
            <a:endParaRPr lang="en-US" baseline="-25000" dirty="0"/>
          </a:p>
          <a:p>
            <a:pPr algn="l"/>
            <a:r>
              <a:rPr lang="en-US" b="1" dirty="0"/>
              <a:t>Reflection from a medium</a:t>
            </a:r>
            <a:endParaRPr lang="en-US" b="1" dirty="0"/>
          </a:p>
          <a:p>
            <a:pPr algn="l"/>
            <a:r>
              <a:rPr lang="en-US" b="1" dirty="0"/>
              <a:t>of lower refractive index: Phase Change = 0</a:t>
            </a:r>
            <a:endParaRPr lang="en-US" b="1" dirty="0"/>
          </a:p>
          <a:p>
            <a:pPr algn="l"/>
            <a:r>
              <a:rPr lang="en-US" dirty="0">
                <a:solidFill>
                  <a:srgbClr val="FF0000"/>
                </a:solidFill>
              </a:rPr>
              <a:t>Constructive Interference</a:t>
            </a:r>
            <a:endParaRPr lang="en-US" dirty="0">
              <a:solidFill>
                <a:srgbClr val="FF0000"/>
              </a:solidFill>
            </a:endParaRPr>
          </a:p>
          <a:p>
            <a:pPr algn="l"/>
            <a:r>
              <a:rPr lang="en-US" dirty="0"/>
              <a:t>2n</a:t>
            </a:r>
            <a:r>
              <a:rPr lang="en-US" baseline="-25000" dirty="0"/>
              <a:t>f </a:t>
            </a:r>
            <a:r>
              <a:rPr lang="en-US" dirty="0"/>
              <a:t>d </a:t>
            </a:r>
            <a:r>
              <a:rPr lang="en-US" dirty="0" err="1"/>
              <a:t>cosβ</a:t>
            </a:r>
            <a:r>
              <a:rPr lang="en-US" dirty="0"/>
              <a:t> = (m + ½)</a:t>
            </a:r>
            <a:r>
              <a:rPr lang="el-GR" dirty="0"/>
              <a:t>λ</a:t>
            </a:r>
            <a:endParaRPr lang="el-GR" dirty="0"/>
          </a:p>
          <a:p>
            <a:pPr algn="l"/>
            <a:r>
              <a:rPr lang="en-US" dirty="0"/>
              <a:t>m = 0,1,2,3....</a:t>
            </a:r>
            <a:endParaRPr lang="en-US" dirty="0"/>
          </a:p>
          <a:p>
            <a:pPr algn="l"/>
            <a:r>
              <a:rPr lang="en-US" dirty="0">
                <a:solidFill>
                  <a:srgbClr val="FF0000"/>
                </a:solidFill>
              </a:rPr>
              <a:t>Destructive Interference</a:t>
            </a:r>
            <a:endParaRPr lang="en-US" dirty="0">
              <a:solidFill>
                <a:srgbClr val="FF0000"/>
              </a:solidFill>
            </a:endParaRPr>
          </a:p>
          <a:p>
            <a:pPr algn="l"/>
            <a:r>
              <a:rPr lang="en-US" dirty="0"/>
              <a:t>2n</a:t>
            </a:r>
            <a:r>
              <a:rPr lang="en-US" baseline="-25000" dirty="0"/>
              <a:t>f</a:t>
            </a:r>
            <a:r>
              <a:rPr lang="en-US" dirty="0"/>
              <a:t> d </a:t>
            </a:r>
            <a:r>
              <a:rPr lang="en-US" dirty="0" err="1"/>
              <a:t>cos</a:t>
            </a:r>
            <a:r>
              <a:rPr lang="el-GR" dirty="0"/>
              <a:t>β = </a:t>
            </a:r>
            <a:r>
              <a:rPr lang="en-US" dirty="0"/>
              <a:t>m</a:t>
            </a:r>
            <a:r>
              <a:rPr lang="el-GR" dirty="0"/>
              <a:t>λ</a:t>
            </a:r>
            <a:endParaRPr lang="el-GR" dirty="0"/>
          </a:p>
          <a:p>
            <a:pPr algn="l"/>
            <a:r>
              <a:rPr lang="en-US" dirty="0"/>
              <a:t>m = 0,1,2,3....</a:t>
            </a:r>
            <a:endParaRPr lang="en-US" dirty="0"/>
          </a:p>
        </p:txBody>
      </p:sp>
      <p:pic>
        <p:nvPicPr>
          <p:cNvPr id="39942" name="Picture 2"/>
          <p:cNvPicPr>
            <a:picLocks noChangeAspect="1" noChangeArrowheads="1"/>
          </p:cNvPicPr>
          <p:nvPr/>
        </p:nvPicPr>
        <p:blipFill>
          <a:blip r:embed="rId1"/>
          <a:srcRect/>
          <a:stretch>
            <a:fillRect/>
          </a:stretch>
        </p:blipFill>
        <p:spPr bwMode="auto">
          <a:xfrm>
            <a:off x="5943600" y="1295400"/>
            <a:ext cx="3609975" cy="3629025"/>
          </a:xfrm>
          <a:prstGeom prst="rect">
            <a:avLst/>
          </a:prstGeom>
          <a:noFill/>
          <a:ln w="9525" algn="ctr">
            <a:noFill/>
            <a:miter lim="800000"/>
            <a:headEnd/>
            <a:tailEnd/>
          </a:ln>
        </p:spPr>
      </p:pic>
      <p:sp>
        <p:nvSpPr>
          <p:cNvPr id="39943" name="Rectangle 6"/>
          <p:cNvSpPr>
            <a:spLocks noChangeArrowheads="1"/>
          </p:cNvSpPr>
          <p:nvPr/>
        </p:nvSpPr>
        <p:spPr bwMode="auto">
          <a:xfrm>
            <a:off x="762000" y="3437988"/>
            <a:ext cx="4924645" cy="430887"/>
          </a:xfrm>
          <a:prstGeom prst="rect">
            <a:avLst/>
          </a:prstGeom>
          <a:noFill/>
          <a:ln w="9525">
            <a:noFill/>
            <a:miter lim="800000"/>
          </a:ln>
        </p:spPr>
        <p:txBody>
          <a:bodyPr wrap="square">
            <a:spAutoFit/>
          </a:bodyPr>
          <a:lstStyle/>
          <a:p>
            <a:r>
              <a:rPr lang="en-US" b="1" dirty="0">
                <a:solidFill>
                  <a:srgbClr val="FF0000"/>
                </a:solidFill>
              </a:rPr>
              <a:t>CONSTRUCTIVE INTERFERENCE</a:t>
            </a:r>
            <a:endParaRPr lang="en-US" dirty="0">
              <a:solidFill>
                <a:srgbClr val="FF0000"/>
              </a:solidFill>
            </a:endParaRPr>
          </a:p>
        </p:txBody>
      </p:sp>
      <p:sp>
        <p:nvSpPr>
          <p:cNvPr id="39944" name="Rectangle 7"/>
          <p:cNvSpPr>
            <a:spLocks noChangeArrowheads="1"/>
          </p:cNvSpPr>
          <p:nvPr/>
        </p:nvSpPr>
        <p:spPr bwMode="auto">
          <a:xfrm>
            <a:off x="0" y="3810000"/>
            <a:ext cx="5867400" cy="2308324"/>
          </a:xfrm>
          <a:prstGeom prst="rect">
            <a:avLst/>
          </a:prstGeom>
          <a:noFill/>
          <a:ln w="9525">
            <a:noFill/>
            <a:miter lim="800000"/>
          </a:ln>
        </p:spPr>
        <p:txBody>
          <a:bodyPr wrap="square">
            <a:spAutoFit/>
          </a:bodyPr>
          <a:lstStyle/>
          <a:p>
            <a:pPr algn="just"/>
            <a:r>
              <a:rPr lang="en-US" sz="1800" dirty="0"/>
              <a:t>First, </a:t>
            </a:r>
            <a:r>
              <a:rPr lang="en-US" sz="1800" b="1" dirty="0"/>
              <a:t>Ray-1 encounters top surface at a with </a:t>
            </a:r>
            <a:r>
              <a:rPr lang="en-US" sz="1800" b="1" i="1" dirty="0" err="1"/>
              <a:t>n</a:t>
            </a:r>
            <a:r>
              <a:rPr lang="en-US" sz="1800" b="1" i="1" baseline="-25000" dirty="0" err="1"/>
              <a:t>film</a:t>
            </a:r>
            <a:r>
              <a:rPr lang="en-US" sz="1800" b="1" i="1" dirty="0"/>
              <a:t> &gt; </a:t>
            </a:r>
            <a:r>
              <a:rPr lang="en-US" sz="1800" b="1" i="1" dirty="0" err="1"/>
              <a:t>n</a:t>
            </a:r>
            <a:r>
              <a:rPr lang="en-US" sz="1800" b="1" i="1" baseline="-25000" dirty="0" err="1"/>
              <a:t>air</a:t>
            </a:r>
            <a:r>
              <a:rPr lang="en-US" sz="1800" b="1" i="1" dirty="0"/>
              <a:t> and </a:t>
            </a:r>
            <a:r>
              <a:rPr lang="en-US" sz="1800" dirty="0"/>
              <a:t>there is a φ = 180° phase shift (0.5 λ) in the reflected ray</a:t>
            </a:r>
            <a:endParaRPr lang="en-US" sz="1800" dirty="0"/>
          </a:p>
          <a:p>
            <a:pPr algn="just"/>
            <a:r>
              <a:rPr lang="en-US" sz="1800" dirty="0"/>
              <a:t>• </a:t>
            </a:r>
            <a:r>
              <a:rPr lang="en-US" sz="1800" b="1" dirty="0"/>
              <a:t>Ray-2, is refracted and reflected at the bottom surface at b </a:t>
            </a:r>
            <a:r>
              <a:rPr lang="en-US" sz="1800" dirty="0"/>
              <a:t>and exits at </a:t>
            </a:r>
            <a:r>
              <a:rPr lang="en-US" sz="1800" b="1" dirty="0"/>
              <a:t>c without phase change (</a:t>
            </a:r>
            <a:r>
              <a:rPr lang="en-US" sz="1800" b="1" i="1" dirty="0" err="1"/>
              <a:t>n</a:t>
            </a:r>
            <a:r>
              <a:rPr lang="en-US" sz="1800" b="1" i="1" baseline="-25000" dirty="0" err="1"/>
              <a:t>air</a:t>
            </a:r>
            <a:r>
              <a:rPr lang="en-US" sz="1800" b="1" i="1" dirty="0"/>
              <a:t> &lt; </a:t>
            </a:r>
            <a:r>
              <a:rPr lang="en-US" sz="1800" b="1" i="1" dirty="0" err="1"/>
              <a:t>n</a:t>
            </a:r>
            <a:r>
              <a:rPr lang="en-US" sz="1800" b="1" i="1" baseline="-25000" dirty="0" err="1"/>
              <a:t>film</a:t>
            </a:r>
            <a:r>
              <a:rPr lang="en-US" sz="1800" b="1" i="1" dirty="0"/>
              <a:t>), φ = 0°</a:t>
            </a:r>
            <a:endParaRPr lang="en-US" sz="1800" b="1" i="1" dirty="0"/>
          </a:p>
          <a:p>
            <a:pPr algn="just"/>
            <a:r>
              <a:rPr lang="en-US" sz="1800" dirty="0"/>
              <a:t>• </a:t>
            </a:r>
            <a:r>
              <a:rPr lang="en-US" sz="1800" b="1" dirty="0"/>
              <a:t>Ray-1 and Ray-2 differ in phase by 180° or λ/2. For </a:t>
            </a:r>
            <a:r>
              <a:rPr lang="en-US" sz="1800" dirty="0"/>
              <a:t>constructive interference, the path length (~2</a:t>
            </a:r>
            <a:r>
              <a:rPr lang="en-US" sz="1800" i="1" dirty="0"/>
              <a:t>d) must cause </a:t>
            </a:r>
            <a:r>
              <a:rPr lang="en-US" sz="1800" dirty="0"/>
              <a:t>additional phase differences of wavelengths times 0.5, 1.5, 2.5…. x.</a:t>
            </a:r>
            <a:endParaRPr lang="en-US" sz="1800" dirty="0"/>
          </a:p>
        </p:txBody>
      </p:sp>
      <p:sp>
        <p:nvSpPr>
          <p:cNvPr id="39945" name="Rectangle 8"/>
          <p:cNvSpPr>
            <a:spLocks noChangeArrowheads="1"/>
          </p:cNvSpPr>
          <p:nvPr/>
        </p:nvSpPr>
        <p:spPr bwMode="auto">
          <a:xfrm>
            <a:off x="0" y="5983287"/>
            <a:ext cx="9906000" cy="646113"/>
          </a:xfrm>
          <a:prstGeom prst="rect">
            <a:avLst/>
          </a:prstGeom>
          <a:noFill/>
          <a:ln w="9525">
            <a:noFill/>
            <a:miter lim="800000"/>
          </a:ln>
        </p:spPr>
        <p:txBody>
          <a:bodyPr>
            <a:spAutoFit/>
          </a:bodyPr>
          <a:lstStyle/>
          <a:p>
            <a:pPr algn="l"/>
            <a:r>
              <a:rPr lang="en-US" sz="1800" dirty="0"/>
              <a:t>If λ is normal or very small (</a:t>
            </a:r>
            <a:r>
              <a:rPr lang="en-US" sz="1800" dirty="0" err="1"/>
              <a:t>α,β</a:t>
            </a:r>
            <a:r>
              <a:rPr lang="en-US" sz="1800" dirty="0"/>
              <a:t> ≈ 0°), then </a:t>
            </a:r>
            <a:r>
              <a:rPr lang="en-US" sz="1800" b="1" dirty="0"/>
              <a:t>Ray-2 travels a </a:t>
            </a:r>
            <a:r>
              <a:rPr lang="en-US" sz="1800" dirty="0"/>
              <a:t>distance 2</a:t>
            </a:r>
            <a:r>
              <a:rPr lang="en-US" sz="1800" i="1" dirty="0"/>
              <a:t>d more than </a:t>
            </a:r>
            <a:r>
              <a:rPr lang="en-US" sz="1800" b="1" i="1" dirty="0"/>
              <a:t>Ray-1. In order to see interference, 2d </a:t>
            </a:r>
            <a:r>
              <a:rPr lang="en-US" sz="1800" dirty="0"/>
              <a:t>must contain an integral number </a:t>
            </a:r>
            <a:r>
              <a:rPr lang="en-US" sz="1800" i="1" dirty="0"/>
              <a:t>m of wavelengths where m = </a:t>
            </a:r>
            <a:r>
              <a:rPr lang="en-US" sz="1800" dirty="0"/>
              <a:t>0,1,2,3</a:t>
            </a:r>
            <a:endParaRPr lang="en-US"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1"/>
          <p:cNvSpPr>
            <a:spLocks noGrp="1"/>
          </p:cNvSpPr>
          <p:nvPr>
            <p:ph type="dt" sz="quarter" idx="10"/>
          </p:nvPr>
        </p:nvSpPr>
        <p:spPr>
          <a:noFill/>
        </p:spPr>
        <p:txBody>
          <a:bodyPr/>
          <a:lstStyle/>
          <a:p>
            <a:fld id="{A4D52131-715A-47E4-A231-B285EE77DAA8}" type="datetime2">
              <a:rPr lang="en-US" smtClean="0"/>
            </a:fld>
            <a:endParaRPr lang="en-US"/>
          </a:p>
        </p:txBody>
      </p:sp>
      <p:sp>
        <p:nvSpPr>
          <p:cNvPr id="40963" name="Slide Number Placeholder 2"/>
          <p:cNvSpPr>
            <a:spLocks noGrp="1"/>
          </p:cNvSpPr>
          <p:nvPr>
            <p:ph type="sldNum" sz="quarter" idx="12"/>
          </p:nvPr>
        </p:nvSpPr>
        <p:spPr>
          <a:noFill/>
        </p:spPr>
        <p:txBody>
          <a:bodyPr/>
          <a:lstStyle/>
          <a:p>
            <a:fld id="{81CA65A4-E84F-426D-B71C-F54B365284A3}" type="slidenum">
              <a:rPr lang="en-US" dirty="0" smtClean="0"/>
            </a:fld>
            <a:endParaRPr lang="en-US" dirty="0"/>
          </a:p>
        </p:txBody>
      </p:sp>
      <p:sp>
        <p:nvSpPr>
          <p:cNvPr id="40964" name="Rectangle 3"/>
          <p:cNvSpPr>
            <a:spLocks noChangeArrowheads="1"/>
          </p:cNvSpPr>
          <p:nvPr/>
        </p:nvSpPr>
        <p:spPr bwMode="auto">
          <a:xfrm>
            <a:off x="0" y="0"/>
            <a:ext cx="9906000" cy="1538288"/>
          </a:xfrm>
          <a:prstGeom prst="rect">
            <a:avLst/>
          </a:prstGeom>
          <a:noFill/>
          <a:ln w="9525">
            <a:noFill/>
            <a:miter lim="800000"/>
          </a:ln>
        </p:spPr>
        <p:txBody>
          <a:bodyPr>
            <a:spAutoFit/>
          </a:bodyPr>
          <a:lstStyle/>
          <a:p>
            <a:r>
              <a:rPr lang="en-US" b="1" dirty="0"/>
              <a:t>Destructive Interference</a:t>
            </a:r>
            <a:endParaRPr lang="en-US" b="1" dirty="0"/>
          </a:p>
          <a:p>
            <a:pPr algn="l"/>
            <a:r>
              <a:rPr lang="en-US" sz="2400" dirty="0"/>
              <a:t>• For the </a:t>
            </a:r>
            <a:r>
              <a:rPr lang="en-US" sz="2400" i="1" dirty="0" err="1"/>
              <a:t>n</a:t>
            </a:r>
            <a:r>
              <a:rPr lang="en-US" sz="2400" i="1" baseline="-25000" dirty="0" err="1"/>
              <a:t>air</a:t>
            </a:r>
            <a:r>
              <a:rPr lang="en-US" sz="2400" i="1" baseline="-25000" dirty="0"/>
              <a:t> </a:t>
            </a:r>
            <a:r>
              <a:rPr lang="en-US" sz="2400" i="1" dirty="0"/>
              <a:t>&lt; </a:t>
            </a:r>
            <a:r>
              <a:rPr lang="en-US" sz="2400" i="1" dirty="0" err="1"/>
              <a:t>n</a:t>
            </a:r>
            <a:r>
              <a:rPr lang="en-US" sz="2400" i="1" baseline="-25000" dirty="0" err="1"/>
              <a:t>f</a:t>
            </a:r>
            <a:r>
              <a:rPr lang="en-US" sz="2400" i="1" dirty="0"/>
              <a:t> &gt; </a:t>
            </a:r>
            <a:r>
              <a:rPr lang="en-US" sz="2400" i="1" dirty="0" err="1"/>
              <a:t>n</a:t>
            </a:r>
            <a:r>
              <a:rPr lang="en-US" sz="2400" i="1" baseline="-25000" dirty="0" err="1"/>
              <a:t>air</a:t>
            </a:r>
            <a:r>
              <a:rPr lang="en-US" sz="2400" i="1" dirty="0"/>
              <a:t> system, destructive </a:t>
            </a:r>
            <a:r>
              <a:rPr lang="en-US" sz="2400" dirty="0"/>
              <a:t>interference (dark film minima in air), the extra path length must not cause any additional phase difference at integral multiples of the wavelength </a:t>
            </a:r>
            <a:r>
              <a:rPr lang="en-US" sz="2400" i="1" dirty="0"/>
              <a:t>m = </a:t>
            </a:r>
            <a:r>
              <a:rPr lang="en-US" sz="2400" dirty="0"/>
              <a:t>0,1,2,3 …</a:t>
            </a:r>
            <a:endParaRPr lang="en-US" sz="2400" dirty="0"/>
          </a:p>
        </p:txBody>
      </p:sp>
      <p:pic>
        <p:nvPicPr>
          <p:cNvPr id="40965" name="Picture 2"/>
          <p:cNvPicPr>
            <a:picLocks noChangeAspect="1" noChangeArrowheads="1"/>
          </p:cNvPicPr>
          <p:nvPr/>
        </p:nvPicPr>
        <p:blipFill>
          <a:blip r:embed="rId1"/>
          <a:srcRect/>
          <a:stretch>
            <a:fillRect/>
          </a:stretch>
        </p:blipFill>
        <p:spPr bwMode="auto">
          <a:xfrm>
            <a:off x="1725079" y="1703365"/>
            <a:ext cx="6754799" cy="4381500"/>
          </a:xfrm>
          <a:prstGeom prst="rect">
            <a:avLst/>
          </a:prstGeom>
          <a:noFill/>
          <a:ln w="9525" algn="ctr">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1"/>
          <p:cNvSpPr>
            <a:spLocks noGrp="1"/>
          </p:cNvSpPr>
          <p:nvPr>
            <p:ph type="dt" sz="quarter" idx="10"/>
          </p:nvPr>
        </p:nvSpPr>
        <p:spPr>
          <a:noFill/>
        </p:spPr>
        <p:txBody>
          <a:bodyPr/>
          <a:lstStyle/>
          <a:p>
            <a:fld id="{9E0C0320-C4AD-4401-B7C0-70351A19DFA5}" type="datetime2">
              <a:rPr lang="en-US" smtClean="0"/>
            </a:fld>
            <a:endParaRPr lang="en-US"/>
          </a:p>
        </p:txBody>
      </p:sp>
      <p:sp>
        <p:nvSpPr>
          <p:cNvPr id="41987" name="Slide Number Placeholder 2"/>
          <p:cNvSpPr>
            <a:spLocks noGrp="1"/>
          </p:cNvSpPr>
          <p:nvPr>
            <p:ph type="sldNum" sz="quarter" idx="12"/>
          </p:nvPr>
        </p:nvSpPr>
        <p:spPr>
          <a:noFill/>
        </p:spPr>
        <p:txBody>
          <a:bodyPr/>
          <a:lstStyle/>
          <a:p>
            <a:fld id="{0AED2F29-72B8-4F3A-9B08-4A23ECCFB2A1}" type="slidenum">
              <a:rPr lang="en-US" dirty="0" smtClean="0"/>
            </a:fld>
            <a:endParaRPr lang="en-US" dirty="0"/>
          </a:p>
        </p:txBody>
      </p:sp>
      <p:sp>
        <p:nvSpPr>
          <p:cNvPr id="41988" name="Rectangle 3"/>
          <p:cNvSpPr>
            <a:spLocks noChangeArrowheads="1"/>
          </p:cNvSpPr>
          <p:nvPr/>
        </p:nvSpPr>
        <p:spPr bwMode="auto">
          <a:xfrm>
            <a:off x="609600" y="0"/>
            <a:ext cx="8991600" cy="5262563"/>
          </a:xfrm>
          <a:prstGeom prst="rect">
            <a:avLst/>
          </a:prstGeom>
          <a:noFill/>
          <a:ln w="9525">
            <a:noFill/>
            <a:miter lim="800000"/>
          </a:ln>
        </p:spPr>
        <p:txBody>
          <a:bodyPr>
            <a:spAutoFit/>
          </a:bodyPr>
          <a:lstStyle/>
          <a:p>
            <a:pPr algn="l">
              <a:lnSpc>
                <a:spcPct val="200000"/>
              </a:lnSpc>
            </a:pPr>
            <a:r>
              <a:rPr lang="en-US" sz="2800" dirty="0"/>
              <a:t>The interference condition in the butterfly wing is of course way more complicated. For example, due to the complexity of the structure, the wing appears blue from many different angles of viewing. </a:t>
            </a:r>
            <a:endParaRPr lang="en-US" sz="2800" dirty="0"/>
          </a:p>
          <a:p>
            <a:pPr>
              <a:lnSpc>
                <a:spcPct val="200000"/>
              </a:lnSpc>
            </a:pPr>
            <a:r>
              <a:rPr lang="en-US" sz="2800" dirty="0"/>
              <a:t>The morpho wing also interacts with</a:t>
            </a:r>
            <a:endParaRPr lang="en-US" sz="2800" dirty="0"/>
          </a:p>
          <a:p>
            <a:pPr>
              <a:lnSpc>
                <a:spcPct val="200000"/>
              </a:lnSpc>
            </a:pPr>
            <a:r>
              <a:rPr lang="en-US" sz="2800" dirty="0"/>
              <a:t>ultra-violet light!!</a:t>
            </a:r>
            <a:endParaRPr lang="en-U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1"/>
          <p:cNvSpPr>
            <a:spLocks noGrp="1"/>
          </p:cNvSpPr>
          <p:nvPr>
            <p:ph type="dt" sz="quarter" idx="10"/>
          </p:nvPr>
        </p:nvSpPr>
        <p:spPr>
          <a:noFill/>
        </p:spPr>
        <p:txBody>
          <a:bodyPr/>
          <a:lstStyle/>
          <a:p>
            <a:fld id="{EA7D988C-EF4F-46F3-A11D-D44C589D22BA}" type="datetime2">
              <a:rPr lang="en-US" smtClean="0"/>
            </a:fld>
            <a:endParaRPr lang="en-US"/>
          </a:p>
        </p:txBody>
      </p:sp>
      <p:sp>
        <p:nvSpPr>
          <p:cNvPr id="43011" name="Slide Number Placeholder 2"/>
          <p:cNvSpPr>
            <a:spLocks noGrp="1"/>
          </p:cNvSpPr>
          <p:nvPr>
            <p:ph type="sldNum" sz="quarter" idx="12"/>
          </p:nvPr>
        </p:nvSpPr>
        <p:spPr>
          <a:noFill/>
        </p:spPr>
        <p:txBody>
          <a:bodyPr/>
          <a:lstStyle/>
          <a:p>
            <a:fld id="{5479593E-672E-46E6-9B9B-2C0E356E42C6}" type="slidenum">
              <a:rPr lang="en-US" dirty="0" smtClean="0"/>
            </a:fld>
            <a:endParaRPr lang="en-US" dirty="0"/>
          </a:p>
        </p:txBody>
      </p:sp>
      <p:pic>
        <p:nvPicPr>
          <p:cNvPr id="43012" name="Picture 2"/>
          <p:cNvPicPr>
            <a:picLocks noChangeAspect="1" noChangeArrowheads="1"/>
          </p:cNvPicPr>
          <p:nvPr/>
        </p:nvPicPr>
        <p:blipFill>
          <a:blip r:embed="rId1"/>
          <a:srcRect t="2106"/>
          <a:stretch>
            <a:fillRect/>
          </a:stretch>
        </p:blipFill>
        <p:spPr bwMode="auto">
          <a:xfrm>
            <a:off x="457200" y="457200"/>
            <a:ext cx="9015071" cy="5527992"/>
          </a:xfrm>
          <a:prstGeom prst="rect">
            <a:avLst/>
          </a:prstGeom>
          <a:noFill/>
          <a:ln w="9525" algn="ctr">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1"/>
          <p:cNvSpPr>
            <a:spLocks noGrp="1"/>
          </p:cNvSpPr>
          <p:nvPr>
            <p:ph type="dt" sz="quarter" idx="10"/>
          </p:nvPr>
        </p:nvSpPr>
        <p:spPr>
          <a:noFill/>
        </p:spPr>
        <p:txBody>
          <a:bodyPr/>
          <a:lstStyle/>
          <a:p>
            <a:fld id="{A7A97956-58E5-4FFF-92D3-E403C863418D}" type="datetime2">
              <a:rPr lang="en-US" smtClean="0"/>
            </a:fld>
            <a:endParaRPr lang="en-US"/>
          </a:p>
        </p:txBody>
      </p:sp>
      <p:sp>
        <p:nvSpPr>
          <p:cNvPr id="44035" name="Slide Number Placeholder 2"/>
          <p:cNvSpPr>
            <a:spLocks noGrp="1"/>
          </p:cNvSpPr>
          <p:nvPr>
            <p:ph type="sldNum" sz="quarter" idx="12"/>
          </p:nvPr>
        </p:nvSpPr>
        <p:spPr>
          <a:noFill/>
        </p:spPr>
        <p:txBody>
          <a:bodyPr/>
          <a:lstStyle/>
          <a:p>
            <a:fld id="{3733D4E9-6A21-4A9C-BAE0-835BC9B86321}" type="slidenum">
              <a:rPr lang="en-US" dirty="0" smtClean="0"/>
            </a:fld>
            <a:endParaRPr lang="en-US" dirty="0"/>
          </a:p>
        </p:txBody>
      </p:sp>
      <p:pic>
        <p:nvPicPr>
          <p:cNvPr id="44036" name="Picture 2"/>
          <p:cNvPicPr>
            <a:picLocks noChangeAspect="1" noChangeArrowheads="1"/>
          </p:cNvPicPr>
          <p:nvPr/>
        </p:nvPicPr>
        <p:blipFill>
          <a:blip r:embed="rId1"/>
          <a:srcRect/>
          <a:stretch>
            <a:fillRect/>
          </a:stretch>
        </p:blipFill>
        <p:spPr bwMode="auto">
          <a:xfrm>
            <a:off x="685800" y="533400"/>
            <a:ext cx="8659813" cy="4638675"/>
          </a:xfrm>
          <a:prstGeom prst="rect">
            <a:avLst/>
          </a:prstGeom>
          <a:noFill/>
          <a:ln w="9525" algn="ctr">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1"/>
          <p:cNvSpPr>
            <a:spLocks noGrp="1"/>
          </p:cNvSpPr>
          <p:nvPr>
            <p:ph type="dt" sz="quarter" idx="10"/>
          </p:nvPr>
        </p:nvSpPr>
        <p:spPr>
          <a:noFill/>
        </p:spPr>
        <p:txBody>
          <a:bodyPr/>
          <a:lstStyle/>
          <a:p>
            <a:fld id="{7D3B22C0-9C64-4366-90C2-C3CA2F3F9E3E}" type="datetime2">
              <a:rPr lang="en-US" smtClean="0"/>
            </a:fld>
            <a:endParaRPr lang="en-US"/>
          </a:p>
        </p:txBody>
      </p:sp>
      <p:sp>
        <p:nvSpPr>
          <p:cNvPr id="45059" name="Slide Number Placeholder 2"/>
          <p:cNvSpPr>
            <a:spLocks noGrp="1"/>
          </p:cNvSpPr>
          <p:nvPr>
            <p:ph type="sldNum" sz="quarter" idx="12"/>
          </p:nvPr>
        </p:nvSpPr>
        <p:spPr>
          <a:noFill/>
        </p:spPr>
        <p:txBody>
          <a:bodyPr/>
          <a:lstStyle/>
          <a:p>
            <a:fld id="{B47D30F2-B307-4C4B-808D-3F7AC548386A}" type="slidenum">
              <a:rPr lang="en-US" dirty="0" smtClean="0"/>
            </a:fld>
            <a:endParaRPr lang="en-US" dirty="0"/>
          </a:p>
        </p:txBody>
      </p:sp>
      <p:pic>
        <p:nvPicPr>
          <p:cNvPr id="45060" name="Picture 2"/>
          <p:cNvPicPr>
            <a:picLocks noChangeAspect="1" noChangeArrowheads="1"/>
          </p:cNvPicPr>
          <p:nvPr/>
        </p:nvPicPr>
        <p:blipFill>
          <a:blip r:embed="rId1"/>
          <a:srcRect/>
          <a:stretch>
            <a:fillRect/>
          </a:stretch>
        </p:blipFill>
        <p:spPr bwMode="auto">
          <a:xfrm>
            <a:off x="533400" y="381000"/>
            <a:ext cx="8574088" cy="4938713"/>
          </a:xfrm>
          <a:prstGeom prst="rect">
            <a:avLst/>
          </a:prstGeom>
          <a:noFill/>
          <a:ln w="9525" algn="ctr">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fld id="{21D27D36-4D3D-42DF-B685-F8B83D1228C7}" type="datetime2">
              <a:rPr lang="en-US" smtClean="0"/>
            </a:fld>
            <a:endParaRPr lang="en-US"/>
          </a:p>
        </p:txBody>
      </p:sp>
      <p:sp>
        <p:nvSpPr>
          <p:cNvPr id="46083" name="Slide Number Placeholder 2"/>
          <p:cNvSpPr>
            <a:spLocks noGrp="1"/>
          </p:cNvSpPr>
          <p:nvPr>
            <p:ph type="sldNum" sz="quarter" idx="12"/>
          </p:nvPr>
        </p:nvSpPr>
        <p:spPr>
          <a:noFill/>
        </p:spPr>
        <p:txBody>
          <a:bodyPr/>
          <a:lstStyle/>
          <a:p>
            <a:fld id="{B91DBD61-D9CD-4776-B968-5A0B6498F03E}" type="slidenum">
              <a:rPr lang="en-US" dirty="0" smtClean="0"/>
            </a:fld>
            <a:endParaRPr lang="en-US" dirty="0"/>
          </a:p>
        </p:txBody>
      </p:sp>
      <p:pic>
        <p:nvPicPr>
          <p:cNvPr id="46084" name="Picture 2"/>
          <p:cNvPicPr>
            <a:picLocks noChangeAspect="1" noChangeArrowheads="1"/>
          </p:cNvPicPr>
          <p:nvPr/>
        </p:nvPicPr>
        <p:blipFill>
          <a:blip r:embed="rId1"/>
          <a:srcRect/>
          <a:stretch>
            <a:fillRect/>
          </a:stretch>
        </p:blipFill>
        <p:spPr bwMode="auto">
          <a:xfrm>
            <a:off x="457200" y="328613"/>
            <a:ext cx="8763000" cy="4757737"/>
          </a:xfrm>
          <a:prstGeom prst="rect">
            <a:avLst/>
          </a:prstGeom>
          <a:noFill/>
          <a:ln w="9525" algn="ctr">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dirty="0" smtClean="0"/>
            </a:fld>
            <a:endParaRPr lang="en-US" dirty="0"/>
          </a:p>
        </p:txBody>
      </p:sp>
      <p:sp>
        <p:nvSpPr>
          <p:cNvPr id="52228" name="TextBox 3"/>
          <p:cNvSpPr txBox="1">
            <a:spLocks noChangeArrowheads="1"/>
          </p:cNvSpPr>
          <p:nvPr/>
        </p:nvSpPr>
        <p:spPr bwMode="auto">
          <a:xfrm>
            <a:off x="2453259" y="0"/>
            <a:ext cx="5758308" cy="707886"/>
          </a:xfrm>
          <a:prstGeom prst="rect">
            <a:avLst/>
          </a:prstGeom>
          <a:noFill/>
          <a:ln w="9525">
            <a:noFill/>
            <a:miter lim="800000"/>
          </a:ln>
        </p:spPr>
        <p:txBody>
          <a:bodyPr wrap="none">
            <a:spAutoFit/>
          </a:bodyPr>
          <a:lstStyle/>
          <a:p>
            <a:r>
              <a:rPr lang="en-US" sz="4000" dirty="0">
                <a:solidFill>
                  <a:srgbClr val="FF0000"/>
                </a:solidFill>
              </a:rPr>
              <a:t>Review of previous classes</a:t>
            </a:r>
            <a:endParaRPr lang="en-US" sz="4000" dirty="0">
              <a:solidFill>
                <a:srgbClr val="FF0000"/>
              </a:solidFill>
            </a:endParaRPr>
          </a:p>
        </p:txBody>
      </p:sp>
      <p:sp>
        <p:nvSpPr>
          <p:cNvPr id="52229" name="Rectangle 4"/>
          <p:cNvSpPr>
            <a:spLocks noChangeArrowheads="1"/>
          </p:cNvSpPr>
          <p:nvPr/>
        </p:nvSpPr>
        <p:spPr bwMode="auto">
          <a:xfrm>
            <a:off x="228600" y="914400"/>
            <a:ext cx="9677400" cy="3046988"/>
          </a:xfrm>
          <a:prstGeom prst="rect">
            <a:avLst/>
          </a:prstGeom>
          <a:noFill/>
          <a:ln w="9525">
            <a:noFill/>
            <a:miter lim="800000"/>
          </a:ln>
        </p:spPr>
        <p:txBody>
          <a:bodyPr>
            <a:spAutoFit/>
          </a:bodyPr>
          <a:lstStyle/>
          <a:p>
            <a:pPr algn="l">
              <a:lnSpc>
                <a:spcPct val="150000"/>
              </a:lnSpc>
            </a:pPr>
            <a:r>
              <a:rPr lang="en-US" sz="3200" dirty="0"/>
              <a:t>1. Nanotechnology in upward motion: next future of science and technology is nanotechnology</a:t>
            </a:r>
            <a:endParaRPr lang="en-US" sz="3200" dirty="0"/>
          </a:p>
          <a:p>
            <a:pPr algn="l">
              <a:lnSpc>
                <a:spcPct val="150000"/>
              </a:lnSpc>
            </a:pPr>
            <a:r>
              <a:rPr lang="en-US" sz="3200" dirty="0"/>
              <a:t>2. Constructive - Destructive interference by thin films</a:t>
            </a:r>
            <a:endParaRPr lang="en-US" sz="3200" dirty="0"/>
          </a:p>
          <a:p>
            <a:pPr algn="l">
              <a:lnSpc>
                <a:spcPct val="150000"/>
              </a:lnSpc>
            </a:pPr>
            <a:r>
              <a:rPr lang="en-US" sz="3200" dirty="0"/>
              <a:t>3. Non-Reflective Surfaces</a:t>
            </a:r>
            <a:endParaRPr lang="en-US" sz="3200" dirty="0"/>
          </a:p>
        </p:txBody>
      </p:sp>
      <p:sp>
        <p:nvSpPr>
          <p:cNvPr id="52230" name="TextBox 5"/>
          <p:cNvSpPr txBox="1">
            <a:spLocks noChangeArrowheads="1"/>
          </p:cNvSpPr>
          <p:nvPr/>
        </p:nvSpPr>
        <p:spPr bwMode="auto">
          <a:xfrm>
            <a:off x="304800" y="5053793"/>
            <a:ext cx="9448800" cy="1384995"/>
          </a:xfrm>
          <a:prstGeom prst="rect">
            <a:avLst/>
          </a:prstGeom>
          <a:noFill/>
          <a:ln w="9525">
            <a:noFill/>
            <a:miter lim="800000"/>
          </a:ln>
        </p:spPr>
        <p:txBody>
          <a:bodyPr wrap="square">
            <a:spAutoFit/>
          </a:bodyPr>
          <a:lstStyle/>
          <a:p>
            <a:pPr algn="l">
              <a:lnSpc>
                <a:spcPct val="150000"/>
              </a:lnSpc>
            </a:pPr>
            <a:r>
              <a:rPr lang="en-US" sz="2800" dirty="0">
                <a:solidFill>
                  <a:srgbClr val="FF0000"/>
                </a:solidFill>
              </a:rPr>
              <a:t>SUPER-HYDRO-PHOBICITY, SELF-CLEANING, AND HISTROY</a:t>
            </a:r>
            <a:endParaRPr lang="en-US" sz="2800"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1"/>
          <p:cNvSpPr>
            <a:spLocks noGrp="1"/>
          </p:cNvSpPr>
          <p:nvPr>
            <p:ph type="dt" sz="quarter" idx="10"/>
          </p:nvPr>
        </p:nvSpPr>
        <p:spPr>
          <a:noFill/>
        </p:spPr>
        <p:txBody>
          <a:bodyPr/>
          <a:lstStyle/>
          <a:p>
            <a:fld id="{168C3B52-8E93-46AA-B44F-5F56C26AC70F}" type="datetime2">
              <a:rPr lang="en-US" smtClean="0"/>
            </a:fld>
            <a:endParaRPr lang="en-US"/>
          </a:p>
        </p:txBody>
      </p:sp>
      <p:sp>
        <p:nvSpPr>
          <p:cNvPr id="47107" name="Slide Number Placeholder 2"/>
          <p:cNvSpPr>
            <a:spLocks noGrp="1"/>
          </p:cNvSpPr>
          <p:nvPr>
            <p:ph type="sldNum" sz="quarter" idx="12"/>
          </p:nvPr>
        </p:nvSpPr>
        <p:spPr>
          <a:noFill/>
        </p:spPr>
        <p:txBody>
          <a:bodyPr/>
          <a:lstStyle/>
          <a:p>
            <a:fld id="{B5F8255F-F873-4B5A-A50F-C91B534F4944}" type="slidenum">
              <a:rPr lang="en-US" dirty="0" smtClean="0"/>
            </a:fld>
            <a:endParaRPr lang="en-US" dirty="0"/>
          </a:p>
        </p:txBody>
      </p:sp>
      <p:pic>
        <p:nvPicPr>
          <p:cNvPr id="47108" name="Picture 2"/>
          <p:cNvPicPr>
            <a:picLocks noChangeAspect="1" noChangeArrowheads="1"/>
          </p:cNvPicPr>
          <p:nvPr/>
        </p:nvPicPr>
        <p:blipFill>
          <a:blip r:embed="rId1"/>
          <a:srcRect/>
          <a:stretch>
            <a:fillRect/>
          </a:stretch>
        </p:blipFill>
        <p:spPr bwMode="auto">
          <a:xfrm>
            <a:off x="232472" y="129330"/>
            <a:ext cx="9448800" cy="6018213"/>
          </a:xfrm>
          <a:prstGeom prst="rect">
            <a:avLst/>
          </a:prstGeom>
          <a:noFill/>
          <a:ln w="9525" algn="ctr">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1"/>
          <p:cNvSpPr>
            <a:spLocks noGrp="1"/>
          </p:cNvSpPr>
          <p:nvPr>
            <p:ph type="dt" sz="quarter" idx="10"/>
          </p:nvPr>
        </p:nvSpPr>
        <p:spPr>
          <a:noFill/>
        </p:spPr>
        <p:txBody>
          <a:bodyPr/>
          <a:lstStyle/>
          <a:p>
            <a:fld id="{4556D4AD-005B-4C61-8B5E-B9836D2E9208}" type="datetime2">
              <a:rPr lang="en-US" smtClean="0"/>
            </a:fld>
            <a:endParaRPr lang="en-US"/>
          </a:p>
        </p:txBody>
      </p:sp>
      <p:sp>
        <p:nvSpPr>
          <p:cNvPr id="48131" name="Slide Number Placeholder 2"/>
          <p:cNvSpPr>
            <a:spLocks noGrp="1"/>
          </p:cNvSpPr>
          <p:nvPr>
            <p:ph type="sldNum" sz="quarter" idx="12"/>
          </p:nvPr>
        </p:nvSpPr>
        <p:spPr>
          <a:noFill/>
        </p:spPr>
        <p:txBody>
          <a:bodyPr/>
          <a:lstStyle/>
          <a:p>
            <a:fld id="{73601E30-6647-42B7-B3E2-EF535301AE40}" type="slidenum">
              <a:rPr lang="en-US" dirty="0" smtClean="0"/>
            </a:fld>
            <a:endParaRPr lang="en-US" dirty="0"/>
          </a:p>
        </p:txBody>
      </p:sp>
      <p:pic>
        <p:nvPicPr>
          <p:cNvPr id="48132" name="Picture 2"/>
          <p:cNvPicPr>
            <a:picLocks noChangeAspect="1" noChangeArrowheads="1"/>
          </p:cNvPicPr>
          <p:nvPr/>
        </p:nvPicPr>
        <p:blipFill>
          <a:blip r:embed="rId1"/>
          <a:srcRect/>
          <a:stretch>
            <a:fillRect/>
          </a:stretch>
        </p:blipFill>
        <p:spPr bwMode="auto">
          <a:xfrm>
            <a:off x="762000" y="533400"/>
            <a:ext cx="8478838" cy="5467350"/>
          </a:xfrm>
          <a:prstGeom prst="rect">
            <a:avLst/>
          </a:prstGeom>
          <a:noFill/>
          <a:ln w="9525" algn="ctr">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Date Placeholder 1"/>
          <p:cNvSpPr>
            <a:spLocks noGrp="1"/>
          </p:cNvSpPr>
          <p:nvPr>
            <p:ph type="dt" sz="quarter" idx="10"/>
          </p:nvPr>
        </p:nvSpPr>
        <p:spPr>
          <a:noFill/>
        </p:spPr>
        <p:txBody>
          <a:bodyPr/>
          <a:lstStyle/>
          <a:p>
            <a:pPr defTabSz="838200"/>
            <a:fld id="{C7173DCC-6EDC-4725-8B4B-5C04DD962E3A}" type="datetime2">
              <a:rPr lang="en-US" smtClean="0"/>
            </a:fld>
            <a:endParaRPr lang="en-US" dirty="0"/>
          </a:p>
        </p:txBody>
      </p:sp>
      <p:sp>
        <p:nvSpPr>
          <p:cNvPr id="19459" name="Slide Number Placeholder 3"/>
          <p:cNvSpPr>
            <a:spLocks noGrp="1"/>
          </p:cNvSpPr>
          <p:nvPr>
            <p:ph type="sldNum" sz="quarter" idx="12"/>
          </p:nvPr>
        </p:nvSpPr>
        <p:spPr>
          <a:noFill/>
        </p:spPr>
        <p:txBody>
          <a:bodyPr/>
          <a:lstStyle/>
          <a:p>
            <a:pPr defTabSz="838200"/>
            <a:fld id="{2CE882FE-7DD7-4CA5-A59E-5AE0B93F897A}" type="slidenum">
              <a:rPr lang="en-US" smtClean="0"/>
            </a:fld>
            <a:endParaRPr lang="en-US"/>
          </a:p>
        </p:txBody>
      </p:sp>
      <p:sp>
        <p:nvSpPr>
          <p:cNvPr id="19461" name="TextBox 20"/>
          <p:cNvSpPr txBox="1">
            <a:spLocks noChangeArrowheads="1"/>
          </p:cNvSpPr>
          <p:nvPr/>
        </p:nvSpPr>
        <p:spPr bwMode="auto">
          <a:xfrm>
            <a:off x="59347" y="103611"/>
            <a:ext cx="9018046" cy="1200329"/>
          </a:xfrm>
          <a:prstGeom prst="rect">
            <a:avLst/>
          </a:prstGeom>
          <a:noFill/>
          <a:ln w="9525">
            <a:noFill/>
            <a:miter lim="800000"/>
          </a:ln>
        </p:spPr>
        <p:txBody>
          <a:bodyPr wrap="none">
            <a:spAutoFit/>
          </a:bodyPr>
          <a:lstStyle/>
          <a:p>
            <a:r>
              <a:rPr lang="en-US" sz="2400" b="1" dirty="0">
                <a:solidFill>
                  <a:srgbClr val="FF0000"/>
                </a:solidFill>
              </a:rPr>
              <a:t>Fundamental Units</a:t>
            </a:r>
            <a:r>
              <a:rPr lang="en-US" sz="2400" dirty="0"/>
              <a:t>: There are accepted and non accepted unit systems</a:t>
            </a:r>
            <a:endParaRPr lang="en-US" sz="2400" dirty="0"/>
          </a:p>
          <a:p>
            <a:r>
              <a:rPr lang="en-US" sz="2400" dirty="0"/>
              <a:t>			Example: Accepted: CGS, MKS, FPS etc</a:t>
            </a:r>
            <a:endParaRPr lang="en-US" sz="2400" dirty="0"/>
          </a:p>
          <a:p>
            <a:r>
              <a:rPr lang="en-US" sz="2400" b="1" dirty="0">
                <a:solidFill>
                  <a:srgbClr val="0066CC"/>
                </a:solidFill>
              </a:rPr>
              <a:t>Not accepted</a:t>
            </a:r>
            <a:r>
              <a:rPr lang="en-US" sz="2400" dirty="0"/>
              <a:t>: Local units: </a:t>
            </a:r>
            <a:r>
              <a:rPr lang="en-US" sz="2400" dirty="0" err="1"/>
              <a:t>Bigha</a:t>
            </a:r>
            <a:r>
              <a:rPr lang="en-US" sz="2400" dirty="0"/>
              <a:t>, Chain, Ana, </a:t>
            </a:r>
            <a:r>
              <a:rPr lang="en-US" sz="2400" dirty="0" err="1"/>
              <a:t>Gauni</a:t>
            </a:r>
            <a:r>
              <a:rPr lang="en-US" sz="2400" dirty="0"/>
              <a:t>, Tula etc.</a:t>
            </a:r>
            <a:endParaRPr lang="en-US" sz="2400" dirty="0"/>
          </a:p>
        </p:txBody>
      </p:sp>
      <p:sp>
        <p:nvSpPr>
          <p:cNvPr id="19462" name="TextBox 25"/>
          <p:cNvSpPr txBox="1">
            <a:spLocks noChangeArrowheads="1"/>
          </p:cNvSpPr>
          <p:nvPr/>
        </p:nvSpPr>
        <p:spPr bwMode="auto">
          <a:xfrm>
            <a:off x="84138" y="1143000"/>
            <a:ext cx="9821862" cy="1938992"/>
          </a:xfrm>
          <a:prstGeom prst="rect">
            <a:avLst/>
          </a:prstGeom>
          <a:noFill/>
          <a:ln w="9525">
            <a:noFill/>
            <a:miter lim="800000"/>
          </a:ln>
        </p:spPr>
        <p:txBody>
          <a:bodyPr wrap="square">
            <a:spAutoFit/>
          </a:bodyPr>
          <a:lstStyle/>
          <a:p>
            <a:pPr algn="l"/>
            <a:r>
              <a:rPr lang="en-US" sz="2400" b="1" dirty="0">
                <a:solidFill>
                  <a:srgbClr val="00B050"/>
                </a:solidFill>
              </a:rPr>
              <a:t>The accepted unit is SI (Standard International Unit)</a:t>
            </a:r>
            <a:endParaRPr lang="en-US" sz="2400" b="1" dirty="0">
              <a:solidFill>
                <a:srgbClr val="00B050"/>
              </a:solidFill>
            </a:endParaRPr>
          </a:p>
          <a:p>
            <a:pPr algn="l"/>
            <a:r>
              <a:rPr lang="en-US" sz="2400" dirty="0">
                <a:solidFill>
                  <a:srgbClr val="000000"/>
                </a:solidFill>
              </a:rPr>
              <a:t>Length, Mass, Time, Electric current, Temperature, Luminous intensity, Amount of substance</a:t>
            </a:r>
            <a:endParaRPr lang="en-US" sz="2400" dirty="0">
              <a:solidFill>
                <a:srgbClr val="000000"/>
              </a:solidFill>
            </a:endParaRPr>
          </a:p>
          <a:p>
            <a:pPr algn="l"/>
            <a:r>
              <a:rPr lang="en-US" sz="2400" b="1" dirty="0">
                <a:solidFill>
                  <a:srgbClr val="FF0000"/>
                </a:solidFill>
              </a:rPr>
              <a:t>Meter(m),  Kilogram (kg),  Second(s),  Ampere(A),  Kelvin (K), Candela (</a:t>
            </a:r>
            <a:r>
              <a:rPr lang="en-US" sz="2400" b="1" dirty="0" err="1">
                <a:solidFill>
                  <a:srgbClr val="FF0000"/>
                </a:solidFill>
              </a:rPr>
              <a:t>Cd</a:t>
            </a:r>
            <a:r>
              <a:rPr lang="en-US" sz="2400" b="1" dirty="0">
                <a:solidFill>
                  <a:srgbClr val="FF0000"/>
                </a:solidFill>
              </a:rPr>
              <a:t>), Mole (n)</a:t>
            </a:r>
            <a:endParaRPr lang="en-US" sz="2400" b="1" dirty="0">
              <a:solidFill>
                <a:srgbClr val="FF0000"/>
              </a:solidFill>
            </a:endParaRPr>
          </a:p>
        </p:txBody>
      </p:sp>
      <p:sp>
        <p:nvSpPr>
          <p:cNvPr id="27" name="TextBox 26"/>
          <p:cNvSpPr txBox="1"/>
          <p:nvPr/>
        </p:nvSpPr>
        <p:spPr>
          <a:xfrm>
            <a:off x="0" y="3048000"/>
            <a:ext cx="4486367" cy="461665"/>
          </a:xfrm>
          <a:prstGeom prst="rect">
            <a:avLst/>
          </a:prstGeom>
          <a:noFill/>
        </p:spPr>
        <p:txBody>
          <a:bodyPr wrap="none">
            <a:spAutoFit/>
          </a:bodyPr>
          <a:lstStyle/>
          <a:p>
            <a:pPr>
              <a:defRPr/>
            </a:pPr>
            <a:r>
              <a:rPr lang="en-US" sz="2400" b="1" dirty="0">
                <a:solidFill>
                  <a:srgbClr val="FF0000"/>
                </a:solidFill>
              </a:rPr>
              <a:t>Physical Quantities: Distinction</a:t>
            </a:r>
            <a:endParaRPr lang="en-US" sz="2400" b="1" dirty="0">
              <a:solidFill>
                <a:srgbClr val="FF0000"/>
              </a:solidFill>
            </a:endParaRPr>
          </a:p>
        </p:txBody>
      </p:sp>
      <p:sp>
        <p:nvSpPr>
          <p:cNvPr id="19464" name="TextBox 27"/>
          <p:cNvSpPr txBox="1">
            <a:spLocks noChangeArrowheads="1"/>
          </p:cNvSpPr>
          <p:nvPr/>
        </p:nvSpPr>
        <p:spPr bwMode="auto">
          <a:xfrm>
            <a:off x="0" y="3581400"/>
            <a:ext cx="9601200" cy="1846659"/>
          </a:xfrm>
          <a:prstGeom prst="rect">
            <a:avLst/>
          </a:prstGeom>
          <a:noFill/>
          <a:ln w="9525">
            <a:noFill/>
            <a:miter lim="800000"/>
          </a:ln>
        </p:spPr>
        <p:txBody>
          <a:bodyPr>
            <a:spAutoFit/>
          </a:bodyPr>
          <a:lstStyle/>
          <a:p>
            <a:pPr algn="l"/>
            <a:r>
              <a:rPr lang="en-US" sz="2400" b="1" dirty="0">
                <a:solidFill>
                  <a:srgbClr val="FF0000"/>
                </a:solidFill>
              </a:rPr>
              <a:t>SCALAR: </a:t>
            </a:r>
            <a:r>
              <a:rPr lang="en-US" dirty="0"/>
              <a:t>A physical quantity called a scalar which has only magnitude. In other words a physical quantity which can completely specified by a number</a:t>
            </a:r>
            <a:endParaRPr lang="en-US" dirty="0"/>
          </a:p>
          <a:p>
            <a:pPr algn="l"/>
            <a:r>
              <a:rPr lang="en-US" sz="2400" b="1" dirty="0">
                <a:solidFill>
                  <a:srgbClr val="00B050"/>
                </a:solidFill>
              </a:rPr>
              <a:t>VECTOR: </a:t>
            </a:r>
            <a:r>
              <a:rPr lang="en-US" dirty="0"/>
              <a:t>A physical quantity called a vector which has both magnitude and direction </a:t>
            </a:r>
            <a:endParaRPr lang="en-US" dirty="0"/>
          </a:p>
          <a:p>
            <a:pPr algn="l"/>
            <a:r>
              <a:rPr lang="en-US" b="1" dirty="0">
                <a:solidFill>
                  <a:srgbClr val="00B050"/>
                </a:solidFill>
              </a:rPr>
              <a:t>and, it should obey the vector translation property.</a:t>
            </a:r>
            <a:endParaRPr lang="en-US" b="1" dirty="0">
              <a:solidFill>
                <a:srgbClr val="00B050"/>
              </a:solidFill>
            </a:endParaRPr>
          </a:p>
        </p:txBody>
      </p:sp>
      <p:sp>
        <p:nvSpPr>
          <p:cNvPr id="30" name="TextBox 29"/>
          <p:cNvSpPr txBox="1"/>
          <p:nvPr/>
        </p:nvSpPr>
        <p:spPr>
          <a:xfrm>
            <a:off x="228600" y="5257801"/>
            <a:ext cx="3743332" cy="1107996"/>
          </a:xfrm>
          <a:prstGeom prst="rect">
            <a:avLst/>
          </a:prstGeom>
          <a:noFill/>
        </p:spPr>
        <p:txBody>
          <a:bodyPr wrap="none">
            <a:spAutoFit/>
          </a:bodyPr>
          <a:lstStyle/>
          <a:p>
            <a:pPr marL="457200" indent="-457200" algn="l">
              <a:buFontTx/>
              <a:buAutoNum type="arabicPeriod"/>
              <a:defRPr/>
            </a:pPr>
            <a:r>
              <a:rPr lang="en-US" b="1" dirty="0">
                <a:solidFill>
                  <a:srgbClr val="0066CC"/>
                </a:solidFill>
              </a:rPr>
              <a:t>Addition of two vectors:</a:t>
            </a:r>
            <a:endParaRPr lang="en-US" b="1" dirty="0">
              <a:solidFill>
                <a:srgbClr val="0066CC"/>
              </a:solidFill>
            </a:endParaRPr>
          </a:p>
          <a:p>
            <a:pPr marL="457200" indent="-457200" algn="l">
              <a:buFontTx/>
              <a:buAutoNum type="arabicPeriod"/>
              <a:defRPr/>
            </a:pPr>
            <a:r>
              <a:rPr lang="en-US" b="1" dirty="0">
                <a:solidFill>
                  <a:srgbClr val="0066CC"/>
                </a:solidFill>
              </a:rPr>
              <a:t>Multiplication by a scalar</a:t>
            </a:r>
            <a:endParaRPr lang="en-US" b="1" dirty="0">
              <a:solidFill>
                <a:srgbClr val="0066CC"/>
              </a:solidFill>
            </a:endParaRPr>
          </a:p>
          <a:p>
            <a:pPr marL="457200" indent="-457200" algn="l">
              <a:buFontTx/>
              <a:buAutoNum type="arabicPeriod"/>
              <a:defRPr/>
            </a:pPr>
            <a:r>
              <a:rPr lang="en-US" b="1" dirty="0">
                <a:solidFill>
                  <a:srgbClr val="0066CC"/>
                </a:solidFill>
              </a:rPr>
              <a:t>Unit vector</a:t>
            </a:r>
            <a:endParaRPr lang="en-US" b="1" dirty="0">
              <a:solidFill>
                <a:srgbClr val="0066CC"/>
              </a:solidFill>
            </a:endParaRPr>
          </a:p>
        </p:txBody>
      </p:sp>
      <p:sp>
        <p:nvSpPr>
          <p:cNvPr id="31" name="TextBox 30"/>
          <p:cNvSpPr txBox="1"/>
          <p:nvPr/>
        </p:nvSpPr>
        <p:spPr>
          <a:xfrm>
            <a:off x="4572001" y="5257801"/>
            <a:ext cx="4442242" cy="1107996"/>
          </a:xfrm>
          <a:prstGeom prst="rect">
            <a:avLst/>
          </a:prstGeom>
          <a:noFill/>
        </p:spPr>
        <p:txBody>
          <a:bodyPr wrap="none">
            <a:spAutoFit/>
          </a:bodyPr>
          <a:lstStyle/>
          <a:p>
            <a:pPr algn="l">
              <a:defRPr/>
            </a:pPr>
            <a:r>
              <a:rPr lang="en-US" b="1" dirty="0">
                <a:solidFill>
                  <a:srgbClr val="0066CC"/>
                </a:solidFill>
              </a:rPr>
              <a:t>4. Null vector</a:t>
            </a:r>
            <a:endParaRPr lang="en-US" b="1" dirty="0">
              <a:solidFill>
                <a:srgbClr val="0066CC"/>
              </a:solidFill>
            </a:endParaRPr>
          </a:p>
          <a:p>
            <a:pPr algn="l">
              <a:defRPr/>
            </a:pPr>
            <a:r>
              <a:rPr lang="en-US" b="1" dirty="0">
                <a:solidFill>
                  <a:srgbClr val="0066CC"/>
                </a:solidFill>
              </a:rPr>
              <a:t>5. Right handed co-ordinate system</a:t>
            </a:r>
            <a:endParaRPr lang="en-US" b="1" dirty="0">
              <a:solidFill>
                <a:srgbClr val="0066CC"/>
              </a:solidFill>
            </a:endParaRPr>
          </a:p>
          <a:p>
            <a:pPr algn="l">
              <a:defRPr/>
            </a:pPr>
            <a:r>
              <a:rPr lang="en-US" b="1" dirty="0">
                <a:solidFill>
                  <a:srgbClr val="0066CC"/>
                </a:solidFill>
              </a:rPr>
              <a:t>6. Components of a vector </a:t>
            </a:r>
            <a:endParaRPr lang="en-US" b="1" dirty="0">
              <a:solidFill>
                <a:srgbClr val="0066CC"/>
              </a:solidFill>
            </a:endParaRPr>
          </a:p>
        </p:txBody>
      </p:sp>
      <p:grpSp>
        <p:nvGrpSpPr>
          <p:cNvPr id="2" name="Group 9"/>
          <p:cNvGrpSpPr/>
          <p:nvPr/>
        </p:nvGrpSpPr>
        <p:grpSpPr bwMode="auto">
          <a:xfrm>
            <a:off x="1779985" y="-68285"/>
            <a:ext cx="6201139" cy="282575"/>
            <a:chOff x="1500166" y="-24"/>
            <a:chExt cx="5724839" cy="282738"/>
          </a:xfrm>
        </p:grpSpPr>
        <p:pic>
          <p:nvPicPr>
            <p:cNvPr id="11" name="Picture 4" descr="logo_iitp[1]"/>
            <p:cNvPicPr>
              <a:picLocks noChangeAspect="1" noChangeArrowheads="1"/>
            </p:cNvPicPr>
            <p:nvPr/>
          </p:nvPicPr>
          <p:blipFill>
            <a:blip r:embed="rId1"/>
            <a:srcRect/>
            <a:stretch>
              <a:fillRect/>
            </a:stretch>
          </p:blipFill>
          <p:spPr bwMode="auto">
            <a:xfrm>
              <a:off x="1500166" y="-24"/>
              <a:ext cx="285752" cy="282738"/>
            </a:xfrm>
            <a:prstGeom prst="rect">
              <a:avLst/>
            </a:prstGeom>
            <a:noFill/>
            <a:ln w="9525">
              <a:noFill/>
              <a:miter lim="800000"/>
              <a:headEnd/>
              <a:tailEnd/>
            </a:ln>
          </p:spPr>
        </p:pic>
        <p:sp>
          <p:nvSpPr>
            <p:cNvPr id="12" name="TextBox 11"/>
            <p:cNvSpPr txBox="1">
              <a:spLocks noChangeArrowheads="1"/>
            </p:cNvSpPr>
            <p:nvPr/>
          </p:nvSpPr>
          <p:spPr bwMode="auto">
            <a:xfrm>
              <a:off x="1785918" y="0"/>
              <a:ext cx="5439087" cy="277159"/>
            </a:xfrm>
            <a:prstGeom prst="rect">
              <a:avLst/>
            </a:prstGeom>
            <a:noFill/>
            <a:ln w="9525">
              <a:noFill/>
              <a:miter lim="800000"/>
            </a:ln>
          </p:spPr>
          <p:txBody>
            <a:bodyPr wrap="none">
              <a:spAutoFit/>
            </a:bodyPr>
            <a:lstStyle/>
            <a:p>
              <a:r>
                <a:rPr lang="en-US" sz="1200" dirty="0">
                  <a:solidFill>
                    <a:srgbClr val="000000"/>
                  </a:solidFill>
                </a:rPr>
                <a:t>Dr. </a:t>
              </a:r>
              <a:r>
                <a:rPr lang="en-US" sz="1200" dirty="0" err="1">
                  <a:solidFill>
                    <a:srgbClr val="000000"/>
                  </a:solidFill>
                </a:rPr>
                <a:t>Manoranjan</a:t>
              </a:r>
              <a:r>
                <a:rPr lang="en-US" sz="1200" dirty="0">
                  <a:solidFill>
                    <a:srgbClr val="000000"/>
                  </a:solidFill>
                </a:rPr>
                <a:t> </a:t>
              </a:r>
              <a:r>
                <a:rPr lang="en-US" sz="1200" dirty="0" err="1">
                  <a:solidFill>
                    <a:srgbClr val="000000"/>
                  </a:solidFill>
                </a:rPr>
                <a:t>Kar</a:t>
              </a:r>
              <a:r>
                <a:rPr lang="en-US" sz="1200" dirty="0">
                  <a:solidFill>
                    <a:srgbClr val="000000"/>
                  </a:solidFill>
                </a:rPr>
                <a:t> </a:t>
              </a:r>
              <a:r>
                <a:rPr lang="en-US" sz="1200" dirty="0">
                  <a:solidFill>
                    <a:srgbClr val="953735"/>
                  </a:solidFill>
                </a:rPr>
                <a:t>(</a:t>
              </a:r>
              <a:r>
                <a:rPr lang="en-US" sz="1200" i="1" dirty="0">
                  <a:solidFill>
                    <a:srgbClr val="953735"/>
                  </a:solidFill>
                </a:rPr>
                <a:t>mano@iitp.ac.in</a:t>
              </a:r>
              <a:r>
                <a:rPr lang="en-US" sz="1200" dirty="0">
                  <a:solidFill>
                    <a:srgbClr val="953735"/>
                  </a:solidFill>
                </a:rPr>
                <a:t>)</a:t>
              </a:r>
              <a:r>
                <a:rPr lang="en-US" sz="1200" dirty="0">
                  <a:solidFill>
                    <a:srgbClr val="000000"/>
                  </a:solidFill>
                </a:rPr>
                <a:t>, Indian Institute of Technology Patna, </a:t>
              </a:r>
              <a:r>
                <a:rPr lang="en-US" sz="1200" i="1" dirty="0">
                  <a:solidFill>
                    <a:srgbClr val="FF0000"/>
                  </a:solidFill>
                </a:rPr>
                <a:t>www.iitp.ac.in</a:t>
              </a:r>
              <a:endParaRPr lang="en-IN" sz="1200" i="1" dirty="0">
                <a:solidFill>
                  <a:srgbClr val="FF0000"/>
                </a:solidFill>
              </a:endParaRPr>
            </a:p>
          </p:txBody>
        </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1"/>
          <p:cNvSpPr>
            <a:spLocks noGrp="1"/>
          </p:cNvSpPr>
          <p:nvPr>
            <p:ph type="dt" sz="quarter" idx="10"/>
          </p:nvPr>
        </p:nvSpPr>
        <p:spPr>
          <a:noFill/>
        </p:spPr>
        <p:txBody>
          <a:bodyPr/>
          <a:lstStyle/>
          <a:p>
            <a:fld id="{6C8E6C3A-58AF-442F-AFF6-CF096AD4970F}" type="datetime2">
              <a:rPr lang="en-US" smtClean="0"/>
            </a:fld>
            <a:endParaRPr lang="en-US"/>
          </a:p>
        </p:txBody>
      </p:sp>
      <p:sp>
        <p:nvSpPr>
          <p:cNvPr id="49155" name="Slide Number Placeholder 2"/>
          <p:cNvSpPr>
            <a:spLocks noGrp="1"/>
          </p:cNvSpPr>
          <p:nvPr>
            <p:ph type="sldNum" sz="quarter" idx="12"/>
          </p:nvPr>
        </p:nvSpPr>
        <p:spPr>
          <a:noFill/>
        </p:spPr>
        <p:txBody>
          <a:bodyPr/>
          <a:lstStyle/>
          <a:p>
            <a:fld id="{EA7FBBB0-B754-4707-8137-A44021F58D44}" type="slidenum">
              <a:rPr lang="en-US" dirty="0" smtClean="0"/>
            </a:fld>
            <a:endParaRPr lang="en-US" dirty="0"/>
          </a:p>
        </p:txBody>
      </p:sp>
      <p:pic>
        <p:nvPicPr>
          <p:cNvPr id="49156" name="Picture 2"/>
          <p:cNvPicPr>
            <a:picLocks noChangeAspect="1" noChangeArrowheads="1"/>
          </p:cNvPicPr>
          <p:nvPr/>
        </p:nvPicPr>
        <p:blipFill>
          <a:blip r:embed="rId1"/>
          <a:srcRect/>
          <a:stretch>
            <a:fillRect/>
          </a:stretch>
        </p:blipFill>
        <p:spPr bwMode="auto">
          <a:xfrm>
            <a:off x="762000" y="457200"/>
            <a:ext cx="8191500" cy="5710238"/>
          </a:xfrm>
          <a:prstGeom prst="rect">
            <a:avLst/>
          </a:prstGeom>
          <a:noFill/>
          <a:ln w="9525" algn="ctr">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1"/>
          <p:cNvSpPr>
            <a:spLocks noGrp="1"/>
          </p:cNvSpPr>
          <p:nvPr>
            <p:ph type="dt" sz="quarter" idx="10"/>
          </p:nvPr>
        </p:nvSpPr>
        <p:spPr>
          <a:noFill/>
        </p:spPr>
        <p:txBody>
          <a:bodyPr/>
          <a:lstStyle/>
          <a:p>
            <a:fld id="{5C004784-A098-44D1-AA10-A504606F4BAA}" type="datetime2">
              <a:rPr lang="en-US" smtClean="0"/>
            </a:fld>
            <a:endParaRPr lang="en-US"/>
          </a:p>
        </p:txBody>
      </p:sp>
      <p:sp>
        <p:nvSpPr>
          <p:cNvPr id="50179" name="Slide Number Placeholder 2"/>
          <p:cNvSpPr>
            <a:spLocks noGrp="1"/>
          </p:cNvSpPr>
          <p:nvPr>
            <p:ph type="sldNum" sz="quarter" idx="12"/>
          </p:nvPr>
        </p:nvSpPr>
        <p:spPr>
          <a:noFill/>
        </p:spPr>
        <p:txBody>
          <a:bodyPr/>
          <a:lstStyle/>
          <a:p>
            <a:fld id="{1648A8C8-AECE-4F73-B66A-C5D0760DDE5E}" type="slidenum">
              <a:rPr lang="en-US" dirty="0" smtClean="0"/>
            </a:fld>
            <a:endParaRPr lang="en-US" dirty="0"/>
          </a:p>
        </p:txBody>
      </p:sp>
      <p:pic>
        <p:nvPicPr>
          <p:cNvPr id="50180" name="Picture 2"/>
          <p:cNvPicPr>
            <a:picLocks noChangeAspect="1" noChangeArrowheads="1"/>
          </p:cNvPicPr>
          <p:nvPr/>
        </p:nvPicPr>
        <p:blipFill>
          <a:blip r:embed="rId1"/>
          <a:srcRect/>
          <a:stretch>
            <a:fillRect/>
          </a:stretch>
        </p:blipFill>
        <p:spPr bwMode="auto">
          <a:xfrm>
            <a:off x="228600" y="381000"/>
            <a:ext cx="9283700" cy="4933950"/>
          </a:xfrm>
          <a:prstGeom prst="rect">
            <a:avLst/>
          </a:prstGeom>
          <a:noFill/>
          <a:ln w="9525" algn="ctr">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1"/>
          <p:cNvSpPr>
            <a:spLocks noGrp="1"/>
          </p:cNvSpPr>
          <p:nvPr>
            <p:ph type="dt" sz="quarter" idx="10"/>
          </p:nvPr>
        </p:nvSpPr>
        <p:spPr>
          <a:noFill/>
        </p:spPr>
        <p:txBody>
          <a:bodyPr/>
          <a:lstStyle/>
          <a:p>
            <a:fld id="{E817F2FB-7F6B-45DA-A668-7831B954E6F7}" type="datetime2">
              <a:rPr lang="en-US" smtClean="0"/>
            </a:fld>
            <a:endParaRPr lang="en-US"/>
          </a:p>
        </p:txBody>
      </p:sp>
      <p:sp>
        <p:nvSpPr>
          <p:cNvPr id="51203" name="Slide Number Placeholder 2"/>
          <p:cNvSpPr>
            <a:spLocks noGrp="1"/>
          </p:cNvSpPr>
          <p:nvPr>
            <p:ph type="sldNum" sz="quarter" idx="12"/>
          </p:nvPr>
        </p:nvSpPr>
        <p:spPr>
          <a:noFill/>
        </p:spPr>
        <p:txBody>
          <a:bodyPr/>
          <a:lstStyle/>
          <a:p>
            <a:fld id="{AAB789E4-69A6-4291-A5D6-409DC42AD196}" type="slidenum">
              <a:rPr lang="en-US" dirty="0" smtClean="0"/>
            </a:fld>
            <a:endParaRPr lang="en-US" dirty="0"/>
          </a:p>
        </p:txBody>
      </p:sp>
      <p:pic>
        <p:nvPicPr>
          <p:cNvPr id="51204" name="Picture 2"/>
          <p:cNvPicPr>
            <a:picLocks noChangeAspect="1" noChangeArrowheads="1"/>
          </p:cNvPicPr>
          <p:nvPr/>
        </p:nvPicPr>
        <p:blipFill>
          <a:blip r:embed="rId1"/>
          <a:srcRect/>
          <a:stretch>
            <a:fillRect/>
          </a:stretch>
        </p:blipFill>
        <p:spPr bwMode="auto">
          <a:xfrm>
            <a:off x="457200" y="0"/>
            <a:ext cx="9220200" cy="6443663"/>
          </a:xfrm>
          <a:prstGeom prst="rect">
            <a:avLst/>
          </a:prstGeom>
          <a:noFill/>
          <a:ln w="9525" algn="ctr">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1"/>
          <p:cNvSpPr>
            <a:spLocks noGrp="1"/>
          </p:cNvSpPr>
          <p:nvPr>
            <p:ph type="dt" sz="quarter" idx="10"/>
          </p:nvPr>
        </p:nvSpPr>
        <p:spPr>
          <a:noFill/>
        </p:spPr>
        <p:txBody>
          <a:bodyPr/>
          <a:lstStyle/>
          <a:p>
            <a:fld id="{C50713DA-F757-4EA5-BE3A-8BB069FDC995}" type="datetime2">
              <a:rPr lang="en-US" smtClean="0"/>
            </a:fld>
            <a:endParaRPr lang="en-US"/>
          </a:p>
        </p:txBody>
      </p:sp>
      <p:sp>
        <p:nvSpPr>
          <p:cNvPr id="53251" name="Slide Number Placeholder 2"/>
          <p:cNvSpPr>
            <a:spLocks noGrp="1"/>
          </p:cNvSpPr>
          <p:nvPr>
            <p:ph type="sldNum" sz="quarter" idx="12"/>
          </p:nvPr>
        </p:nvSpPr>
        <p:spPr>
          <a:noFill/>
        </p:spPr>
        <p:txBody>
          <a:bodyPr/>
          <a:lstStyle/>
          <a:p>
            <a:fld id="{7F9207EC-C8DF-4045-96D7-3374CE57336F}" type="slidenum">
              <a:rPr lang="en-US" dirty="0" smtClean="0"/>
            </a:fld>
            <a:endParaRPr lang="en-US" dirty="0"/>
          </a:p>
        </p:txBody>
      </p:sp>
      <p:sp>
        <p:nvSpPr>
          <p:cNvPr id="53252" name="Rectangle 3"/>
          <p:cNvSpPr>
            <a:spLocks noChangeArrowheads="1"/>
          </p:cNvSpPr>
          <p:nvPr/>
        </p:nvSpPr>
        <p:spPr bwMode="auto">
          <a:xfrm>
            <a:off x="609600" y="-76200"/>
            <a:ext cx="9296400" cy="6370638"/>
          </a:xfrm>
          <a:prstGeom prst="rect">
            <a:avLst/>
          </a:prstGeom>
          <a:noFill/>
          <a:ln w="9525">
            <a:noFill/>
            <a:miter lim="800000"/>
          </a:ln>
        </p:spPr>
        <p:txBody>
          <a:bodyPr>
            <a:spAutoFit/>
          </a:bodyPr>
          <a:lstStyle/>
          <a:p>
            <a:pPr>
              <a:lnSpc>
                <a:spcPct val="200000"/>
              </a:lnSpc>
            </a:pPr>
            <a:r>
              <a:rPr lang="en-US" sz="3600" b="1" dirty="0"/>
              <a:t>Nano in History</a:t>
            </a:r>
            <a:endParaRPr lang="en-US" sz="3600" b="1" dirty="0"/>
          </a:p>
          <a:p>
            <a:pPr algn="l">
              <a:lnSpc>
                <a:spcPct val="150000"/>
              </a:lnSpc>
            </a:pPr>
            <a:r>
              <a:rPr lang="en-US" sz="2800" dirty="0"/>
              <a:t>• Ochre pigments</a:t>
            </a:r>
            <a:endParaRPr lang="en-US" sz="2800" dirty="0"/>
          </a:p>
          <a:p>
            <a:pPr algn="l">
              <a:lnSpc>
                <a:spcPct val="150000"/>
              </a:lnSpc>
            </a:pPr>
            <a:r>
              <a:rPr lang="en-US" sz="2800" dirty="0"/>
              <a:t>• Maya blue</a:t>
            </a:r>
            <a:endParaRPr lang="en-US" sz="2800" dirty="0"/>
          </a:p>
          <a:p>
            <a:pPr algn="l">
              <a:lnSpc>
                <a:spcPct val="150000"/>
              </a:lnSpc>
            </a:pPr>
            <a:r>
              <a:rPr lang="en-US" sz="2800" dirty="0"/>
              <a:t>• Lycurgus Cup (gold-silver nanoparticles in </a:t>
            </a:r>
            <a:r>
              <a:rPr lang="en-US" sz="2800" dirty="0" err="1"/>
              <a:t>NaO</a:t>
            </a:r>
            <a:r>
              <a:rPr lang="en-US" sz="2800" dirty="0"/>
              <a:t> glass)</a:t>
            </a:r>
            <a:endParaRPr lang="en-US" sz="2800" dirty="0"/>
          </a:p>
          <a:p>
            <a:pPr algn="l">
              <a:lnSpc>
                <a:spcPct val="150000"/>
              </a:lnSpc>
              <a:buFont typeface="Arial" panose="020B0604020202020204" pitchFamily="34" charset="0"/>
              <a:buChar char="•"/>
            </a:pPr>
            <a:r>
              <a:rPr lang="en-US" sz="2800" dirty="0"/>
              <a:t>Rose Window of Notre Dame Paris: Eleventh Century</a:t>
            </a:r>
            <a:endParaRPr lang="en-US" sz="2800" dirty="0"/>
          </a:p>
          <a:p>
            <a:pPr algn="l">
              <a:lnSpc>
                <a:spcPct val="150000"/>
              </a:lnSpc>
            </a:pPr>
            <a:r>
              <a:rPr lang="en-US" sz="2800" dirty="0"/>
              <a:t>• Damascus sword (carbon nanotubes in steel)</a:t>
            </a:r>
            <a:endParaRPr lang="en-US" sz="2800" dirty="0"/>
          </a:p>
          <a:p>
            <a:pPr algn="l">
              <a:lnSpc>
                <a:spcPct val="150000"/>
              </a:lnSpc>
            </a:pPr>
            <a:r>
              <a:rPr lang="en-US" sz="2800" dirty="0"/>
              <a:t>• Medieval glasses (metal and semiconducting nanoparticles)</a:t>
            </a:r>
            <a:endParaRPr lang="en-US" sz="2800" dirty="0"/>
          </a:p>
          <a:p>
            <a:pPr algn="l">
              <a:lnSpc>
                <a:spcPct val="150000"/>
              </a:lnSpc>
            </a:pPr>
            <a:r>
              <a:rPr lang="en-US" sz="2800" dirty="0"/>
              <a:t>• Catalyst particles for making soap (ash, clays)</a:t>
            </a:r>
            <a:endParaRPr lang="en-US" sz="2800" dirty="0"/>
          </a:p>
          <a:p>
            <a:pPr algn="l">
              <a:lnSpc>
                <a:spcPct val="150000"/>
              </a:lnSpc>
            </a:pPr>
            <a:r>
              <a:rPr lang="en-US" sz="2800" dirty="0"/>
              <a:t>• Clay for bricks (clay is a nanomaterial!)</a:t>
            </a:r>
            <a:endParaRPr lang="en-US" sz="2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dirty="0" smtClean="0"/>
            </a:fld>
            <a:endParaRPr lang="en-US" dirty="0"/>
          </a:p>
        </p:txBody>
      </p:sp>
      <p:sp>
        <p:nvSpPr>
          <p:cNvPr id="52228" name="TextBox 3"/>
          <p:cNvSpPr txBox="1">
            <a:spLocks noChangeArrowheads="1"/>
          </p:cNvSpPr>
          <p:nvPr/>
        </p:nvSpPr>
        <p:spPr bwMode="auto">
          <a:xfrm>
            <a:off x="2667000" y="0"/>
            <a:ext cx="5758308"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52229" name="Rectangle 4"/>
          <p:cNvSpPr>
            <a:spLocks noChangeArrowheads="1"/>
          </p:cNvSpPr>
          <p:nvPr/>
        </p:nvSpPr>
        <p:spPr bwMode="auto">
          <a:xfrm>
            <a:off x="228600" y="914400"/>
            <a:ext cx="9677400" cy="6001643"/>
          </a:xfrm>
          <a:prstGeom prst="rect">
            <a:avLst/>
          </a:prstGeom>
          <a:noFill/>
          <a:ln w="9525">
            <a:noFill/>
            <a:miter lim="800000"/>
          </a:ln>
        </p:spPr>
        <p:txBody>
          <a:bodyPr>
            <a:spAutoFit/>
          </a:bodyPr>
          <a:lstStyle/>
          <a:p>
            <a:pPr algn="l">
              <a:lnSpc>
                <a:spcPct val="150000"/>
              </a:lnSpc>
            </a:pPr>
            <a:r>
              <a:rPr lang="en-US" sz="3200" dirty="0"/>
              <a:t>1. Nanotechnology in upward motion: next future of science and technology is nanotechnology</a:t>
            </a:r>
            <a:endParaRPr lang="en-US" sz="3200" dirty="0"/>
          </a:p>
          <a:p>
            <a:pPr algn="l">
              <a:lnSpc>
                <a:spcPct val="150000"/>
              </a:lnSpc>
            </a:pPr>
            <a:r>
              <a:rPr lang="en-US" sz="3200" dirty="0"/>
              <a:t>2. Constructive - Destructive interference by thin films</a:t>
            </a:r>
            <a:endParaRPr lang="en-US" sz="3200" dirty="0"/>
          </a:p>
          <a:p>
            <a:pPr algn="l">
              <a:lnSpc>
                <a:spcPct val="150000"/>
              </a:lnSpc>
            </a:pPr>
            <a:r>
              <a:rPr lang="en-US" sz="3200" dirty="0"/>
              <a:t>3. Non-Reflective Surfaces</a:t>
            </a:r>
            <a:endParaRPr lang="en-US" sz="3200" dirty="0"/>
          </a:p>
          <a:p>
            <a:pPr algn="l">
              <a:lnSpc>
                <a:spcPct val="150000"/>
              </a:lnSpc>
            </a:pPr>
            <a:r>
              <a:rPr lang="en-US" sz="3200" dirty="0"/>
              <a:t>4. Super-Hydro-</a:t>
            </a:r>
            <a:r>
              <a:rPr lang="en-US" sz="3200" dirty="0" err="1"/>
              <a:t>Phobicity</a:t>
            </a:r>
            <a:endParaRPr lang="en-US" sz="3200" dirty="0"/>
          </a:p>
          <a:p>
            <a:pPr algn="l">
              <a:lnSpc>
                <a:spcPct val="150000"/>
              </a:lnSpc>
            </a:pPr>
            <a:r>
              <a:rPr lang="en-US" sz="3200" dirty="0"/>
              <a:t>5. Self-Cleaning</a:t>
            </a:r>
            <a:endParaRPr lang="en-US" sz="3200" dirty="0"/>
          </a:p>
          <a:p>
            <a:pPr algn="l">
              <a:lnSpc>
                <a:spcPct val="150000"/>
              </a:lnSpc>
            </a:pPr>
            <a:r>
              <a:rPr lang="en-US" sz="3200" dirty="0"/>
              <a:t>6. History</a:t>
            </a:r>
            <a:endParaRPr lang="en-US" sz="3200" dirty="0"/>
          </a:p>
          <a:p>
            <a:pPr algn="l">
              <a:lnSpc>
                <a:spcPct val="150000"/>
              </a:lnSpc>
            </a:pPr>
            <a:r>
              <a:rPr lang="en-US" sz="3200" dirty="0">
                <a:solidFill>
                  <a:srgbClr val="FF0000"/>
                </a:solidFill>
              </a:rPr>
              <a:t>Why &lt;100nm</a:t>
            </a:r>
            <a:endParaRPr lang="en-US" sz="3200"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1"/>
          <p:cNvSpPr>
            <a:spLocks noGrp="1"/>
          </p:cNvSpPr>
          <p:nvPr>
            <p:ph type="dt" sz="quarter" idx="10"/>
          </p:nvPr>
        </p:nvSpPr>
        <p:spPr>
          <a:noFill/>
        </p:spPr>
        <p:txBody>
          <a:bodyPr/>
          <a:lstStyle/>
          <a:p>
            <a:fld id="{F3BED167-363D-41C1-8FC6-2A8CD103F43F}" type="datetime2">
              <a:rPr lang="en-US" smtClean="0"/>
            </a:fld>
            <a:endParaRPr lang="en-US"/>
          </a:p>
        </p:txBody>
      </p:sp>
      <p:sp>
        <p:nvSpPr>
          <p:cNvPr id="54275" name="Slide Number Placeholder 2"/>
          <p:cNvSpPr>
            <a:spLocks noGrp="1"/>
          </p:cNvSpPr>
          <p:nvPr>
            <p:ph type="sldNum" sz="quarter" idx="12"/>
          </p:nvPr>
        </p:nvSpPr>
        <p:spPr>
          <a:noFill/>
        </p:spPr>
        <p:txBody>
          <a:bodyPr/>
          <a:lstStyle/>
          <a:p>
            <a:fld id="{E80C1C1A-770F-4BD1-B708-0670C1B8C31D}" type="slidenum">
              <a:rPr lang="en-US" dirty="0" smtClean="0"/>
            </a:fld>
            <a:endParaRPr lang="en-US" dirty="0"/>
          </a:p>
        </p:txBody>
      </p:sp>
      <p:pic>
        <p:nvPicPr>
          <p:cNvPr id="54276" name="Picture 2"/>
          <p:cNvPicPr>
            <a:picLocks noChangeAspect="1" noChangeArrowheads="1"/>
          </p:cNvPicPr>
          <p:nvPr/>
        </p:nvPicPr>
        <p:blipFill>
          <a:blip r:embed="rId1"/>
          <a:srcRect/>
          <a:stretch>
            <a:fillRect/>
          </a:stretch>
        </p:blipFill>
        <p:spPr bwMode="auto">
          <a:xfrm>
            <a:off x="0" y="0"/>
            <a:ext cx="6973888" cy="4999038"/>
          </a:xfrm>
          <a:prstGeom prst="rect">
            <a:avLst/>
          </a:prstGeom>
          <a:noFill/>
          <a:ln w="9525" algn="ctr">
            <a:noFill/>
            <a:miter lim="800000"/>
            <a:headEnd/>
            <a:tailEnd/>
          </a:ln>
        </p:spPr>
      </p:pic>
      <p:sp>
        <p:nvSpPr>
          <p:cNvPr id="6" name="Rectangle 5"/>
          <p:cNvSpPr>
            <a:spLocks noChangeArrowheads="1"/>
          </p:cNvSpPr>
          <p:nvPr/>
        </p:nvSpPr>
        <p:spPr bwMode="auto">
          <a:xfrm>
            <a:off x="6553200" y="304800"/>
            <a:ext cx="3581400" cy="4894263"/>
          </a:xfrm>
          <a:prstGeom prst="rect">
            <a:avLst/>
          </a:prstGeom>
          <a:solidFill>
            <a:schemeClr val="bg1"/>
          </a:solidFill>
          <a:ln w="9525">
            <a:noFill/>
            <a:miter lim="800000"/>
          </a:ln>
        </p:spPr>
        <p:txBody>
          <a:bodyPr>
            <a:spAutoFit/>
          </a:bodyPr>
          <a:lstStyle/>
          <a:p>
            <a:pPr eaLnBrk="0" hangingPunct="0">
              <a:buFontTx/>
              <a:buChar char="•"/>
            </a:pPr>
            <a:r>
              <a:rPr lang="en-US" sz="2400" dirty="0"/>
              <a:t> </a:t>
            </a:r>
            <a:r>
              <a:rPr kumimoji="1" lang="en-US" sz="2400" dirty="0"/>
              <a:t>Lycurgus cup,4th century AD (now at the British Museum, London).</a:t>
            </a:r>
            <a:r>
              <a:rPr lang="en-US" sz="2400" dirty="0"/>
              <a:t> </a:t>
            </a:r>
            <a:endParaRPr lang="en-US" sz="2400" dirty="0"/>
          </a:p>
          <a:p>
            <a:pPr eaLnBrk="0" hangingPunct="0">
              <a:buFontTx/>
              <a:buChar char="•"/>
            </a:pPr>
            <a:endParaRPr lang="en-US" sz="2400"/>
          </a:p>
          <a:p>
            <a:pPr eaLnBrk="0" hangingPunct="0">
              <a:buFontTx/>
              <a:buChar char="•"/>
            </a:pPr>
            <a:r>
              <a:rPr lang="en-US" sz="2400" dirty="0"/>
              <a:t> Depicts King Lycurgus of Thrace being dragged to the underworld</a:t>
            </a:r>
            <a:endParaRPr lang="en-US" sz="2400" dirty="0"/>
          </a:p>
          <a:p>
            <a:pPr eaLnBrk="0" hangingPunct="0">
              <a:buFontTx/>
              <a:buChar char="•"/>
            </a:pPr>
            <a:endParaRPr lang="en-US" sz="2400"/>
          </a:p>
          <a:p>
            <a:pPr eaLnBrk="0" hangingPunct="0">
              <a:buFontTx/>
              <a:buChar char="•"/>
            </a:pPr>
            <a:r>
              <a:rPr lang="en-US" sz="2400" dirty="0"/>
              <a:t> When illuminated from outside, it appears green.  However, when illuminated from within the cup, it glows red.</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1"/>
          <p:cNvSpPr>
            <a:spLocks noGrp="1"/>
          </p:cNvSpPr>
          <p:nvPr>
            <p:ph type="dt" sz="quarter" idx="10"/>
          </p:nvPr>
        </p:nvSpPr>
        <p:spPr>
          <a:noFill/>
        </p:spPr>
        <p:txBody>
          <a:bodyPr/>
          <a:lstStyle/>
          <a:p>
            <a:fld id="{736C2C74-C205-49DD-B362-1B242D16A2E0}" type="datetime2">
              <a:rPr lang="en-US" smtClean="0"/>
            </a:fld>
            <a:endParaRPr lang="en-US"/>
          </a:p>
        </p:txBody>
      </p:sp>
      <p:sp>
        <p:nvSpPr>
          <p:cNvPr id="58371" name="Slide Number Placeholder 2"/>
          <p:cNvSpPr>
            <a:spLocks noGrp="1"/>
          </p:cNvSpPr>
          <p:nvPr>
            <p:ph type="sldNum" sz="quarter" idx="12"/>
          </p:nvPr>
        </p:nvSpPr>
        <p:spPr>
          <a:noFill/>
        </p:spPr>
        <p:txBody>
          <a:bodyPr/>
          <a:lstStyle/>
          <a:p>
            <a:fld id="{8FE4E708-2D9A-43E0-94EF-B99CF7D74265}" type="slidenum">
              <a:rPr lang="en-US" dirty="0" smtClean="0"/>
            </a:fld>
            <a:endParaRPr lang="en-US" dirty="0"/>
          </a:p>
        </p:txBody>
      </p:sp>
      <p:sp>
        <p:nvSpPr>
          <p:cNvPr id="58372" name="Rectangle 3"/>
          <p:cNvSpPr>
            <a:spLocks noChangeArrowheads="1"/>
          </p:cNvSpPr>
          <p:nvPr/>
        </p:nvSpPr>
        <p:spPr bwMode="auto">
          <a:xfrm>
            <a:off x="381000" y="0"/>
            <a:ext cx="9525000" cy="6094413"/>
          </a:xfrm>
          <a:prstGeom prst="rect">
            <a:avLst/>
          </a:prstGeom>
          <a:noFill/>
          <a:ln w="9525">
            <a:noFill/>
            <a:miter lim="800000"/>
          </a:ln>
        </p:spPr>
        <p:txBody>
          <a:bodyPr>
            <a:spAutoFit/>
          </a:bodyPr>
          <a:lstStyle/>
          <a:p>
            <a:pPr>
              <a:lnSpc>
                <a:spcPct val="150000"/>
              </a:lnSpc>
            </a:pPr>
            <a:r>
              <a:rPr lang="en-US" sz="3600" b="1" dirty="0"/>
              <a:t>The Damascus Sword</a:t>
            </a:r>
            <a:endParaRPr lang="en-US" sz="3600" b="1" dirty="0"/>
          </a:p>
          <a:p>
            <a:pPr algn="l">
              <a:lnSpc>
                <a:spcPct val="200000"/>
              </a:lnSpc>
            </a:pPr>
            <a:r>
              <a:rPr lang="en-US" dirty="0"/>
              <a:t>• </a:t>
            </a:r>
            <a:r>
              <a:rPr lang="en-US" sz="2400" dirty="0"/>
              <a:t>The Damascus Sword (10th to 18th centuries) ….. a composite metal and the first technological (and unwitting) use of carbon </a:t>
            </a:r>
            <a:r>
              <a:rPr lang="en-US" sz="2400" dirty="0" err="1"/>
              <a:t>nanotubes</a:t>
            </a:r>
            <a:r>
              <a:rPr lang="en-US" sz="2400" dirty="0"/>
              <a:t>, other carbon materials, </a:t>
            </a:r>
            <a:r>
              <a:rPr lang="en-US" sz="2400" dirty="0" err="1"/>
              <a:t>cementite</a:t>
            </a:r>
            <a:r>
              <a:rPr lang="en-US" sz="2400" dirty="0"/>
              <a:t> </a:t>
            </a:r>
            <a:r>
              <a:rPr lang="en-US" sz="2400" dirty="0" err="1"/>
              <a:t>nanowires</a:t>
            </a:r>
            <a:r>
              <a:rPr lang="en-US" sz="2400" dirty="0"/>
              <a:t> and glasses</a:t>
            </a:r>
            <a:endParaRPr lang="en-US" sz="2400" dirty="0"/>
          </a:p>
          <a:p>
            <a:pPr algn="l">
              <a:lnSpc>
                <a:spcPct val="200000"/>
              </a:lnSpc>
            </a:pPr>
            <a:r>
              <a:rPr lang="en-US" sz="2400" dirty="0"/>
              <a:t>• The Damascus sword was strong, hard, flexible and very sharp– due to its laminar structure, the result of its special forging process</a:t>
            </a:r>
            <a:endParaRPr lang="en-US" sz="2400" dirty="0"/>
          </a:p>
          <a:p>
            <a:pPr algn="l">
              <a:lnSpc>
                <a:spcPct val="200000"/>
              </a:lnSpc>
            </a:pPr>
            <a:r>
              <a:rPr lang="en-US" sz="2400" dirty="0"/>
              <a:t>• Carbon </a:t>
            </a:r>
            <a:r>
              <a:rPr lang="en-US" sz="2400" dirty="0" err="1"/>
              <a:t>nanotubes</a:t>
            </a:r>
            <a:r>
              <a:rPr lang="en-US" sz="2400" dirty="0"/>
              <a:t> were formed from a special iron (steel) made in India called “</a:t>
            </a:r>
            <a:r>
              <a:rPr lang="en-US" sz="2400" dirty="0" err="1"/>
              <a:t>Wootz</a:t>
            </a:r>
            <a:r>
              <a:rPr lang="en-US" sz="2400" dirty="0"/>
              <a:t> steel”, a high carbon and pure steel.</a:t>
            </a:r>
            <a:endParaRPr 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1"/>
          <p:cNvSpPr>
            <a:spLocks noGrp="1"/>
          </p:cNvSpPr>
          <p:nvPr>
            <p:ph type="dt" sz="quarter" idx="10"/>
          </p:nvPr>
        </p:nvSpPr>
        <p:spPr>
          <a:noFill/>
        </p:spPr>
        <p:txBody>
          <a:bodyPr/>
          <a:lstStyle/>
          <a:p>
            <a:fld id="{38E210A2-B7AF-408D-9C7F-3D2FA4A10AEC}" type="datetime2">
              <a:rPr lang="en-US" smtClean="0"/>
            </a:fld>
            <a:endParaRPr lang="en-US"/>
          </a:p>
        </p:txBody>
      </p:sp>
      <p:sp>
        <p:nvSpPr>
          <p:cNvPr id="55299" name="Slide Number Placeholder 2"/>
          <p:cNvSpPr>
            <a:spLocks noGrp="1"/>
          </p:cNvSpPr>
          <p:nvPr>
            <p:ph type="sldNum" sz="quarter" idx="12"/>
          </p:nvPr>
        </p:nvSpPr>
        <p:spPr>
          <a:noFill/>
        </p:spPr>
        <p:txBody>
          <a:bodyPr/>
          <a:lstStyle/>
          <a:p>
            <a:fld id="{403DB04D-8811-49B6-AB20-CE76C8E77178}" type="slidenum">
              <a:rPr lang="en-US" dirty="0" smtClean="0"/>
            </a:fld>
            <a:endParaRPr lang="en-US" dirty="0"/>
          </a:p>
        </p:txBody>
      </p:sp>
      <p:pic>
        <p:nvPicPr>
          <p:cNvPr id="55300" name="Picture 2"/>
          <p:cNvPicPr>
            <a:picLocks noChangeAspect="1" noChangeArrowheads="1"/>
          </p:cNvPicPr>
          <p:nvPr/>
        </p:nvPicPr>
        <p:blipFill>
          <a:blip r:embed="rId1"/>
          <a:srcRect/>
          <a:stretch>
            <a:fillRect/>
          </a:stretch>
        </p:blipFill>
        <p:spPr bwMode="auto">
          <a:xfrm>
            <a:off x="762000" y="109538"/>
            <a:ext cx="8763000" cy="6361112"/>
          </a:xfrm>
          <a:prstGeom prst="rect">
            <a:avLst/>
          </a:prstGeom>
          <a:noFill/>
          <a:ln w="9525" algn="ctr">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1"/>
          <p:cNvSpPr>
            <a:spLocks noGrp="1"/>
          </p:cNvSpPr>
          <p:nvPr>
            <p:ph type="dt" sz="quarter" idx="10"/>
          </p:nvPr>
        </p:nvSpPr>
        <p:spPr>
          <a:noFill/>
        </p:spPr>
        <p:txBody>
          <a:bodyPr/>
          <a:lstStyle/>
          <a:p>
            <a:fld id="{17B1A6ED-2E6A-43DF-999E-50A957FEB00F}" type="datetime2">
              <a:rPr lang="en-US" smtClean="0"/>
            </a:fld>
            <a:endParaRPr lang="en-US"/>
          </a:p>
        </p:txBody>
      </p:sp>
      <p:sp>
        <p:nvSpPr>
          <p:cNvPr id="56323" name="Slide Number Placeholder 2"/>
          <p:cNvSpPr>
            <a:spLocks noGrp="1"/>
          </p:cNvSpPr>
          <p:nvPr>
            <p:ph type="sldNum" sz="quarter" idx="12"/>
          </p:nvPr>
        </p:nvSpPr>
        <p:spPr>
          <a:noFill/>
        </p:spPr>
        <p:txBody>
          <a:bodyPr/>
          <a:lstStyle/>
          <a:p>
            <a:fld id="{D2C766D6-6208-41F5-880F-F96C4432C186}" type="slidenum">
              <a:rPr lang="en-US" dirty="0" smtClean="0"/>
            </a:fld>
            <a:endParaRPr lang="en-US" dirty="0"/>
          </a:p>
        </p:txBody>
      </p:sp>
      <p:sp>
        <p:nvSpPr>
          <p:cNvPr id="56324" name="Rectangle 3"/>
          <p:cNvSpPr>
            <a:spLocks noChangeArrowheads="1"/>
          </p:cNvSpPr>
          <p:nvPr/>
        </p:nvSpPr>
        <p:spPr bwMode="auto">
          <a:xfrm>
            <a:off x="0" y="1676400"/>
            <a:ext cx="9906000" cy="3816429"/>
          </a:xfrm>
          <a:prstGeom prst="rect">
            <a:avLst/>
          </a:prstGeom>
          <a:noFill/>
          <a:ln w="9525">
            <a:noFill/>
            <a:miter lim="800000"/>
          </a:ln>
        </p:spPr>
        <p:txBody>
          <a:bodyPr>
            <a:spAutoFit/>
          </a:bodyPr>
          <a:lstStyle/>
          <a:p>
            <a:r>
              <a:rPr lang="en-US" b="1" dirty="0"/>
              <a:t>Particulate </a:t>
            </a:r>
            <a:r>
              <a:rPr lang="en-US" b="1" dirty="0" err="1"/>
              <a:t>Dichroism</a:t>
            </a:r>
            <a:endParaRPr lang="en-US" b="1" dirty="0"/>
          </a:p>
          <a:p>
            <a:r>
              <a:rPr lang="en-US" b="1" dirty="0"/>
              <a:t>THERE ARE SEVERAL REASONS FOR THE APPARENT</a:t>
            </a:r>
            <a:endParaRPr lang="en-US" b="1" dirty="0"/>
          </a:p>
          <a:p>
            <a:r>
              <a:rPr lang="en-US" b="1" dirty="0"/>
              <a:t>DICHROISM:</a:t>
            </a:r>
            <a:endParaRPr lang="en-US" b="1" dirty="0"/>
          </a:p>
          <a:p>
            <a:endParaRPr lang="en-US" b="1" dirty="0"/>
          </a:p>
          <a:p>
            <a:pPr algn="l"/>
            <a:r>
              <a:rPr lang="en-US" dirty="0"/>
              <a:t>1. Metal particle size range from 40 nm to 100 nm</a:t>
            </a:r>
            <a:endParaRPr lang="en-US" dirty="0"/>
          </a:p>
          <a:p>
            <a:pPr algn="l"/>
            <a:r>
              <a:rPr lang="en-US" dirty="0"/>
              <a:t>2. Contributions of gold / silver / copper particles</a:t>
            </a:r>
            <a:endParaRPr lang="en-US" dirty="0"/>
          </a:p>
          <a:p>
            <a:pPr algn="l"/>
            <a:r>
              <a:rPr lang="en-US" dirty="0"/>
              <a:t>3. Absorption and scattering</a:t>
            </a:r>
            <a:endParaRPr lang="en-US" dirty="0"/>
          </a:p>
          <a:p>
            <a:pPr algn="l"/>
            <a:r>
              <a:rPr lang="en-US" dirty="0"/>
              <a:t>• The larger silver </a:t>
            </a:r>
            <a:r>
              <a:rPr lang="en-US" dirty="0" err="1"/>
              <a:t>nanoparticles</a:t>
            </a:r>
            <a:r>
              <a:rPr lang="en-US" dirty="0"/>
              <a:t> dominate the scattering (i.e. mini-reflections) that results in the green appearance.</a:t>
            </a:r>
            <a:endParaRPr lang="en-US" dirty="0"/>
          </a:p>
          <a:p>
            <a:pPr algn="l"/>
            <a:r>
              <a:rPr lang="en-US" dirty="0"/>
              <a:t>• The smaller gold </a:t>
            </a:r>
            <a:r>
              <a:rPr lang="en-US" dirty="0" err="1"/>
              <a:t>nanoparticles</a:t>
            </a:r>
            <a:r>
              <a:rPr lang="en-US" dirty="0"/>
              <a:t> are responsible for the ruby color on transmission.</a:t>
            </a:r>
            <a:endParaRPr lang="en-US" dirty="0"/>
          </a:p>
          <a:p>
            <a:pPr algn="l"/>
            <a:r>
              <a:rPr lang="en-US" dirty="0"/>
              <a:t>• Alloys of the three metals may play a more subtle role</a:t>
            </a:r>
            <a:endParaRPr lang="en-US" dirty="0"/>
          </a:p>
        </p:txBody>
      </p:sp>
      <p:sp>
        <p:nvSpPr>
          <p:cNvPr id="56325" name="Rectangle 4"/>
          <p:cNvSpPr>
            <a:spLocks noChangeArrowheads="1"/>
          </p:cNvSpPr>
          <p:nvPr/>
        </p:nvSpPr>
        <p:spPr bwMode="auto">
          <a:xfrm>
            <a:off x="533400" y="381000"/>
            <a:ext cx="8686800" cy="1108075"/>
          </a:xfrm>
          <a:prstGeom prst="rect">
            <a:avLst/>
          </a:prstGeom>
          <a:noFill/>
          <a:ln w="9525">
            <a:noFill/>
            <a:miter lim="800000"/>
          </a:ln>
        </p:spPr>
        <p:txBody>
          <a:bodyPr>
            <a:spAutoFit/>
          </a:bodyPr>
          <a:lstStyle/>
          <a:p>
            <a:pPr algn="l"/>
            <a:r>
              <a:rPr lang="en-US" dirty="0"/>
              <a:t>“</a:t>
            </a:r>
            <a:r>
              <a:rPr lang="en-US" dirty="0" err="1"/>
              <a:t>Dichroism</a:t>
            </a:r>
            <a:r>
              <a:rPr lang="en-US" dirty="0"/>
              <a:t>” means “two colors”. Indeed, 2 colors are revealed by the Lycurgus Cup— depending on your point of view:</a:t>
            </a:r>
            <a:endParaRPr lang="en-US" dirty="0"/>
          </a:p>
          <a:p>
            <a:pPr algn="l"/>
            <a:r>
              <a:rPr lang="en-US" dirty="0"/>
              <a:t>1. Green on reflection, 2. Red upon transmission</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1"/>
          <p:cNvSpPr>
            <a:spLocks noGrp="1"/>
          </p:cNvSpPr>
          <p:nvPr>
            <p:ph type="dt" sz="quarter" idx="10"/>
          </p:nvPr>
        </p:nvSpPr>
        <p:spPr>
          <a:noFill/>
        </p:spPr>
        <p:txBody>
          <a:bodyPr/>
          <a:lstStyle/>
          <a:p>
            <a:fld id="{00748BD4-D975-49F1-B0D1-26B8FFBE10BA}" type="datetime2">
              <a:rPr lang="en-US" smtClean="0"/>
            </a:fld>
            <a:endParaRPr lang="en-US"/>
          </a:p>
        </p:txBody>
      </p:sp>
      <p:sp>
        <p:nvSpPr>
          <p:cNvPr id="57347" name="Slide Number Placeholder 2"/>
          <p:cNvSpPr>
            <a:spLocks noGrp="1"/>
          </p:cNvSpPr>
          <p:nvPr>
            <p:ph type="sldNum" sz="quarter" idx="12"/>
          </p:nvPr>
        </p:nvSpPr>
        <p:spPr>
          <a:noFill/>
        </p:spPr>
        <p:txBody>
          <a:bodyPr/>
          <a:lstStyle/>
          <a:p>
            <a:fld id="{E90B798D-F878-4D88-8048-F298DC767292}" type="slidenum">
              <a:rPr lang="en-US" dirty="0" smtClean="0"/>
            </a:fld>
            <a:endParaRPr lang="en-US" dirty="0"/>
          </a:p>
        </p:txBody>
      </p:sp>
      <p:sp>
        <p:nvSpPr>
          <p:cNvPr id="57348" name="Rectangle 3"/>
          <p:cNvSpPr>
            <a:spLocks noChangeArrowheads="1"/>
          </p:cNvSpPr>
          <p:nvPr/>
        </p:nvSpPr>
        <p:spPr bwMode="auto">
          <a:xfrm>
            <a:off x="228600" y="0"/>
            <a:ext cx="9677400" cy="6124575"/>
          </a:xfrm>
          <a:prstGeom prst="rect">
            <a:avLst/>
          </a:prstGeom>
          <a:noFill/>
          <a:ln w="9525">
            <a:noFill/>
            <a:miter lim="800000"/>
          </a:ln>
        </p:spPr>
        <p:txBody>
          <a:bodyPr>
            <a:spAutoFit/>
          </a:bodyPr>
          <a:lstStyle/>
          <a:p>
            <a:r>
              <a:rPr lang="en-US" sz="2800" b="1" dirty="0"/>
              <a:t>The Localized Surface Plasmon Resonance</a:t>
            </a:r>
            <a:endParaRPr lang="en-US" sz="2800" b="1" dirty="0"/>
          </a:p>
          <a:p>
            <a:endParaRPr lang="en-US" sz="2800" b="1"/>
          </a:p>
          <a:p>
            <a:pPr algn="l"/>
            <a:r>
              <a:rPr lang="en-US" sz="2800" dirty="0"/>
              <a:t>Surface plasmons exist on all metal surfaces. They are known as a “sea of electrons” that interact (resonate) strongly with light.</a:t>
            </a:r>
            <a:endParaRPr lang="en-US" sz="2800" dirty="0"/>
          </a:p>
          <a:p>
            <a:pPr algn="l"/>
            <a:endParaRPr lang="en-US" sz="2800"/>
          </a:p>
          <a:p>
            <a:pPr algn="l"/>
            <a:r>
              <a:rPr lang="en-US" sz="2800" dirty="0"/>
              <a:t>• As the metal particles assume smaller dimensions, the plasmon assumes a more localized character.</a:t>
            </a:r>
            <a:endParaRPr lang="en-US" sz="2800" dirty="0"/>
          </a:p>
          <a:p>
            <a:pPr algn="l"/>
            <a:endParaRPr lang="en-US" sz="2800"/>
          </a:p>
          <a:p>
            <a:pPr algn="l"/>
            <a:r>
              <a:rPr lang="en-US" sz="2800" dirty="0"/>
              <a:t>• For example, gold nanorods have two absorptions: 1. along the major axis and one along its minor axis.</a:t>
            </a:r>
            <a:endParaRPr lang="en-US" sz="2800" dirty="0"/>
          </a:p>
          <a:p>
            <a:pPr algn="l"/>
            <a:endParaRPr lang="en-US" sz="2800"/>
          </a:p>
          <a:p>
            <a:pPr algn="l"/>
            <a:r>
              <a:rPr lang="en-US" sz="2800" dirty="0"/>
              <a:t>Depending on the size of the nanoparticle, type of metal, its shape and orientation, different colors are absorbed by the surface plasmon.</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71AB4E4-39E5-4CEA-A9AA-897D1C1CAE73}" type="slidenum">
              <a:rPr lang="en-US" smtClean="0"/>
            </a:fld>
            <a:endParaRPr lang="en-US"/>
          </a:p>
        </p:txBody>
      </p:sp>
      <p:sp>
        <p:nvSpPr>
          <p:cNvPr id="3" name="TextBox 2"/>
          <p:cNvSpPr txBox="1"/>
          <p:nvPr/>
        </p:nvSpPr>
        <p:spPr>
          <a:xfrm>
            <a:off x="990600" y="457200"/>
            <a:ext cx="8783559" cy="2677656"/>
          </a:xfrm>
          <a:prstGeom prst="rect">
            <a:avLst/>
          </a:prstGeom>
          <a:noFill/>
        </p:spPr>
        <p:txBody>
          <a:bodyPr wrap="none" rtlCol="0">
            <a:spAutoFit/>
          </a:bodyPr>
          <a:lstStyle/>
          <a:p>
            <a:r>
              <a:rPr lang="en-IN" sz="2400" b="1" dirty="0">
                <a:solidFill>
                  <a:srgbClr val="FF0000"/>
                </a:solidFill>
              </a:rPr>
              <a:t>ARE WE READY TO ANSWER ALL THE QUESTION i.e.</a:t>
            </a:r>
            <a:endParaRPr lang="en-IN" sz="2400" b="1" dirty="0">
              <a:solidFill>
                <a:srgbClr val="FF0000"/>
              </a:solidFill>
            </a:endParaRPr>
          </a:p>
          <a:p>
            <a:endParaRPr lang="en-IN" sz="2400" dirty="0"/>
          </a:p>
          <a:p>
            <a:r>
              <a:rPr lang="en-IN" sz="2400" b="1" dirty="0">
                <a:solidFill>
                  <a:srgbClr val="00B050"/>
                </a:solidFill>
              </a:rPr>
              <a:t>CAN WE DISTINGUISH ALL THE PHYSICAL QUANTITIES?</a:t>
            </a:r>
            <a:endParaRPr lang="en-IN" sz="2400" b="1" dirty="0">
              <a:solidFill>
                <a:srgbClr val="00B050"/>
              </a:solidFill>
            </a:endParaRPr>
          </a:p>
          <a:p>
            <a:endParaRPr lang="en-IN" sz="2400" dirty="0"/>
          </a:p>
          <a:p>
            <a:r>
              <a:rPr lang="en-IN" sz="2400" dirty="0">
                <a:solidFill>
                  <a:srgbClr val="C00000"/>
                </a:solidFill>
              </a:rPr>
              <a:t>CURRENT, TIME, 5Kg POTATO IN X-AXIS, AND SO ON....</a:t>
            </a:r>
            <a:endParaRPr lang="en-IN" sz="2400" dirty="0">
              <a:solidFill>
                <a:srgbClr val="C00000"/>
              </a:solidFill>
            </a:endParaRPr>
          </a:p>
          <a:p>
            <a:r>
              <a:rPr lang="en-IN" sz="2400" dirty="0"/>
              <a:t>WHAT ARE THESE QUANTITIES?????</a:t>
            </a:r>
            <a:endParaRPr lang="en-IN" sz="2400" dirty="0"/>
          </a:p>
          <a:p>
            <a:r>
              <a:rPr lang="en-IN" sz="2400" dirty="0"/>
              <a:t>SCALAR OR VECTOR????</a:t>
            </a:r>
            <a:endParaRPr lang="en-IN" sz="2400" dirty="0"/>
          </a:p>
        </p:txBody>
      </p:sp>
      <p:sp>
        <p:nvSpPr>
          <p:cNvPr id="4" name="Rectangle 3"/>
          <p:cNvSpPr/>
          <p:nvPr/>
        </p:nvSpPr>
        <p:spPr>
          <a:xfrm>
            <a:off x="165100" y="3962400"/>
            <a:ext cx="9740900" cy="769441"/>
          </a:xfrm>
          <a:prstGeom prst="rect">
            <a:avLst/>
          </a:prstGeom>
        </p:spPr>
        <p:txBody>
          <a:bodyPr wrap="square">
            <a:spAutoFit/>
          </a:bodyPr>
          <a:lstStyle/>
          <a:p>
            <a:r>
              <a:rPr lang="en-US" sz="2000" b="1" dirty="0">
                <a:solidFill>
                  <a:srgbClr val="0066CC"/>
                </a:solidFill>
              </a:rPr>
              <a:t>PSEUDO VECTOR/ PSEUDO SCALAR: </a:t>
            </a:r>
            <a:r>
              <a:rPr lang="en-US" b="1" dirty="0"/>
              <a:t>A physical quantity which has both magnitude and direction, but does not follow the vector transformation rule.</a:t>
            </a:r>
            <a:endParaRPr lang="en-US" b="1" dirty="0"/>
          </a:p>
        </p:txBody>
      </p:sp>
      <p:sp>
        <p:nvSpPr>
          <p:cNvPr id="5" name="TextBox 4"/>
          <p:cNvSpPr txBox="1"/>
          <p:nvPr/>
        </p:nvSpPr>
        <p:spPr>
          <a:xfrm>
            <a:off x="577850" y="3352801"/>
            <a:ext cx="6136873" cy="461665"/>
          </a:xfrm>
          <a:prstGeom prst="rect">
            <a:avLst/>
          </a:prstGeom>
          <a:noFill/>
        </p:spPr>
        <p:txBody>
          <a:bodyPr wrap="none" rtlCol="0">
            <a:spAutoFit/>
          </a:bodyPr>
          <a:lstStyle/>
          <a:p>
            <a:r>
              <a:rPr lang="en-IN" sz="2400" b="1" dirty="0">
                <a:solidFill>
                  <a:srgbClr val="C00000"/>
                </a:solidFill>
              </a:rPr>
              <a:t>LET US HAVE ANOTHER DEFINITION.....</a:t>
            </a:r>
            <a:endParaRPr lang="en-IN" sz="2400" b="1" dirty="0">
              <a:solidFill>
                <a:srgbClr val="C00000"/>
              </a:solidFill>
            </a:endParaRPr>
          </a:p>
        </p:txBody>
      </p:sp>
      <p:sp>
        <p:nvSpPr>
          <p:cNvPr id="6" name="TextBox 5"/>
          <p:cNvSpPr txBox="1"/>
          <p:nvPr/>
        </p:nvSpPr>
        <p:spPr>
          <a:xfrm>
            <a:off x="0" y="4611231"/>
            <a:ext cx="9906000" cy="1938992"/>
          </a:xfrm>
          <a:prstGeom prst="rect">
            <a:avLst/>
          </a:prstGeom>
          <a:noFill/>
        </p:spPr>
        <p:txBody>
          <a:bodyPr wrap="square" rtlCol="0">
            <a:spAutoFit/>
          </a:bodyPr>
          <a:lstStyle/>
          <a:p>
            <a:r>
              <a:rPr lang="en-IN" sz="2000" dirty="0"/>
              <a:t>This has put us to think what is formulation and how it differ from physics and, how to learn it?</a:t>
            </a:r>
            <a:endParaRPr lang="en-IN" sz="2000" dirty="0"/>
          </a:p>
          <a:p>
            <a:endParaRPr lang="en-IN" sz="2000" dirty="0"/>
          </a:p>
          <a:p>
            <a:r>
              <a:rPr lang="en-IN" sz="2000" dirty="0"/>
              <a:t>LET US HAVE A FEW PRACTICAL EXAMPLES: </a:t>
            </a:r>
            <a:r>
              <a:rPr lang="en-IN" sz="2000" b="1" dirty="0">
                <a:solidFill>
                  <a:srgbClr val="C00000"/>
                </a:solidFill>
              </a:rPr>
              <a:t>WHAT IS THE COLOUR OF BIRD</a:t>
            </a:r>
            <a:r>
              <a:rPr lang="en-IN" sz="2000" dirty="0"/>
              <a:t>?????</a:t>
            </a:r>
            <a:endParaRPr lang="en-IN" sz="2000" dirty="0"/>
          </a:p>
          <a:p>
            <a:endParaRPr lang="en-IN" sz="2000" dirty="0"/>
          </a:p>
          <a:p>
            <a:r>
              <a:rPr lang="en-IN" sz="2000" dirty="0"/>
              <a:t>LET US THINK: Geocentric law ..... </a:t>
            </a:r>
            <a:endParaRPr lang="en-IN" sz="2000" dirty="0"/>
          </a:p>
        </p:txBody>
      </p:sp>
      <p:grpSp>
        <p:nvGrpSpPr>
          <p:cNvPr id="7" name="Group 4"/>
          <p:cNvGrpSpPr/>
          <p:nvPr/>
        </p:nvGrpSpPr>
        <p:grpSpPr bwMode="auto">
          <a:xfrm>
            <a:off x="1779985" y="22226"/>
            <a:ext cx="6201139" cy="282575"/>
            <a:chOff x="1500166" y="-24"/>
            <a:chExt cx="5724839" cy="282738"/>
          </a:xfrm>
        </p:grpSpPr>
        <p:pic>
          <p:nvPicPr>
            <p:cNvPr id="8" name="Picture 4" descr="logo_iitp[1]"/>
            <p:cNvPicPr>
              <a:picLocks noChangeAspect="1" noChangeArrowheads="1"/>
            </p:cNvPicPr>
            <p:nvPr/>
          </p:nvPicPr>
          <p:blipFill>
            <a:blip r:embed="rId1"/>
            <a:srcRect/>
            <a:stretch>
              <a:fillRect/>
            </a:stretch>
          </p:blipFill>
          <p:spPr bwMode="auto">
            <a:xfrm>
              <a:off x="1500166" y="-24"/>
              <a:ext cx="285752" cy="282738"/>
            </a:xfrm>
            <a:prstGeom prst="rect">
              <a:avLst/>
            </a:prstGeom>
            <a:noFill/>
            <a:ln w="9525">
              <a:noFill/>
              <a:miter lim="800000"/>
              <a:headEnd/>
              <a:tailEnd/>
            </a:ln>
          </p:spPr>
        </p:pic>
        <p:sp>
          <p:nvSpPr>
            <p:cNvPr id="9" name="TextBox 6"/>
            <p:cNvSpPr txBox="1">
              <a:spLocks noChangeArrowheads="1"/>
            </p:cNvSpPr>
            <p:nvPr/>
          </p:nvSpPr>
          <p:spPr bwMode="auto">
            <a:xfrm>
              <a:off x="1785918" y="0"/>
              <a:ext cx="5439087" cy="277159"/>
            </a:xfrm>
            <a:prstGeom prst="rect">
              <a:avLst/>
            </a:prstGeom>
            <a:noFill/>
            <a:ln w="9525">
              <a:noFill/>
              <a:miter lim="800000"/>
            </a:ln>
          </p:spPr>
          <p:txBody>
            <a:bodyPr wrap="none">
              <a:spAutoFit/>
            </a:bodyPr>
            <a:lstStyle/>
            <a:p>
              <a:r>
                <a:rPr lang="en-US" sz="1200" dirty="0">
                  <a:solidFill>
                    <a:srgbClr val="000000"/>
                  </a:solidFill>
                </a:rPr>
                <a:t>Dr. </a:t>
              </a:r>
              <a:r>
                <a:rPr lang="en-US" sz="1200" dirty="0" err="1">
                  <a:solidFill>
                    <a:srgbClr val="000000"/>
                  </a:solidFill>
                </a:rPr>
                <a:t>Manoranjan</a:t>
              </a:r>
              <a:r>
                <a:rPr lang="en-US" sz="1200" dirty="0">
                  <a:solidFill>
                    <a:srgbClr val="000000"/>
                  </a:solidFill>
                </a:rPr>
                <a:t> </a:t>
              </a:r>
              <a:r>
                <a:rPr lang="en-US" sz="1200" dirty="0" err="1">
                  <a:solidFill>
                    <a:srgbClr val="000000"/>
                  </a:solidFill>
                </a:rPr>
                <a:t>Kar</a:t>
              </a:r>
              <a:r>
                <a:rPr lang="en-US" sz="1200" dirty="0">
                  <a:solidFill>
                    <a:srgbClr val="000000"/>
                  </a:solidFill>
                </a:rPr>
                <a:t> </a:t>
              </a:r>
              <a:r>
                <a:rPr lang="en-US" sz="1200" dirty="0">
                  <a:solidFill>
                    <a:srgbClr val="953735"/>
                  </a:solidFill>
                </a:rPr>
                <a:t>(</a:t>
              </a:r>
              <a:r>
                <a:rPr lang="en-US" sz="1200" i="1" dirty="0">
                  <a:solidFill>
                    <a:srgbClr val="953735"/>
                  </a:solidFill>
                </a:rPr>
                <a:t>mano@iitp.ac.in</a:t>
              </a:r>
              <a:r>
                <a:rPr lang="en-US" sz="1200" dirty="0">
                  <a:solidFill>
                    <a:srgbClr val="953735"/>
                  </a:solidFill>
                </a:rPr>
                <a:t>)</a:t>
              </a:r>
              <a:r>
                <a:rPr lang="en-US" sz="1200" dirty="0">
                  <a:solidFill>
                    <a:srgbClr val="000000"/>
                  </a:solidFill>
                </a:rPr>
                <a:t>, Indian Institute of Technology Patna, </a:t>
              </a:r>
              <a:r>
                <a:rPr lang="en-US" sz="1200" i="1" dirty="0">
                  <a:solidFill>
                    <a:srgbClr val="FF0000"/>
                  </a:solidFill>
                </a:rPr>
                <a:t>www.iitp.ac.in</a:t>
              </a:r>
              <a:endParaRPr lang="en-IN" sz="1200" i="1" dirty="0">
                <a:solidFill>
                  <a:srgbClr val="FF0000"/>
                </a:solidFill>
              </a:endParaRPr>
            </a:p>
          </p:txBody>
        </p:sp>
      </p:grpSp>
    </p:spTree>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Date Placeholder 1"/>
          <p:cNvSpPr>
            <a:spLocks noGrp="1"/>
          </p:cNvSpPr>
          <p:nvPr>
            <p:ph type="dt" sz="quarter" idx="10"/>
          </p:nvPr>
        </p:nvSpPr>
        <p:spPr>
          <a:noFill/>
        </p:spPr>
        <p:txBody>
          <a:bodyPr/>
          <a:lstStyle/>
          <a:p>
            <a:pPr defTabSz="838200"/>
            <a:fld id="{666EAB28-A449-4E45-94F0-8B23848084EC}" type="datetime2">
              <a:rPr lang="en-US" smtClean="0"/>
            </a:fld>
            <a:endParaRPr lang="en-US"/>
          </a:p>
        </p:txBody>
      </p:sp>
      <p:sp>
        <p:nvSpPr>
          <p:cNvPr id="59395" name="Slide Number Placeholder 3"/>
          <p:cNvSpPr>
            <a:spLocks noGrp="1"/>
          </p:cNvSpPr>
          <p:nvPr>
            <p:ph type="sldNum" sz="quarter" idx="12"/>
          </p:nvPr>
        </p:nvSpPr>
        <p:spPr>
          <a:noFill/>
        </p:spPr>
        <p:txBody>
          <a:bodyPr/>
          <a:lstStyle/>
          <a:p>
            <a:pPr defTabSz="838200"/>
            <a:fld id="{2154B64D-5773-4F24-BFEF-DAA13FBD43A3}" type="slidenum">
              <a:rPr lang="en-US" dirty="0" smtClean="0"/>
            </a:fld>
            <a:endParaRPr lang="en-US" dirty="0"/>
          </a:p>
        </p:txBody>
      </p:sp>
      <p:sp>
        <p:nvSpPr>
          <p:cNvPr id="59396"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pic>
        <p:nvPicPr>
          <p:cNvPr id="59397" name="Picture 84" descr="CEEE Diversity Talk_07_0004"/>
          <p:cNvPicPr>
            <a:picLocks noChangeAspect="1" noChangeArrowheads="1"/>
          </p:cNvPicPr>
          <p:nvPr/>
        </p:nvPicPr>
        <p:blipFill>
          <a:blip r:embed="rId1"/>
          <a:srcRect/>
          <a:stretch>
            <a:fillRect/>
          </a:stretch>
        </p:blipFill>
        <p:spPr bwMode="auto">
          <a:xfrm>
            <a:off x="2447925" y="1228725"/>
            <a:ext cx="4792663" cy="4552950"/>
          </a:xfrm>
          <a:prstGeom prst="rect">
            <a:avLst/>
          </a:prstGeom>
          <a:noFill/>
          <a:ln w="9525">
            <a:noFill/>
            <a:miter lim="800000"/>
            <a:headEnd/>
            <a:tailEnd/>
          </a:ln>
        </p:spPr>
      </p:pic>
      <p:sp>
        <p:nvSpPr>
          <p:cNvPr id="59398" name="Text Box 86"/>
          <p:cNvSpPr txBox="1">
            <a:spLocks noChangeArrowheads="1"/>
          </p:cNvSpPr>
          <p:nvPr/>
        </p:nvSpPr>
        <p:spPr bwMode="auto">
          <a:xfrm>
            <a:off x="7381875" y="2290763"/>
            <a:ext cx="1587500" cy="417512"/>
          </a:xfrm>
          <a:prstGeom prst="rect">
            <a:avLst/>
          </a:prstGeom>
          <a:noFill/>
          <a:ln w="9525" algn="ctr">
            <a:noFill/>
            <a:miter lim="800000"/>
          </a:ln>
        </p:spPr>
        <p:txBody>
          <a:bodyPr wrap="none" lIns="83807" tIns="41903" rIns="83807" bIns="41903">
            <a:spAutoFit/>
          </a:bodyPr>
          <a:lstStyle/>
          <a:p>
            <a:pPr defTabSz="838200"/>
            <a:r>
              <a:rPr lang="en-US" dirty="0"/>
              <a:t>Gold Coated</a:t>
            </a:r>
            <a:endParaRPr lang="en-US" dirty="0"/>
          </a:p>
        </p:txBody>
      </p:sp>
      <p:sp>
        <p:nvSpPr>
          <p:cNvPr id="59399" name="Text Box 87"/>
          <p:cNvSpPr txBox="1">
            <a:spLocks noChangeArrowheads="1"/>
          </p:cNvSpPr>
          <p:nvPr/>
        </p:nvSpPr>
        <p:spPr bwMode="auto">
          <a:xfrm>
            <a:off x="2359025" y="5934075"/>
            <a:ext cx="6243638" cy="417513"/>
          </a:xfrm>
          <a:prstGeom prst="rect">
            <a:avLst/>
          </a:prstGeom>
          <a:noFill/>
          <a:ln w="9525" algn="ctr">
            <a:noFill/>
            <a:miter lim="800000"/>
          </a:ln>
        </p:spPr>
        <p:txBody>
          <a:bodyPr wrap="none" lIns="83807" tIns="41903" rIns="83807" bIns="41903">
            <a:spAutoFit/>
          </a:bodyPr>
          <a:lstStyle/>
          <a:p>
            <a:pPr defTabSz="838200"/>
            <a:r>
              <a:rPr lang="en-US" dirty="0"/>
              <a:t>Rose Window of Notre Dame Paris: Eleventh Century</a:t>
            </a:r>
            <a:endParaRPr lang="en-US"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1"/>
          <p:cNvSpPr>
            <a:spLocks noGrp="1"/>
          </p:cNvSpPr>
          <p:nvPr>
            <p:ph type="dt" sz="quarter" idx="10"/>
          </p:nvPr>
        </p:nvSpPr>
        <p:spPr>
          <a:noFill/>
        </p:spPr>
        <p:txBody>
          <a:bodyPr/>
          <a:lstStyle/>
          <a:p>
            <a:fld id="{5F54F7F8-D1E5-42CC-B654-7E4580D08395}" type="datetime2">
              <a:rPr lang="en-US" smtClean="0"/>
            </a:fld>
            <a:endParaRPr lang="en-US"/>
          </a:p>
        </p:txBody>
      </p:sp>
      <p:sp>
        <p:nvSpPr>
          <p:cNvPr id="60419" name="Slide Number Placeholder 2"/>
          <p:cNvSpPr>
            <a:spLocks noGrp="1"/>
          </p:cNvSpPr>
          <p:nvPr>
            <p:ph type="sldNum" sz="quarter" idx="12"/>
          </p:nvPr>
        </p:nvSpPr>
        <p:spPr>
          <a:noFill/>
        </p:spPr>
        <p:txBody>
          <a:bodyPr/>
          <a:lstStyle/>
          <a:p>
            <a:fld id="{F2FB1440-3263-4946-AB1B-9EBD79720350}" type="slidenum">
              <a:rPr lang="en-US" dirty="0" smtClean="0"/>
            </a:fld>
            <a:endParaRPr lang="en-US" dirty="0"/>
          </a:p>
        </p:txBody>
      </p:sp>
      <p:pic>
        <p:nvPicPr>
          <p:cNvPr id="60420" name="Picture 3"/>
          <p:cNvPicPr>
            <a:picLocks noChangeAspect="1" noChangeArrowheads="1"/>
          </p:cNvPicPr>
          <p:nvPr/>
        </p:nvPicPr>
        <p:blipFill>
          <a:blip r:embed="rId1"/>
          <a:srcRect/>
          <a:stretch>
            <a:fillRect/>
          </a:stretch>
        </p:blipFill>
        <p:spPr bwMode="auto">
          <a:xfrm>
            <a:off x="990600" y="304800"/>
            <a:ext cx="8534400" cy="6122988"/>
          </a:xfrm>
          <a:prstGeom prst="rect">
            <a:avLst/>
          </a:prstGeom>
          <a:noFill/>
          <a:ln w="9525" algn="ctr">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1"/>
          <p:cNvSpPr>
            <a:spLocks noGrp="1"/>
          </p:cNvSpPr>
          <p:nvPr>
            <p:ph type="dt" sz="quarter" idx="10"/>
          </p:nvPr>
        </p:nvSpPr>
        <p:spPr>
          <a:noFill/>
        </p:spPr>
        <p:txBody>
          <a:bodyPr/>
          <a:lstStyle/>
          <a:p>
            <a:fld id="{DF7A4ACE-3611-4CFE-A569-DDA647903D6D}" type="datetime2">
              <a:rPr lang="en-US" smtClean="0"/>
            </a:fld>
            <a:endParaRPr lang="en-US"/>
          </a:p>
        </p:txBody>
      </p:sp>
      <p:sp>
        <p:nvSpPr>
          <p:cNvPr id="61443" name="Slide Number Placeholder 2"/>
          <p:cNvSpPr>
            <a:spLocks noGrp="1"/>
          </p:cNvSpPr>
          <p:nvPr>
            <p:ph type="sldNum" sz="quarter" idx="12"/>
          </p:nvPr>
        </p:nvSpPr>
        <p:spPr>
          <a:noFill/>
        </p:spPr>
        <p:txBody>
          <a:bodyPr/>
          <a:lstStyle/>
          <a:p>
            <a:fld id="{6E9F9605-6B09-4306-8801-735DFEEF0699}" type="slidenum">
              <a:rPr lang="en-US" dirty="0" smtClean="0"/>
            </a:fld>
            <a:endParaRPr lang="en-US" dirty="0"/>
          </a:p>
        </p:txBody>
      </p:sp>
      <p:pic>
        <p:nvPicPr>
          <p:cNvPr id="61444" name="Picture 2"/>
          <p:cNvPicPr>
            <a:picLocks noChangeAspect="1" noChangeArrowheads="1"/>
          </p:cNvPicPr>
          <p:nvPr/>
        </p:nvPicPr>
        <p:blipFill>
          <a:blip r:embed="rId1"/>
          <a:srcRect/>
          <a:stretch>
            <a:fillRect/>
          </a:stretch>
        </p:blipFill>
        <p:spPr bwMode="auto">
          <a:xfrm>
            <a:off x="838200" y="228600"/>
            <a:ext cx="8305800" cy="5829300"/>
          </a:xfrm>
          <a:prstGeom prst="rect">
            <a:avLst/>
          </a:prstGeom>
          <a:noFill/>
          <a:ln w="9525" algn="ctr">
            <a:noFill/>
            <a:miter lim="800000"/>
            <a:headEnd/>
            <a:tailEnd/>
          </a:ln>
        </p:spPr>
      </p:pic>
      <p:sp>
        <p:nvSpPr>
          <p:cNvPr id="61445" name="TextBox 4"/>
          <p:cNvSpPr txBox="1">
            <a:spLocks noChangeArrowheads="1"/>
          </p:cNvSpPr>
          <p:nvPr/>
        </p:nvSpPr>
        <p:spPr bwMode="auto">
          <a:xfrm>
            <a:off x="2819400" y="6096000"/>
            <a:ext cx="4970463" cy="430213"/>
          </a:xfrm>
          <a:prstGeom prst="rect">
            <a:avLst/>
          </a:prstGeom>
          <a:noFill/>
          <a:ln w="9525">
            <a:noFill/>
            <a:miter lim="800000"/>
          </a:ln>
        </p:spPr>
        <p:txBody>
          <a:bodyPr wrap="none">
            <a:spAutoFit/>
          </a:bodyPr>
          <a:lstStyle/>
          <a:p>
            <a:r>
              <a:rPr lang="en-US" dirty="0"/>
              <a:t>1989-&gt; M. Eagler -&gt; Writing by STM tool</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1"/>
          <p:cNvSpPr>
            <a:spLocks noGrp="1"/>
          </p:cNvSpPr>
          <p:nvPr>
            <p:ph type="dt" sz="quarter" idx="10"/>
          </p:nvPr>
        </p:nvSpPr>
        <p:spPr>
          <a:noFill/>
        </p:spPr>
        <p:txBody>
          <a:bodyPr/>
          <a:lstStyle/>
          <a:p>
            <a:fld id="{7E8DB239-7E3E-4ABF-8B67-520874EEAEFC}" type="datetime2">
              <a:rPr lang="en-US" smtClean="0"/>
            </a:fld>
            <a:endParaRPr lang="en-US"/>
          </a:p>
        </p:txBody>
      </p:sp>
      <p:sp>
        <p:nvSpPr>
          <p:cNvPr id="62467" name="Slide Number Placeholder 2"/>
          <p:cNvSpPr>
            <a:spLocks noGrp="1"/>
          </p:cNvSpPr>
          <p:nvPr>
            <p:ph type="sldNum" sz="quarter" idx="12"/>
          </p:nvPr>
        </p:nvSpPr>
        <p:spPr>
          <a:noFill/>
        </p:spPr>
        <p:txBody>
          <a:bodyPr/>
          <a:lstStyle/>
          <a:p>
            <a:fld id="{1FABEF0B-8B0E-4479-86B7-D207EECFF84C}" type="slidenum">
              <a:rPr lang="en-US" dirty="0" smtClean="0"/>
            </a:fld>
            <a:endParaRPr lang="en-US" dirty="0"/>
          </a:p>
        </p:txBody>
      </p:sp>
      <p:pic>
        <p:nvPicPr>
          <p:cNvPr id="62468" name="Picture 2"/>
          <p:cNvPicPr>
            <a:picLocks noChangeAspect="1" noChangeArrowheads="1"/>
          </p:cNvPicPr>
          <p:nvPr/>
        </p:nvPicPr>
        <p:blipFill>
          <a:blip r:embed="rId1"/>
          <a:srcRect/>
          <a:stretch>
            <a:fillRect/>
          </a:stretch>
        </p:blipFill>
        <p:spPr bwMode="auto">
          <a:xfrm>
            <a:off x="0" y="304800"/>
            <a:ext cx="9906000" cy="2922588"/>
          </a:xfrm>
          <a:prstGeom prst="rect">
            <a:avLst/>
          </a:prstGeom>
          <a:noFill/>
          <a:ln w="9525" algn="ctr">
            <a:noFill/>
            <a:miter lim="800000"/>
            <a:headEnd/>
            <a:tailEnd/>
          </a:ln>
        </p:spPr>
      </p:pic>
      <p:sp>
        <p:nvSpPr>
          <p:cNvPr id="62469" name="Rectangle 4"/>
          <p:cNvSpPr>
            <a:spLocks noChangeArrowheads="1"/>
          </p:cNvSpPr>
          <p:nvPr/>
        </p:nvSpPr>
        <p:spPr bwMode="auto">
          <a:xfrm>
            <a:off x="0" y="3733800"/>
            <a:ext cx="9982200" cy="1200150"/>
          </a:xfrm>
          <a:prstGeom prst="rect">
            <a:avLst/>
          </a:prstGeom>
          <a:noFill/>
          <a:ln w="9525">
            <a:noFill/>
            <a:miter lim="800000"/>
          </a:ln>
        </p:spPr>
        <p:txBody>
          <a:bodyPr>
            <a:spAutoFit/>
          </a:bodyPr>
          <a:lstStyle/>
          <a:p>
            <a:pPr algn="l" defTabSz="838200"/>
            <a:r>
              <a:rPr lang="en-US" sz="2400" b="1" dirty="0">
                <a:solidFill>
                  <a:srgbClr val="0000FF"/>
                </a:solidFill>
              </a:rPr>
              <a:t>2000 Eigler </a:t>
            </a:r>
            <a:r>
              <a:rPr lang="en-US" sz="2400" b="1" i="1" dirty="0">
                <a:solidFill>
                  <a:srgbClr val="0000FF"/>
                </a:solidFill>
              </a:rPr>
              <a:t>et al</a:t>
            </a:r>
            <a:r>
              <a:rPr lang="en-US" sz="2400" b="1" dirty="0">
                <a:solidFill>
                  <a:srgbClr val="0000FF"/>
                </a:solidFill>
              </a:rPr>
              <a:t>: Construction of Quantum corrals and Quantum mirrors</a:t>
            </a:r>
            <a:endParaRPr lang="en-US" sz="2400">
              <a:solidFill>
                <a:srgbClr val="0000FF"/>
              </a:solidFill>
            </a:endParaRPr>
          </a:p>
          <a:p>
            <a:pPr algn="l" defTabSz="838200"/>
            <a:r>
              <a:rPr lang="en-US" sz="2400" b="1" dirty="0">
                <a:solidFill>
                  <a:srgbClr val="0000FF"/>
                </a:solidFill>
              </a:rPr>
              <a:t>2001 Florian Bamberg: Soldering of nanotubes with e-beam</a:t>
            </a:r>
            <a:endParaRPr lang="en-US" sz="2400" b="1" dirty="0">
              <a:solidFill>
                <a:srgbClr val="0000FF"/>
              </a:solidFill>
            </a:endParaRPr>
          </a:p>
          <a:p>
            <a:pPr algn="l" defTabSz="838200"/>
            <a:r>
              <a:rPr lang="en-US" sz="2400" b="1" dirty="0">
                <a:solidFill>
                  <a:srgbClr val="0000FF"/>
                </a:solidFill>
              </a:rPr>
              <a:t>2004 Intel launches the Pentium IV “Prescott” processor based</a:t>
            </a:r>
            <a:r>
              <a:rPr lang="en-US" sz="2400" dirty="0">
                <a:solidFill>
                  <a:srgbClr val="0000FF"/>
                </a:solidFill>
              </a:rPr>
              <a:t> technology</a:t>
            </a:r>
            <a:endParaRPr lang="en-US" sz="2400" dirty="0">
              <a:solidFill>
                <a:srgbClr val="0000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Date Placeholder 1"/>
          <p:cNvSpPr>
            <a:spLocks noGrp="1"/>
          </p:cNvSpPr>
          <p:nvPr>
            <p:ph type="dt" sz="quarter" idx="10"/>
          </p:nvPr>
        </p:nvSpPr>
        <p:spPr>
          <a:noFill/>
        </p:spPr>
        <p:txBody>
          <a:bodyPr/>
          <a:lstStyle/>
          <a:p>
            <a:pPr defTabSz="838200"/>
            <a:fld id="{8BC7E89D-4D31-4069-A7E4-35F2E1B10FB5}" type="datetime2">
              <a:rPr lang="en-US" smtClean="0"/>
            </a:fld>
            <a:endParaRPr lang="en-US"/>
          </a:p>
        </p:txBody>
      </p:sp>
      <p:sp>
        <p:nvSpPr>
          <p:cNvPr id="63491" name="Slide Number Placeholder 3"/>
          <p:cNvSpPr>
            <a:spLocks noGrp="1"/>
          </p:cNvSpPr>
          <p:nvPr>
            <p:ph type="sldNum" sz="quarter" idx="12"/>
          </p:nvPr>
        </p:nvSpPr>
        <p:spPr>
          <a:noFill/>
        </p:spPr>
        <p:txBody>
          <a:bodyPr/>
          <a:lstStyle/>
          <a:p>
            <a:pPr defTabSz="838200"/>
            <a:fld id="{BC81F356-2709-43EA-B1BF-D6A9EA16E9C9}" type="slidenum">
              <a:rPr lang="en-US" dirty="0" smtClean="0"/>
            </a:fld>
            <a:endParaRPr lang="en-US" dirty="0"/>
          </a:p>
        </p:txBody>
      </p:sp>
      <p:sp>
        <p:nvSpPr>
          <p:cNvPr id="63492"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63493" name="Rectangle 6"/>
          <p:cNvSpPr>
            <a:spLocks noChangeArrowheads="1"/>
          </p:cNvSpPr>
          <p:nvPr/>
        </p:nvSpPr>
        <p:spPr bwMode="auto">
          <a:xfrm>
            <a:off x="500063" y="655638"/>
            <a:ext cx="7429500" cy="2133600"/>
          </a:xfrm>
          <a:prstGeom prst="rect">
            <a:avLst/>
          </a:prstGeom>
          <a:noFill/>
          <a:ln w="9525">
            <a:noFill/>
            <a:miter lim="800000"/>
          </a:ln>
        </p:spPr>
        <p:txBody>
          <a:bodyPr lIns="83807" tIns="41903" rIns="83807" bIns="41903"/>
          <a:lstStyle/>
          <a:p>
            <a:pPr marL="314325" indent="-314325" algn="l" defTabSz="838200">
              <a:spcBef>
                <a:spcPct val="20000"/>
              </a:spcBef>
              <a:buFontTx/>
              <a:buChar char="•"/>
            </a:pPr>
            <a:r>
              <a:rPr lang="en-US" sz="1600" dirty="0">
                <a:solidFill>
                  <a:schemeClr val="accent2"/>
                </a:solidFill>
              </a:rPr>
              <a:t>2005 onwards</a:t>
            </a:r>
            <a:endParaRPr lang="en-US" sz="1600" dirty="0">
              <a:solidFill>
                <a:schemeClr val="accent2"/>
              </a:solidFill>
            </a:endParaRPr>
          </a:p>
          <a:p>
            <a:pPr marL="314325" indent="-314325" algn="l" defTabSz="838200">
              <a:spcBef>
                <a:spcPct val="20000"/>
              </a:spcBef>
              <a:buFontTx/>
              <a:buChar char="•"/>
            </a:pPr>
            <a:r>
              <a:rPr lang="en-US" sz="1600" dirty="0">
                <a:solidFill>
                  <a:schemeClr val="tx1"/>
                </a:solidFill>
              </a:rPr>
              <a:t>Nanotechnology is already making </a:t>
            </a:r>
            <a:r>
              <a:rPr lang="en-US" sz="1600" b="1" dirty="0">
                <a:solidFill>
                  <a:schemeClr val="tx1"/>
                </a:solidFill>
              </a:rPr>
              <a:t>today’s</a:t>
            </a:r>
            <a:r>
              <a:rPr lang="en-US" sz="1600" dirty="0">
                <a:solidFill>
                  <a:schemeClr val="tx1"/>
                </a:solidFill>
              </a:rPr>
              <a:t> products:</a:t>
            </a:r>
            <a:endParaRPr lang="en-US" sz="1600" dirty="0">
              <a:solidFill>
                <a:schemeClr val="tx1"/>
              </a:solidFill>
            </a:endParaRPr>
          </a:p>
          <a:p>
            <a:pPr marL="681355" lvl="1" indent="-262255" algn="l" defTabSz="838200">
              <a:spcBef>
                <a:spcPct val="20000"/>
              </a:spcBef>
              <a:buFontTx/>
              <a:buChar char="–"/>
            </a:pPr>
            <a:r>
              <a:rPr lang="en-US" sz="1600" dirty="0">
                <a:solidFill>
                  <a:schemeClr val="tx1"/>
                </a:solidFill>
              </a:rPr>
              <a:t>Lighter</a:t>
            </a:r>
            <a:endParaRPr lang="en-US" sz="1600" dirty="0">
              <a:solidFill>
                <a:schemeClr val="tx1"/>
              </a:solidFill>
            </a:endParaRPr>
          </a:p>
          <a:p>
            <a:pPr marL="681355" lvl="1" indent="-262255" algn="l" defTabSz="838200">
              <a:spcBef>
                <a:spcPct val="20000"/>
              </a:spcBef>
              <a:buFontTx/>
              <a:buChar char="–"/>
            </a:pPr>
            <a:r>
              <a:rPr lang="en-US" sz="1600" dirty="0">
                <a:solidFill>
                  <a:schemeClr val="tx1"/>
                </a:solidFill>
              </a:rPr>
              <a:t>Stronger     </a:t>
            </a:r>
            <a:endParaRPr lang="en-US" sz="1600" dirty="0">
              <a:solidFill>
                <a:schemeClr val="tx1"/>
              </a:solidFill>
            </a:endParaRPr>
          </a:p>
          <a:p>
            <a:pPr marL="681355" lvl="1" indent="-262255" algn="l" defTabSz="838200">
              <a:spcBef>
                <a:spcPct val="20000"/>
              </a:spcBef>
              <a:buFontTx/>
              <a:buChar char="–"/>
            </a:pPr>
            <a:r>
              <a:rPr lang="en-US" sz="1600" dirty="0">
                <a:solidFill>
                  <a:schemeClr val="tx1"/>
                </a:solidFill>
              </a:rPr>
              <a:t>Faster</a:t>
            </a:r>
            <a:endParaRPr lang="en-US" sz="1600" dirty="0">
              <a:solidFill>
                <a:schemeClr val="tx1"/>
              </a:solidFill>
            </a:endParaRPr>
          </a:p>
          <a:p>
            <a:pPr marL="681355" lvl="1" indent="-262255" algn="l" defTabSz="838200">
              <a:spcBef>
                <a:spcPct val="20000"/>
              </a:spcBef>
              <a:buFontTx/>
              <a:buChar char="–"/>
            </a:pPr>
            <a:r>
              <a:rPr lang="en-US" sz="1600" dirty="0">
                <a:solidFill>
                  <a:schemeClr val="tx1"/>
                </a:solidFill>
              </a:rPr>
              <a:t>Smaller</a:t>
            </a:r>
            <a:endParaRPr lang="en-US" sz="1600" dirty="0">
              <a:solidFill>
                <a:schemeClr val="tx1"/>
              </a:solidFill>
            </a:endParaRPr>
          </a:p>
          <a:p>
            <a:pPr marL="681355" lvl="1" indent="-262255" algn="l" defTabSz="838200">
              <a:spcBef>
                <a:spcPct val="20000"/>
              </a:spcBef>
              <a:buFontTx/>
              <a:buChar char="–"/>
            </a:pPr>
            <a:r>
              <a:rPr lang="en-US" sz="1600" dirty="0">
                <a:solidFill>
                  <a:schemeClr val="tx1"/>
                </a:solidFill>
              </a:rPr>
              <a:t>More Durable</a:t>
            </a:r>
            <a:endParaRPr lang="en-US" sz="1600" dirty="0">
              <a:solidFill>
                <a:schemeClr val="tx1"/>
              </a:solidFill>
            </a:endParaRPr>
          </a:p>
        </p:txBody>
      </p:sp>
      <p:pic>
        <p:nvPicPr>
          <p:cNvPr id="63494" name="Picture 7" descr="NUVUE AM55OL Organic Light Emitting Diode by Eastman Kodak"/>
          <p:cNvPicPr>
            <a:picLocks noChangeAspect="1" noChangeArrowheads="1"/>
          </p:cNvPicPr>
          <p:nvPr/>
        </p:nvPicPr>
        <p:blipFill>
          <a:blip r:embed="rId1"/>
          <a:srcRect/>
          <a:stretch>
            <a:fillRect/>
          </a:stretch>
        </p:blipFill>
        <p:spPr bwMode="auto">
          <a:xfrm>
            <a:off x="7899400" y="3001963"/>
            <a:ext cx="1712913" cy="1516062"/>
          </a:xfrm>
          <a:prstGeom prst="rect">
            <a:avLst/>
          </a:prstGeom>
          <a:noFill/>
          <a:ln w="9525">
            <a:noFill/>
            <a:miter lim="800000"/>
            <a:headEnd/>
            <a:tailEnd/>
          </a:ln>
        </p:spPr>
      </p:pic>
      <p:pic>
        <p:nvPicPr>
          <p:cNvPr id="63495" name="Picture 8" descr="NanoBike-cropped"/>
          <p:cNvPicPr>
            <a:picLocks noChangeAspect="1" noChangeArrowheads="1"/>
          </p:cNvPicPr>
          <p:nvPr/>
        </p:nvPicPr>
        <p:blipFill>
          <a:blip r:embed="rId2"/>
          <a:srcRect l="9804" t="7576" r="7353" b="3787"/>
          <a:stretch>
            <a:fillRect/>
          </a:stretch>
        </p:blipFill>
        <p:spPr bwMode="auto">
          <a:xfrm>
            <a:off x="8035925" y="4994275"/>
            <a:ext cx="1438275" cy="1035050"/>
          </a:xfrm>
          <a:prstGeom prst="rect">
            <a:avLst/>
          </a:prstGeom>
          <a:noFill/>
          <a:ln w="9525">
            <a:noFill/>
            <a:miter lim="800000"/>
            <a:headEnd/>
            <a:tailEnd/>
          </a:ln>
        </p:spPr>
      </p:pic>
      <p:pic>
        <p:nvPicPr>
          <p:cNvPr id="63496" name="Picture 9" descr="04 Chevrolet Impala"/>
          <p:cNvPicPr>
            <a:picLocks noChangeAspect="1" noChangeArrowheads="1"/>
          </p:cNvPicPr>
          <p:nvPr/>
        </p:nvPicPr>
        <p:blipFill>
          <a:blip r:embed="rId3"/>
          <a:srcRect/>
          <a:stretch>
            <a:fillRect/>
          </a:stretch>
        </p:blipFill>
        <p:spPr bwMode="auto">
          <a:xfrm>
            <a:off x="2349500" y="2789238"/>
            <a:ext cx="1570038" cy="857250"/>
          </a:xfrm>
          <a:prstGeom prst="rect">
            <a:avLst/>
          </a:prstGeom>
          <a:noFill/>
          <a:ln w="9525">
            <a:noFill/>
            <a:miter lim="800000"/>
            <a:headEnd/>
            <a:tailEnd/>
          </a:ln>
        </p:spPr>
      </p:pic>
      <p:pic>
        <p:nvPicPr>
          <p:cNvPr id="63497" name="Picture 10" descr="Nano Slacks by Dockers"/>
          <p:cNvPicPr>
            <a:picLocks noChangeAspect="1" noChangeArrowheads="1"/>
          </p:cNvPicPr>
          <p:nvPr/>
        </p:nvPicPr>
        <p:blipFill>
          <a:blip r:embed="rId4"/>
          <a:srcRect/>
          <a:stretch>
            <a:fillRect/>
          </a:stretch>
        </p:blipFill>
        <p:spPr bwMode="auto">
          <a:xfrm>
            <a:off x="847725" y="5146675"/>
            <a:ext cx="1152525" cy="1562100"/>
          </a:xfrm>
          <a:prstGeom prst="rect">
            <a:avLst/>
          </a:prstGeom>
          <a:noFill/>
          <a:ln w="9525">
            <a:noFill/>
            <a:miter lim="800000"/>
            <a:headEnd/>
            <a:tailEnd/>
          </a:ln>
        </p:spPr>
      </p:pic>
      <p:pic>
        <p:nvPicPr>
          <p:cNvPr id="63498" name="Picture 11" descr="HEAD Nano Titanium racquets"/>
          <p:cNvPicPr>
            <a:picLocks noChangeAspect="1" noChangeArrowheads="1"/>
          </p:cNvPicPr>
          <p:nvPr/>
        </p:nvPicPr>
        <p:blipFill>
          <a:blip r:embed="rId5"/>
          <a:srcRect/>
          <a:stretch>
            <a:fillRect/>
          </a:stretch>
        </p:blipFill>
        <p:spPr bwMode="auto">
          <a:xfrm>
            <a:off x="3600450" y="4217988"/>
            <a:ext cx="2292350" cy="976312"/>
          </a:xfrm>
          <a:prstGeom prst="rect">
            <a:avLst/>
          </a:prstGeom>
          <a:noFill/>
          <a:ln w="9525">
            <a:noFill/>
            <a:miter lim="800000"/>
            <a:headEnd/>
            <a:tailEnd/>
          </a:ln>
        </p:spPr>
      </p:pic>
      <p:pic>
        <p:nvPicPr>
          <p:cNvPr id="63499" name="Picture 12" descr="Wilson Performance Driver - Pd5  by Wilson"/>
          <p:cNvPicPr>
            <a:picLocks noChangeAspect="1" noChangeArrowheads="1"/>
          </p:cNvPicPr>
          <p:nvPr/>
        </p:nvPicPr>
        <p:blipFill>
          <a:blip r:embed="rId6"/>
          <a:srcRect/>
          <a:stretch>
            <a:fillRect/>
          </a:stretch>
        </p:blipFill>
        <p:spPr bwMode="auto">
          <a:xfrm>
            <a:off x="6283325" y="3003550"/>
            <a:ext cx="1616075" cy="1130300"/>
          </a:xfrm>
          <a:prstGeom prst="rect">
            <a:avLst/>
          </a:prstGeom>
          <a:noFill/>
          <a:ln w="9525">
            <a:noFill/>
            <a:miter lim="800000"/>
            <a:headEnd/>
            <a:tailEnd/>
          </a:ln>
        </p:spPr>
      </p:pic>
      <p:pic>
        <p:nvPicPr>
          <p:cNvPr id="63500" name="Picture 14" descr="NDMX Golf Balls by NanoDynamics, Inc"/>
          <p:cNvPicPr>
            <a:picLocks noChangeAspect="1" noChangeArrowheads="1"/>
          </p:cNvPicPr>
          <p:nvPr/>
        </p:nvPicPr>
        <p:blipFill>
          <a:blip r:embed="rId7"/>
          <a:srcRect/>
          <a:stretch>
            <a:fillRect/>
          </a:stretch>
        </p:blipFill>
        <p:spPr bwMode="auto">
          <a:xfrm>
            <a:off x="6489700" y="5146675"/>
            <a:ext cx="1143000" cy="1562100"/>
          </a:xfrm>
          <a:prstGeom prst="rect">
            <a:avLst/>
          </a:prstGeom>
          <a:noFill/>
          <a:ln w="9525">
            <a:noFill/>
            <a:miter lim="800000"/>
            <a:headEnd/>
            <a:tailEnd/>
          </a:ln>
        </p:spPr>
      </p:pic>
      <p:pic>
        <p:nvPicPr>
          <p:cNvPr id="63501" name="Picture 15" descr="Lyphazome Cosmetics"/>
          <p:cNvPicPr>
            <a:picLocks noChangeAspect="1" noChangeArrowheads="1"/>
          </p:cNvPicPr>
          <p:nvPr/>
        </p:nvPicPr>
        <p:blipFill>
          <a:blip r:embed="rId8"/>
          <a:srcRect/>
          <a:stretch>
            <a:fillRect/>
          </a:stretch>
        </p:blipFill>
        <p:spPr bwMode="auto">
          <a:xfrm>
            <a:off x="1398588" y="3789363"/>
            <a:ext cx="1504950" cy="1054100"/>
          </a:xfrm>
          <a:prstGeom prst="rect">
            <a:avLst/>
          </a:prstGeom>
          <a:noFill/>
          <a:ln w="9525">
            <a:noFill/>
            <a:miter lim="800000"/>
            <a:headEnd/>
            <a:tailEnd/>
          </a:ln>
        </p:spPr>
      </p:pic>
      <p:pic>
        <p:nvPicPr>
          <p:cNvPr id="63502" name="Picture 16" descr="Stain Resistant Tie by Brooks Brothers"/>
          <p:cNvPicPr>
            <a:picLocks noChangeAspect="1" noChangeArrowheads="1"/>
          </p:cNvPicPr>
          <p:nvPr/>
        </p:nvPicPr>
        <p:blipFill>
          <a:blip r:embed="rId9"/>
          <a:srcRect/>
          <a:stretch>
            <a:fillRect/>
          </a:stretch>
        </p:blipFill>
        <p:spPr bwMode="auto">
          <a:xfrm>
            <a:off x="3736975" y="5360988"/>
            <a:ext cx="852488" cy="1357312"/>
          </a:xfrm>
          <a:prstGeom prst="rect">
            <a:avLst/>
          </a:prstGeom>
          <a:noFill/>
          <a:ln w="9525">
            <a:noFill/>
            <a:miter lim="800000"/>
            <a:headEnd/>
            <a:tailEnd/>
          </a:ln>
        </p:spPr>
      </p:pic>
      <p:pic>
        <p:nvPicPr>
          <p:cNvPr id="63503" name="Picture 17" descr="Nano-Tex Shirt by Eddie Bauer"/>
          <p:cNvPicPr>
            <a:picLocks noChangeAspect="1" noChangeArrowheads="1"/>
          </p:cNvPicPr>
          <p:nvPr/>
        </p:nvPicPr>
        <p:blipFill>
          <a:blip r:embed="rId10"/>
          <a:srcRect/>
          <a:stretch>
            <a:fillRect/>
          </a:stretch>
        </p:blipFill>
        <p:spPr bwMode="auto">
          <a:xfrm>
            <a:off x="2362200" y="5218113"/>
            <a:ext cx="1177925" cy="1562100"/>
          </a:xfrm>
          <a:prstGeom prst="rect">
            <a:avLst/>
          </a:prstGeom>
          <a:noFill/>
          <a:ln w="9525">
            <a:noFill/>
            <a:miter lim="800000"/>
            <a:headEnd/>
            <a:tailEnd/>
          </a:ln>
        </p:spPr>
      </p:pic>
      <p:pic>
        <p:nvPicPr>
          <p:cNvPr id="63504" name="Picture 18" descr="1022"/>
          <p:cNvPicPr>
            <a:picLocks noChangeAspect="1" noChangeArrowheads="1"/>
          </p:cNvPicPr>
          <p:nvPr/>
        </p:nvPicPr>
        <p:blipFill>
          <a:blip r:embed="rId11"/>
          <a:srcRect/>
          <a:stretch>
            <a:fillRect/>
          </a:stretch>
        </p:blipFill>
        <p:spPr bwMode="auto">
          <a:xfrm>
            <a:off x="5251450" y="5432425"/>
            <a:ext cx="1125538" cy="1214438"/>
          </a:xfrm>
          <a:prstGeom prst="rect">
            <a:avLst/>
          </a:prstGeom>
          <a:noFill/>
          <a:ln w="9525">
            <a:noFill/>
            <a:miter lim="800000"/>
            <a:headEnd/>
            <a:tailEnd/>
          </a:ln>
        </p:spPr>
      </p:pic>
      <p:pic>
        <p:nvPicPr>
          <p:cNvPr id="63505" name="Picture 19" descr="Lab_on_a_chip"/>
          <p:cNvPicPr>
            <a:picLocks noChangeAspect="1" noChangeArrowheads="1"/>
          </p:cNvPicPr>
          <p:nvPr/>
        </p:nvPicPr>
        <p:blipFill>
          <a:blip r:embed="rId12"/>
          <a:srcRect/>
          <a:stretch>
            <a:fillRect/>
          </a:stretch>
        </p:blipFill>
        <p:spPr bwMode="auto">
          <a:xfrm>
            <a:off x="4219575" y="2574925"/>
            <a:ext cx="1925638" cy="1430338"/>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Date Placeholder 1"/>
          <p:cNvSpPr>
            <a:spLocks noGrp="1"/>
          </p:cNvSpPr>
          <p:nvPr>
            <p:ph type="dt" sz="quarter" idx="10"/>
          </p:nvPr>
        </p:nvSpPr>
        <p:spPr>
          <a:noFill/>
        </p:spPr>
        <p:txBody>
          <a:bodyPr/>
          <a:lstStyle/>
          <a:p>
            <a:pPr defTabSz="838200"/>
            <a:fld id="{C8C09AA1-36E0-4E23-9803-45B09074BAB7}" type="datetime2">
              <a:rPr lang="en-US" smtClean="0"/>
            </a:fld>
            <a:endParaRPr lang="en-US"/>
          </a:p>
        </p:txBody>
      </p:sp>
      <p:sp>
        <p:nvSpPr>
          <p:cNvPr id="64515" name="Slide Number Placeholder 3"/>
          <p:cNvSpPr>
            <a:spLocks noGrp="1"/>
          </p:cNvSpPr>
          <p:nvPr>
            <p:ph type="sldNum" sz="quarter" idx="12"/>
          </p:nvPr>
        </p:nvSpPr>
        <p:spPr>
          <a:noFill/>
        </p:spPr>
        <p:txBody>
          <a:bodyPr/>
          <a:lstStyle/>
          <a:p>
            <a:pPr defTabSz="838200"/>
            <a:fld id="{18F038DE-3327-4DC5-BB94-72B76D0367B5}" type="slidenum">
              <a:rPr lang="en-US" dirty="0" smtClean="0"/>
            </a:fld>
            <a:endParaRPr lang="en-US" dirty="0"/>
          </a:p>
        </p:txBody>
      </p:sp>
      <p:sp>
        <p:nvSpPr>
          <p:cNvPr id="64516"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pic>
        <p:nvPicPr>
          <p:cNvPr id="64517" name="Picture 9"/>
          <p:cNvPicPr>
            <a:picLocks noChangeAspect="1" noChangeArrowheads="1"/>
          </p:cNvPicPr>
          <p:nvPr/>
        </p:nvPicPr>
        <p:blipFill>
          <a:blip r:embed="rId1"/>
          <a:srcRect/>
          <a:stretch>
            <a:fillRect/>
          </a:stretch>
        </p:blipFill>
        <p:spPr bwMode="auto">
          <a:xfrm>
            <a:off x="636588" y="584200"/>
            <a:ext cx="8907462" cy="5503863"/>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Date Placeholder 1"/>
          <p:cNvSpPr>
            <a:spLocks noGrp="1"/>
          </p:cNvSpPr>
          <p:nvPr>
            <p:ph type="dt" sz="quarter" idx="10"/>
          </p:nvPr>
        </p:nvSpPr>
        <p:spPr>
          <a:noFill/>
        </p:spPr>
        <p:txBody>
          <a:bodyPr/>
          <a:lstStyle/>
          <a:p>
            <a:pPr defTabSz="838200"/>
            <a:fld id="{AA570ACA-9093-40C3-856F-97C585E7E8CA}" type="datetime2">
              <a:rPr lang="en-US" smtClean="0"/>
            </a:fld>
            <a:endParaRPr lang="en-US"/>
          </a:p>
        </p:txBody>
      </p:sp>
      <p:sp>
        <p:nvSpPr>
          <p:cNvPr id="65539" name="Slide Number Placeholder 3"/>
          <p:cNvSpPr>
            <a:spLocks noGrp="1"/>
          </p:cNvSpPr>
          <p:nvPr>
            <p:ph type="sldNum" sz="quarter" idx="12"/>
          </p:nvPr>
        </p:nvSpPr>
        <p:spPr>
          <a:noFill/>
        </p:spPr>
        <p:txBody>
          <a:bodyPr/>
          <a:lstStyle/>
          <a:p>
            <a:pPr defTabSz="838200"/>
            <a:fld id="{C485653A-AA17-484C-8A9F-0B9FEABADBE6}" type="slidenum">
              <a:rPr lang="en-US" dirty="0" smtClean="0"/>
            </a:fld>
            <a:endParaRPr lang="en-US" dirty="0"/>
          </a:p>
        </p:txBody>
      </p:sp>
      <p:sp>
        <p:nvSpPr>
          <p:cNvPr id="65540"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pic>
        <p:nvPicPr>
          <p:cNvPr id="65541" name="Picture 7"/>
          <p:cNvPicPr>
            <a:picLocks noChangeAspect="1" noChangeArrowheads="1"/>
          </p:cNvPicPr>
          <p:nvPr/>
        </p:nvPicPr>
        <p:blipFill>
          <a:blip r:embed="rId1"/>
          <a:srcRect/>
          <a:stretch>
            <a:fillRect/>
          </a:stretch>
        </p:blipFill>
        <p:spPr bwMode="auto">
          <a:xfrm>
            <a:off x="947738" y="1219200"/>
            <a:ext cx="8253412" cy="4552950"/>
          </a:xfrm>
          <a:prstGeom prst="rect">
            <a:avLst/>
          </a:prstGeom>
          <a:noFill/>
          <a:ln w="9525">
            <a:noFill/>
            <a:miter lim="800000"/>
            <a:headEnd/>
            <a:tailEnd/>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Date Placeholder 1"/>
          <p:cNvSpPr>
            <a:spLocks noGrp="1"/>
          </p:cNvSpPr>
          <p:nvPr>
            <p:ph type="dt" sz="quarter" idx="10"/>
          </p:nvPr>
        </p:nvSpPr>
        <p:spPr>
          <a:noFill/>
        </p:spPr>
        <p:txBody>
          <a:bodyPr/>
          <a:lstStyle/>
          <a:p>
            <a:pPr defTabSz="838200"/>
            <a:fld id="{B935F2B7-6554-41A3-92C9-E22F913D1E4E}" type="datetime2">
              <a:rPr lang="en-US" smtClean="0"/>
            </a:fld>
            <a:endParaRPr lang="en-US"/>
          </a:p>
        </p:txBody>
      </p:sp>
      <p:sp>
        <p:nvSpPr>
          <p:cNvPr id="66563" name="Slide Number Placeholder 3"/>
          <p:cNvSpPr>
            <a:spLocks noGrp="1"/>
          </p:cNvSpPr>
          <p:nvPr>
            <p:ph type="sldNum" sz="quarter" idx="12"/>
          </p:nvPr>
        </p:nvSpPr>
        <p:spPr>
          <a:noFill/>
        </p:spPr>
        <p:txBody>
          <a:bodyPr/>
          <a:lstStyle/>
          <a:p>
            <a:pPr defTabSz="838200"/>
            <a:fld id="{A98B1A43-3929-4D2A-8DAD-8A9612AC395D}" type="slidenum">
              <a:rPr lang="en-US" dirty="0" smtClean="0"/>
            </a:fld>
            <a:endParaRPr lang="en-US" dirty="0"/>
          </a:p>
        </p:txBody>
      </p:sp>
      <p:sp>
        <p:nvSpPr>
          <p:cNvPr id="66564"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66565" name="Oval 17"/>
          <p:cNvSpPr>
            <a:spLocks noChangeArrowheads="1"/>
          </p:cNvSpPr>
          <p:nvPr/>
        </p:nvSpPr>
        <p:spPr bwMode="auto">
          <a:xfrm>
            <a:off x="2058988" y="1790700"/>
            <a:ext cx="5329237" cy="2847975"/>
          </a:xfrm>
          <a:prstGeom prst="ellipse">
            <a:avLst/>
          </a:prstGeom>
          <a:noFill/>
          <a:ln w="19050">
            <a:solidFill>
              <a:schemeClr val="tx1"/>
            </a:solidFill>
            <a:round/>
          </a:ln>
        </p:spPr>
        <p:txBody>
          <a:bodyPr wrap="none" anchor="ctr"/>
          <a:lstStyle/>
          <a:p>
            <a:endParaRPr lang="en-IN">
              <a:latin typeface="Calibri" panose="020F0502020204030204" pitchFamily="34" charset="0"/>
              <a:cs typeface="Calibri" panose="020F0502020204030204" pitchFamily="34" charset="0"/>
            </a:endParaRPr>
          </a:p>
        </p:txBody>
      </p:sp>
      <p:sp>
        <p:nvSpPr>
          <p:cNvPr id="66566" name="Oval 18"/>
          <p:cNvSpPr>
            <a:spLocks noChangeArrowheads="1"/>
          </p:cNvSpPr>
          <p:nvPr/>
        </p:nvSpPr>
        <p:spPr bwMode="auto">
          <a:xfrm>
            <a:off x="2933700" y="2373313"/>
            <a:ext cx="3697288" cy="1631950"/>
          </a:xfrm>
          <a:prstGeom prst="ellipse">
            <a:avLst/>
          </a:prstGeom>
          <a:noFill/>
          <a:ln w="19050">
            <a:solidFill>
              <a:schemeClr val="tx1"/>
            </a:solidFill>
            <a:round/>
          </a:ln>
        </p:spPr>
        <p:txBody>
          <a:bodyPr wrap="none" anchor="ctr"/>
          <a:lstStyle/>
          <a:p>
            <a:endParaRPr lang="en-IN">
              <a:latin typeface="Calibri" panose="020F0502020204030204" pitchFamily="34" charset="0"/>
              <a:cs typeface="Calibri" panose="020F0502020204030204" pitchFamily="34" charset="0"/>
            </a:endParaRPr>
          </a:p>
        </p:txBody>
      </p:sp>
      <p:sp>
        <p:nvSpPr>
          <p:cNvPr id="66567" name="Oval 19"/>
          <p:cNvSpPr>
            <a:spLocks noChangeArrowheads="1"/>
          </p:cNvSpPr>
          <p:nvPr/>
        </p:nvSpPr>
        <p:spPr bwMode="auto">
          <a:xfrm>
            <a:off x="1435100" y="1195388"/>
            <a:ext cx="6656388" cy="4075112"/>
          </a:xfrm>
          <a:prstGeom prst="ellipse">
            <a:avLst/>
          </a:prstGeom>
          <a:noFill/>
          <a:ln w="19050">
            <a:solidFill>
              <a:schemeClr val="tx1"/>
            </a:solidFill>
            <a:round/>
          </a:ln>
        </p:spPr>
        <p:txBody>
          <a:bodyPr wrap="none" anchor="ctr"/>
          <a:lstStyle/>
          <a:p>
            <a:endParaRPr lang="en-IN">
              <a:latin typeface="Calibri" panose="020F0502020204030204" pitchFamily="34" charset="0"/>
              <a:cs typeface="Calibri" panose="020F0502020204030204" pitchFamily="34" charset="0"/>
            </a:endParaRPr>
          </a:p>
        </p:txBody>
      </p:sp>
      <p:sp>
        <p:nvSpPr>
          <p:cNvPr id="66568" name="Oval 20"/>
          <p:cNvSpPr>
            <a:spLocks noChangeArrowheads="1"/>
          </p:cNvSpPr>
          <p:nvPr/>
        </p:nvSpPr>
        <p:spPr bwMode="auto">
          <a:xfrm>
            <a:off x="866775" y="708025"/>
            <a:ext cx="7793038" cy="5084763"/>
          </a:xfrm>
          <a:prstGeom prst="ellipse">
            <a:avLst/>
          </a:prstGeom>
          <a:noFill/>
          <a:ln w="19050">
            <a:solidFill>
              <a:schemeClr val="tx1"/>
            </a:solidFill>
            <a:round/>
          </a:ln>
        </p:spPr>
        <p:txBody>
          <a:bodyPr wrap="none" anchor="ctr"/>
          <a:lstStyle/>
          <a:p>
            <a:endParaRPr lang="en-IN">
              <a:latin typeface="Calibri" panose="020F0502020204030204" pitchFamily="34" charset="0"/>
              <a:cs typeface="Calibri" panose="020F0502020204030204" pitchFamily="34" charset="0"/>
            </a:endParaRPr>
          </a:p>
        </p:txBody>
      </p:sp>
      <p:sp>
        <p:nvSpPr>
          <p:cNvPr id="66569" name="Rectangle 21"/>
          <p:cNvSpPr>
            <a:spLocks noChangeArrowheads="1"/>
          </p:cNvSpPr>
          <p:nvPr/>
        </p:nvSpPr>
        <p:spPr bwMode="auto">
          <a:xfrm>
            <a:off x="4748213" y="3870325"/>
            <a:ext cx="414337" cy="254000"/>
          </a:xfrm>
          <a:prstGeom prst="rect">
            <a:avLst/>
          </a:prstGeom>
          <a:solidFill>
            <a:schemeClr val="bg1"/>
          </a:solidFill>
          <a:ln w="9525">
            <a:solidFill>
              <a:schemeClr val="tx1"/>
            </a:solidFill>
            <a:miter lim="800000"/>
          </a:ln>
        </p:spPr>
        <p:txBody>
          <a:bodyPr lIns="0" tIns="0" rIns="0" bIns="0">
            <a:spAutoFit/>
          </a:bodyPr>
          <a:lstStyle/>
          <a:p>
            <a:pPr marL="314325" indent="-314325" defTabSz="838200">
              <a:spcBef>
                <a:spcPct val="20000"/>
              </a:spcBef>
            </a:pPr>
            <a:r>
              <a:rPr lang="en-US" sz="1600" dirty="0">
                <a:solidFill>
                  <a:schemeClr val="tx1"/>
                </a:solidFill>
                <a:latin typeface="Calibri" panose="020F0502020204030204" pitchFamily="34" charset="0"/>
                <a:cs typeface="Calibri" panose="020F0502020204030204" pitchFamily="34" charset="0"/>
              </a:rPr>
              <a:t>1-4</a:t>
            </a:r>
            <a:endParaRPr lang="en-US" sz="1600" dirty="0">
              <a:solidFill>
                <a:schemeClr val="tx1"/>
              </a:solidFill>
              <a:latin typeface="Calibri" panose="020F0502020204030204" pitchFamily="34" charset="0"/>
              <a:cs typeface="Calibri" panose="020F0502020204030204" pitchFamily="34" charset="0"/>
            </a:endParaRPr>
          </a:p>
        </p:txBody>
      </p:sp>
      <p:sp>
        <p:nvSpPr>
          <p:cNvPr id="66570" name="Rectangle 22"/>
          <p:cNvSpPr>
            <a:spLocks noChangeArrowheads="1"/>
          </p:cNvSpPr>
          <p:nvPr/>
        </p:nvSpPr>
        <p:spPr bwMode="auto">
          <a:xfrm>
            <a:off x="4818063" y="4441825"/>
            <a:ext cx="436562" cy="254000"/>
          </a:xfrm>
          <a:prstGeom prst="rect">
            <a:avLst/>
          </a:prstGeom>
          <a:solidFill>
            <a:schemeClr val="bg1"/>
          </a:solidFill>
          <a:ln w="9525">
            <a:solidFill>
              <a:schemeClr val="tx1"/>
            </a:solidFill>
            <a:miter lim="800000"/>
          </a:ln>
        </p:spPr>
        <p:txBody>
          <a:bodyPr lIns="0" tIns="0" rIns="0" bIns="0">
            <a:spAutoFit/>
          </a:bodyPr>
          <a:lstStyle/>
          <a:p>
            <a:pPr marL="314325" indent="-314325" defTabSz="838200">
              <a:spcBef>
                <a:spcPct val="20000"/>
              </a:spcBef>
            </a:pPr>
            <a:r>
              <a:rPr lang="en-US" sz="1600" dirty="0">
                <a:solidFill>
                  <a:schemeClr val="tx1"/>
                </a:solidFill>
                <a:latin typeface="Calibri" panose="020F0502020204030204" pitchFamily="34" charset="0"/>
                <a:cs typeface="Calibri" panose="020F0502020204030204" pitchFamily="34" charset="0"/>
              </a:rPr>
              <a:t>5-8</a:t>
            </a:r>
            <a:endParaRPr lang="en-US" sz="1600" dirty="0">
              <a:solidFill>
                <a:schemeClr val="tx1"/>
              </a:solidFill>
              <a:latin typeface="Calibri" panose="020F0502020204030204" pitchFamily="34" charset="0"/>
              <a:cs typeface="Calibri" panose="020F0502020204030204" pitchFamily="34" charset="0"/>
            </a:endParaRPr>
          </a:p>
        </p:txBody>
      </p:sp>
      <p:sp>
        <p:nvSpPr>
          <p:cNvPr id="66571" name="Rectangle 23"/>
          <p:cNvSpPr>
            <a:spLocks noChangeArrowheads="1"/>
          </p:cNvSpPr>
          <p:nvPr/>
        </p:nvSpPr>
        <p:spPr bwMode="auto">
          <a:xfrm>
            <a:off x="5110163" y="5084763"/>
            <a:ext cx="533400" cy="254000"/>
          </a:xfrm>
          <a:prstGeom prst="rect">
            <a:avLst/>
          </a:prstGeom>
          <a:solidFill>
            <a:schemeClr val="bg1"/>
          </a:solidFill>
          <a:ln w="9525">
            <a:solidFill>
              <a:schemeClr val="tx1"/>
            </a:solidFill>
            <a:miter lim="800000"/>
          </a:ln>
        </p:spPr>
        <p:txBody>
          <a:bodyPr lIns="0" tIns="0" rIns="0" bIns="0">
            <a:spAutoFit/>
          </a:bodyPr>
          <a:lstStyle/>
          <a:p>
            <a:pPr marL="314325" indent="-314325" defTabSz="838200">
              <a:spcBef>
                <a:spcPct val="20000"/>
              </a:spcBef>
            </a:pPr>
            <a:r>
              <a:rPr lang="en-US" sz="1600" dirty="0">
                <a:solidFill>
                  <a:schemeClr val="tx1"/>
                </a:solidFill>
                <a:latin typeface="Calibri" panose="020F0502020204030204" pitchFamily="34" charset="0"/>
                <a:cs typeface="Calibri" panose="020F0502020204030204" pitchFamily="34" charset="0"/>
              </a:rPr>
              <a:t>9-14</a:t>
            </a:r>
            <a:endParaRPr lang="en-US" sz="1600" dirty="0">
              <a:solidFill>
                <a:schemeClr val="tx1"/>
              </a:solidFill>
              <a:latin typeface="Calibri" panose="020F0502020204030204" pitchFamily="34" charset="0"/>
              <a:cs typeface="Calibri" panose="020F0502020204030204" pitchFamily="34" charset="0"/>
            </a:endParaRPr>
          </a:p>
        </p:txBody>
      </p:sp>
      <p:sp>
        <p:nvSpPr>
          <p:cNvPr id="66572" name="Rectangle 24"/>
          <p:cNvSpPr>
            <a:spLocks noChangeArrowheads="1"/>
          </p:cNvSpPr>
          <p:nvPr/>
        </p:nvSpPr>
        <p:spPr bwMode="auto">
          <a:xfrm>
            <a:off x="5535613" y="5584825"/>
            <a:ext cx="520700" cy="254000"/>
          </a:xfrm>
          <a:prstGeom prst="rect">
            <a:avLst/>
          </a:prstGeom>
          <a:solidFill>
            <a:schemeClr val="bg1"/>
          </a:solidFill>
          <a:ln w="9525">
            <a:solidFill>
              <a:schemeClr val="tx1"/>
            </a:solidFill>
            <a:miter lim="800000"/>
          </a:ln>
        </p:spPr>
        <p:txBody>
          <a:bodyPr lIns="0" tIns="0" rIns="0" bIns="0">
            <a:spAutoFit/>
          </a:bodyPr>
          <a:lstStyle/>
          <a:p>
            <a:pPr marL="314325" indent="-314325" defTabSz="838200">
              <a:spcBef>
                <a:spcPct val="20000"/>
              </a:spcBef>
            </a:pPr>
            <a:r>
              <a:rPr lang="en-US" sz="1600" dirty="0">
                <a:solidFill>
                  <a:schemeClr val="tx1"/>
                </a:solidFill>
                <a:latin typeface="Calibri" panose="020F0502020204030204" pitchFamily="34" charset="0"/>
                <a:cs typeface="Calibri" panose="020F0502020204030204" pitchFamily="34" charset="0"/>
              </a:rPr>
              <a:t>15+</a:t>
            </a:r>
            <a:endParaRPr lang="en-US" sz="1600" dirty="0">
              <a:solidFill>
                <a:schemeClr val="tx1"/>
              </a:solidFill>
              <a:latin typeface="Calibri" panose="020F0502020204030204" pitchFamily="34" charset="0"/>
              <a:cs typeface="Calibri" panose="020F0502020204030204" pitchFamily="34" charset="0"/>
            </a:endParaRPr>
          </a:p>
        </p:txBody>
      </p:sp>
      <p:sp>
        <p:nvSpPr>
          <p:cNvPr id="66573" name="Rectangle 25"/>
          <p:cNvSpPr>
            <a:spLocks noChangeArrowheads="1"/>
          </p:cNvSpPr>
          <p:nvPr/>
        </p:nvSpPr>
        <p:spPr bwMode="auto">
          <a:xfrm>
            <a:off x="727075" y="5448300"/>
            <a:ext cx="1754188" cy="684213"/>
          </a:xfrm>
          <a:prstGeom prst="rect">
            <a:avLst/>
          </a:prstGeom>
          <a:solidFill>
            <a:schemeClr val="bg2">
              <a:lumMod val="75000"/>
            </a:schemeClr>
          </a:solidFill>
          <a:ln w="9525">
            <a:solidFill>
              <a:schemeClr val="tx1"/>
            </a:solidFill>
            <a:miter lim="800000"/>
          </a:ln>
        </p:spPr>
        <p:txBody>
          <a:bodyPr wrap="none" lIns="0" tIns="0" rIns="0" bIns="0" anchor="ctr">
            <a:spAutoFit/>
          </a:bodyPr>
          <a:lstStyle/>
          <a:p>
            <a:endParaRPr lang="en-IN">
              <a:latin typeface="Calibri" panose="020F0502020204030204" pitchFamily="34" charset="0"/>
              <a:cs typeface="Calibri" panose="020F0502020204030204" pitchFamily="34" charset="0"/>
            </a:endParaRPr>
          </a:p>
        </p:txBody>
      </p:sp>
      <p:sp>
        <p:nvSpPr>
          <p:cNvPr id="66574" name="Oval 26"/>
          <p:cNvSpPr>
            <a:spLocks noChangeArrowheads="1"/>
          </p:cNvSpPr>
          <p:nvPr>
            <p:custDataLst>
              <p:tags r:id="rId1"/>
            </p:custDataLst>
          </p:nvPr>
        </p:nvSpPr>
        <p:spPr bwMode="blackWhite">
          <a:xfrm>
            <a:off x="2873058" y="4779963"/>
            <a:ext cx="833437" cy="692150"/>
          </a:xfrm>
          <a:prstGeom prst="ellipse">
            <a:avLst/>
          </a:prstGeom>
          <a:solidFill>
            <a:schemeClr val="bg2">
              <a:lumMod val="75000"/>
            </a:schemeClr>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575" name="Oval 27"/>
          <p:cNvSpPr>
            <a:spLocks noChangeArrowheads="1"/>
          </p:cNvSpPr>
          <p:nvPr>
            <p:custDataLst>
              <p:tags r:id="rId2"/>
            </p:custDataLst>
          </p:nvPr>
        </p:nvSpPr>
        <p:spPr bwMode="blackWhite">
          <a:xfrm>
            <a:off x="3850958" y="4410075"/>
            <a:ext cx="946150" cy="692150"/>
          </a:xfrm>
          <a:prstGeom prst="ellipse">
            <a:avLst/>
          </a:prstGeom>
          <a:solidFill>
            <a:schemeClr val="bg2">
              <a:lumMod val="75000"/>
            </a:schemeClr>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576" name="Oval 28"/>
          <p:cNvSpPr>
            <a:spLocks noChangeArrowheads="1"/>
          </p:cNvSpPr>
          <p:nvPr>
            <p:custDataLst>
              <p:tags r:id="rId3"/>
            </p:custDataLst>
          </p:nvPr>
        </p:nvSpPr>
        <p:spPr bwMode="blackWhite">
          <a:xfrm>
            <a:off x="2188845" y="3436938"/>
            <a:ext cx="966788" cy="803275"/>
          </a:xfrm>
          <a:prstGeom prst="ellipse">
            <a:avLst/>
          </a:prstGeom>
          <a:solidFill>
            <a:schemeClr val="bg2">
              <a:lumMod val="75000"/>
            </a:schemeClr>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577" name="Oval 29"/>
          <p:cNvSpPr>
            <a:spLocks noChangeArrowheads="1"/>
          </p:cNvSpPr>
          <p:nvPr>
            <p:custDataLst>
              <p:tags r:id="rId4"/>
            </p:custDataLst>
          </p:nvPr>
        </p:nvSpPr>
        <p:spPr bwMode="blackWhite">
          <a:xfrm>
            <a:off x="3007995" y="3925888"/>
            <a:ext cx="963613" cy="801687"/>
          </a:xfrm>
          <a:prstGeom prst="ellipse">
            <a:avLst/>
          </a:prstGeom>
          <a:solidFill>
            <a:schemeClr val="bg2">
              <a:lumMod val="75000"/>
            </a:schemeClr>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578" name="Oval 30"/>
          <p:cNvSpPr>
            <a:spLocks noChangeArrowheads="1"/>
          </p:cNvSpPr>
          <p:nvPr>
            <p:custDataLst>
              <p:tags r:id="rId5"/>
            </p:custDataLst>
          </p:nvPr>
        </p:nvSpPr>
        <p:spPr bwMode="blackWhite">
          <a:xfrm>
            <a:off x="1952308" y="4260850"/>
            <a:ext cx="992187" cy="822325"/>
          </a:xfrm>
          <a:prstGeom prst="ellipse">
            <a:avLst/>
          </a:prstGeom>
          <a:solidFill>
            <a:schemeClr val="bg2">
              <a:lumMod val="75000"/>
            </a:schemeClr>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579" name="Oval 31"/>
          <p:cNvSpPr>
            <a:spLocks noChangeArrowheads="1"/>
          </p:cNvSpPr>
          <p:nvPr>
            <p:custDataLst>
              <p:tags r:id="rId6"/>
            </p:custDataLst>
          </p:nvPr>
        </p:nvSpPr>
        <p:spPr bwMode="blackWhite">
          <a:xfrm>
            <a:off x="3155950" y="3197225"/>
            <a:ext cx="1082675" cy="690563"/>
          </a:xfrm>
          <a:prstGeom prst="ellipse">
            <a:avLst/>
          </a:prstGeom>
          <a:solidFill>
            <a:schemeClr val="bg2">
              <a:lumMod val="75000"/>
            </a:schemeClr>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580" name="Rectangle 32"/>
          <p:cNvSpPr>
            <a:spLocks noChangeArrowheads="1"/>
          </p:cNvSpPr>
          <p:nvPr>
            <p:custDataLst>
              <p:tags r:id="rId7"/>
            </p:custDataLst>
          </p:nvPr>
        </p:nvSpPr>
        <p:spPr bwMode="blackWhite">
          <a:xfrm>
            <a:off x="3205480" y="3436938"/>
            <a:ext cx="969963" cy="228600"/>
          </a:xfrm>
          <a:prstGeom prst="rect">
            <a:avLst/>
          </a:prstGeom>
          <a:noFill/>
          <a:ln w="9525">
            <a:noFill/>
            <a:miter lim="800000"/>
          </a:ln>
        </p:spPr>
        <p:txBody>
          <a:bodyPr wrap="none" lIns="3563" tIns="0" rIns="3563" bIns="0" anchor="ctr">
            <a:spAutoFit/>
          </a:bodyPr>
          <a:lstStyle/>
          <a:p>
            <a:pPr marL="314325" indent="-314325" algn="l" defTabSz="838200">
              <a:spcBef>
                <a:spcPct val="20000"/>
              </a:spcBef>
            </a:pPr>
            <a:r>
              <a:rPr lang="en-US" sz="1500" dirty="0">
                <a:solidFill>
                  <a:schemeClr val="bg1"/>
                </a:solidFill>
                <a:latin typeface="Calibri" panose="020F0502020204030204" pitchFamily="34" charset="0"/>
                <a:cs typeface="Calibri" panose="020F0502020204030204" pitchFamily="34" charset="0"/>
              </a:rPr>
              <a:t>Composites</a:t>
            </a:r>
            <a:endParaRPr lang="en-US" sz="1500" dirty="0">
              <a:solidFill>
                <a:schemeClr val="bg1"/>
              </a:solidFill>
              <a:latin typeface="Calibri" panose="020F0502020204030204" pitchFamily="34" charset="0"/>
              <a:cs typeface="Calibri" panose="020F0502020204030204" pitchFamily="34" charset="0"/>
            </a:endParaRPr>
          </a:p>
        </p:txBody>
      </p:sp>
      <p:sp>
        <p:nvSpPr>
          <p:cNvPr id="66581" name="Rectangle 33"/>
          <p:cNvSpPr>
            <a:spLocks noChangeArrowheads="1"/>
          </p:cNvSpPr>
          <p:nvPr>
            <p:custDataLst>
              <p:tags r:id="rId8"/>
            </p:custDataLst>
          </p:nvPr>
        </p:nvSpPr>
        <p:spPr bwMode="blackWhite">
          <a:xfrm>
            <a:off x="2900680" y="4848543"/>
            <a:ext cx="825500" cy="504825"/>
          </a:xfrm>
          <a:prstGeom prst="rect">
            <a:avLst/>
          </a:prstGeom>
          <a:noFill/>
          <a:ln w="9525">
            <a:noFill/>
            <a:miter lim="800000"/>
          </a:ln>
        </p:spPr>
        <p:txBody>
          <a:bodyPr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Solar</a:t>
            </a:r>
            <a:endParaRPr lang="en-US" sz="1500" dirty="0">
              <a:solidFill>
                <a:schemeClr val="bg1"/>
              </a:solidFill>
              <a:latin typeface="Calibri" panose="020F0502020204030204" pitchFamily="34" charset="0"/>
              <a:cs typeface="Calibri" panose="020F0502020204030204" pitchFamily="34" charset="0"/>
            </a:endParaRPr>
          </a:p>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cells</a:t>
            </a:r>
            <a:endParaRPr lang="en-US" sz="1500" dirty="0">
              <a:solidFill>
                <a:schemeClr val="bg1"/>
              </a:solidFill>
              <a:latin typeface="Calibri" panose="020F0502020204030204" pitchFamily="34" charset="0"/>
              <a:cs typeface="Calibri" panose="020F0502020204030204" pitchFamily="34" charset="0"/>
            </a:endParaRPr>
          </a:p>
        </p:txBody>
      </p:sp>
      <p:sp>
        <p:nvSpPr>
          <p:cNvPr id="66582" name="Rectangle 34"/>
          <p:cNvSpPr>
            <a:spLocks noChangeArrowheads="1"/>
          </p:cNvSpPr>
          <p:nvPr>
            <p:custDataLst>
              <p:tags r:id="rId9"/>
            </p:custDataLst>
          </p:nvPr>
        </p:nvSpPr>
        <p:spPr bwMode="blackWhite">
          <a:xfrm>
            <a:off x="3987483" y="4695508"/>
            <a:ext cx="673100" cy="228600"/>
          </a:xfrm>
          <a:prstGeom prst="rect">
            <a:avLst/>
          </a:prstGeom>
          <a:noFill/>
          <a:ln w="9525">
            <a:noFill/>
            <a:miter lim="800000"/>
          </a:ln>
          <a:extLst>
            <a:ext uri="{909E8E84-426E-40DD-AFC4-6F175D3DCCD1}">
              <a14:hiddenFill xmlns:a14="http://schemas.microsoft.com/office/drawing/2010/main">
                <a:solidFill>
                  <a:schemeClr val="folHlink"/>
                </a:solidFill>
              </a14:hiddenFill>
            </a:ext>
          </a:extLst>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Lighting</a:t>
            </a:r>
            <a:endParaRPr lang="en-US" sz="1500" dirty="0">
              <a:solidFill>
                <a:schemeClr val="bg1"/>
              </a:solidFill>
              <a:latin typeface="Calibri" panose="020F0502020204030204" pitchFamily="34" charset="0"/>
              <a:cs typeface="Calibri" panose="020F0502020204030204" pitchFamily="34" charset="0"/>
            </a:endParaRPr>
          </a:p>
        </p:txBody>
      </p:sp>
      <p:sp>
        <p:nvSpPr>
          <p:cNvPr id="66583" name="Rectangle 35"/>
          <p:cNvSpPr>
            <a:spLocks noChangeArrowheads="1"/>
          </p:cNvSpPr>
          <p:nvPr>
            <p:custDataLst>
              <p:tags r:id="rId10"/>
            </p:custDataLst>
          </p:nvPr>
        </p:nvSpPr>
        <p:spPr bwMode="blackWhite">
          <a:xfrm>
            <a:off x="1968183" y="3530600"/>
            <a:ext cx="1166812" cy="457200"/>
          </a:xfrm>
          <a:prstGeom prst="rect">
            <a:avLst/>
          </a:prstGeom>
          <a:noFill/>
          <a:ln w="9525">
            <a:noFill/>
            <a:miter lim="800000"/>
          </a:ln>
          <a:extLst>
            <a:ext uri="{909E8E84-426E-40DD-AFC4-6F175D3DCCD1}">
              <a14:hiddenFill xmlns:a14="http://schemas.microsoft.com/office/drawing/2010/main">
                <a:solidFill>
                  <a:schemeClr val="bg2">
                    <a:lumMod val="75000"/>
                  </a:schemeClr>
                </a:solidFill>
              </a14:hiddenFill>
            </a:ext>
          </a:extLst>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Food </a:t>
            </a:r>
            <a:br>
              <a:rPr lang="en-US" sz="1500">
                <a:solidFill>
                  <a:schemeClr val="bg1"/>
                </a:solidFill>
                <a:latin typeface="Calibri" panose="020F0502020204030204" pitchFamily="34" charset="0"/>
                <a:cs typeface="Calibri" panose="020F0502020204030204" pitchFamily="34" charset="0"/>
              </a:rPr>
            </a:br>
            <a:r>
              <a:rPr lang="en-US" sz="1500" dirty="0">
                <a:solidFill>
                  <a:schemeClr val="bg1"/>
                </a:solidFill>
                <a:latin typeface="Calibri" panose="020F0502020204030204" pitchFamily="34" charset="0"/>
                <a:cs typeface="Calibri" panose="020F0502020204030204" pitchFamily="34" charset="0"/>
              </a:rPr>
              <a:t>packaging</a:t>
            </a:r>
            <a:endParaRPr lang="en-US" sz="1500" dirty="0">
              <a:solidFill>
                <a:schemeClr val="bg1"/>
              </a:solidFill>
              <a:latin typeface="Calibri" panose="020F0502020204030204" pitchFamily="34" charset="0"/>
              <a:cs typeface="Calibri" panose="020F0502020204030204" pitchFamily="34" charset="0"/>
            </a:endParaRPr>
          </a:p>
        </p:txBody>
      </p:sp>
      <p:sp>
        <p:nvSpPr>
          <p:cNvPr id="66584" name="Rectangle 36"/>
          <p:cNvSpPr>
            <a:spLocks noChangeArrowheads="1"/>
          </p:cNvSpPr>
          <p:nvPr>
            <p:custDataLst>
              <p:tags r:id="rId11"/>
            </p:custDataLst>
          </p:nvPr>
        </p:nvSpPr>
        <p:spPr bwMode="blackWhite">
          <a:xfrm>
            <a:off x="3116263" y="4029393"/>
            <a:ext cx="735012" cy="503237"/>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Energy/</a:t>
            </a:r>
            <a:endParaRPr lang="en-US" sz="1500" dirty="0">
              <a:solidFill>
                <a:schemeClr val="bg1"/>
              </a:solidFill>
              <a:latin typeface="Calibri" panose="020F0502020204030204" pitchFamily="34" charset="0"/>
              <a:cs typeface="Calibri" panose="020F0502020204030204" pitchFamily="34" charset="0"/>
            </a:endParaRPr>
          </a:p>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fuel cells</a:t>
            </a:r>
            <a:endParaRPr lang="en-US" sz="1500" dirty="0">
              <a:solidFill>
                <a:schemeClr val="bg1"/>
              </a:solidFill>
              <a:latin typeface="Calibri" panose="020F0502020204030204" pitchFamily="34" charset="0"/>
              <a:cs typeface="Calibri" panose="020F0502020204030204" pitchFamily="34" charset="0"/>
            </a:endParaRPr>
          </a:p>
        </p:txBody>
      </p:sp>
      <p:sp>
        <p:nvSpPr>
          <p:cNvPr id="66585" name="Rectangle 37"/>
          <p:cNvSpPr>
            <a:spLocks noChangeArrowheads="1"/>
          </p:cNvSpPr>
          <p:nvPr/>
        </p:nvSpPr>
        <p:spPr bwMode="auto">
          <a:xfrm>
            <a:off x="950913" y="5465763"/>
            <a:ext cx="1458912" cy="669925"/>
          </a:xfrm>
          <a:prstGeom prst="rect">
            <a:avLst/>
          </a:prstGeom>
          <a:noFill/>
          <a:ln w="9525">
            <a:noFill/>
            <a:miter lim="800000"/>
          </a:ln>
        </p:spPr>
        <p:txBody>
          <a:bodyPr lIns="0" tIns="0" rIns="0" bIns="0">
            <a:spAutoFit/>
          </a:bodyPr>
          <a:lstStyle/>
          <a:p>
            <a:pPr marL="314325" indent="-314325" algn="l" defTabSz="838200">
              <a:spcBef>
                <a:spcPct val="20000"/>
              </a:spcBef>
            </a:pPr>
            <a:r>
              <a:rPr lang="en-US" sz="2000" i="1" dirty="0">
                <a:solidFill>
                  <a:schemeClr val="bg1"/>
                </a:solidFill>
                <a:latin typeface="Calibri" panose="020F0502020204030204" pitchFamily="34" charset="0"/>
                <a:cs typeface="Calibri" panose="020F0502020204030204" pitchFamily="34" charset="0"/>
              </a:rPr>
              <a:t>Energy,  </a:t>
            </a:r>
            <a:endParaRPr lang="en-US" sz="2000" i="1" dirty="0">
              <a:solidFill>
                <a:schemeClr val="bg1"/>
              </a:solidFill>
              <a:latin typeface="Calibri" panose="020F0502020204030204" pitchFamily="34" charset="0"/>
              <a:cs typeface="Calibri" panose="020F0502020204030204" pitchFamily="34" charset="0"/>
            </a:endParaRPr>
          </a:p>
          <a:p>
            <a:pPr marL="314325" indent="-314325" algn="l" defTabSz="838200">
              <a:spcBef>
                <a:spcPct val="20000"/>
              </a:spcBef>
            </a:pPr>
            <a:r>
              <a:rPr lang="en-US" sz="2000" i="1" dirty="0">
                <a:solidFill>
                  <a:schemeClr val="bg1"/>
                </a:solidFill>
                <a:latin typeface="Calibri" panose="020F0502020204030204" pitchFamily="34" charset="0"/>
                <a:cs typeface="Calibri" panose="020F0502020204030204" pitchFamily="34" charset="0"/>
              </a:rPr>
              <a:t>Industrial</a:t>
            </a:r>
            <a:endParaRPr lang="en-US" sz="2000" i="1" dirty="0">
              <a:solidFill>
                <a:schemeClr val="bg1"/>
              </a:solidFill>
              <a:latin typeface="Calibri" panose="020F0502020204030204" pitchFamily="34" charset="0"/>
              <a:cs typeface="Calibri" panose="020F0502020204030204" pitchFamily="34" charset="0"/>
            </a:endParaRPr>
          </a:p>
        </p:txBody>
      </p:sp>
      <p:sp>
        <p:nvSpPr>
          <p:cNvPr id="66586" name="Rectangle 38"/>
          <p:cNvSpPr>
            <a:spLocks noChangeArrowheads="1"/>
          </p:cNvSpPr>
          <p:nvPr>
            <p:custDataLst>
              <p:tags r:id="rId12"/>
            </p:custDataLst>
          </p:nvPr>
        </p:nvSpPr>
        <p:spPr bwMode="blackWhite">
          <a:xfrm>
            <a:off x="2112645" y="4322763"/>
            <a:ext cx="693738" cy="777875"/>
          </a:xfrm>
          <a:prstGeom prst="rect">
            <a:avLst/>
          </a:prstGeom>
          <a:noFill/>
          <a:ln w="9525">
            <a:noFill/>
            <a:miter lim="800000"/>
          </a:ln>
          <a:extLst>
            <a:ext uri="{909E8E84-426E-40DD-AFC4-6F175D3DCCD1}">
              <a14:hiddenFill xmlns:a14="http://schemas.microsoft.com/office/drawing/2010/main">
                <a:solidFill>
                  <a:schemeClr val="bg2">
                    <a:lumMod val="75000"/>
                  </a:schemeClr>
                </a:solidFill>
              </a14:hiddenFill>
            </a:ext>
          </a:extLst>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Portable</a:t>
            </a:r>
            <a:endParaRPr lang="en-US" sz="1500" dirty="0">
              <a:solidFill>
                <a:schemeClr val="bg1"/>
              </a:solidFill>
              <a:latin typeface="Calibri" panose="020F0502020204030204" pitchFamily="34" charset="0"/>
              <a:cs typeface="Calibri" panose="020F0502020204030204" pitchFamily="34" charset="0"/>
            </a:endParaRPr>
          </a:p>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Energy</a:t>
            </a:r>
            <a:endParaRPr lang="en-US" sz="1500" dirty="0">
              <a:solidFill>
                <a:schemeClr val="bg1"/>
              </a:solidFill>
              <a:latin typeface="Calibri" panose="020F0502020204030204" pitchFamily="34" charset="0"/>
              <a:cs typeface="Calibri" panose="020F0502020204030204" pitchFamily="34" charset="0"/>
            </a:endParaRPr>
          </a:p>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cells</a:t>
            </a:r>
            <a:endParaRPr lang="en-US" sz="1500" dirty="0">
              <a:solidFill>
                <a:schemeClr val="bg1"/>
              </a:solidFill>
              <a:latin typeface="Calibri" panose="020F0502020204030204" pitchFamily="34" charset="0"/>
              <a:cs typeface="Calibri" panose="020F0502020204030204" pitchFamily="34" charset="0"/>
            </a:endParaRPr>
          </a:p>
        </p:txBody>
      </p:sp>
      <p:sp>
        <p:nvSpPr>
          <p:cNvPr id="66587" name="Oval 39"/>
          <p:cNvSpPr>
            <a:spLocks noChangeArrowheads="1"/>
          </p:cNvSpPr>
          <p:nvPr>
            <p:custDataLst>
              <p:tags r:id="rId13"/>
            </p:custDataLst>
          </p:nvPr>
        </p:nvSpPr>
        <p:spPr bwMode="blackWhite">
          <a:xfrm>
            <a:off x="781050" y="3370263"/>
            <a:ext cx="965200" cy="801687"/>
          </a:xfrm>
          <a:prstGeom prst="ellipse">
            <a:avLst/>
          </a:prstGeom>
          <a:solidFill>
            <a:schemeClr val="accent1"/>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588" name="Rectangle 40"/>
          <p:cNvSpPr>
            <a:spLocks noChangeArrowheads="1"/>
          </p:cNvSpPr>
          <p:nvPr/>
        </p:nvSpPr>
        <p:spPr bwMode="auto">
          <a:xfrm>
            <a:off x="896938" y="869950"/>
            <a:ext cx="1403350" cy="682625"/>
          </a:xfrm>
          <a:prstGeom prst="rect">
            <a:avLst/>
          </a:prstGeom>
          <a:solidFill>
            <a:schemeClr val="accent1"/>
          </a:solidFill>
          <a:ln w="9525">
            <a:solidFill>
              <a:schemeClr val="tx1"/>
            </a:solidFill>
            <a:miter lim="800000"/>
          </a:ln>
        </p:spPr>
        <p:txBody>
          <a:bodyPr lIns="0" tIns="0" rIns="0" bIns="0" anchor="ctr">
            <a:spAutoFit/>
          </a:bodyPr>
          <a:lstStyle/>
          <a:p>
            <a:endParaRPr lang="en-IN">
              <a:latin typeface="Calibri" panose="020F0502020204030204" pitchFamily="34" charset="0"/>
              <a:cs typeface="Calibri" panose="020F0502020204030204" pitchFamily="34" charset="0"/>
            </a:endParaRPr>
          </a:p>
        </p:txBody>
      </p:sp>
      <p:sp>
        <p:nvSpPr>
          <p:cNvPr id="66589" name="Oval 41"/>
          <p:cNvSpPr>
            <a:spLocks noChangeArrowheads="1"/>
          </p:cNvSpPr>
          <p:nvPr>
            <p:custDataLst>
              <p:tags r:id="rId14"/>
            </p:custDataLst>
          </p:nvPr>
        </p:nvSpPr>
        <p:spPr bwMode="blackWhite">
          <a:xfrm>
            <a:off x="3205163" y="1298575"/>
            <a:ext cx="912812" cy="758825"/>
          </a:xfrm>
          <a:prstGeom prst="ellipse">
            <a:avLst/>
          </a:prstGeom>
          <a:solidFill>
            <a:schemeClr val="accent1"/>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590" name="Oval 42"/>
          <p:cNvSpPr>
            <a:spLocks noChangeArrowheads="1"/>
          </p:cNvSpPr>
          <p:nvPr>
            <p:custDataLst>
              <p:tags r:id="rId15"/>
            </p:custDataLst>
          </p:nvPr>
        </p:nvSpPr>
        <p:spPr bwMode="blackWhite">
          <a:xfrm>
            <a:off x="2211388" y="1539875"/>
            <a:ext cx="965200" cy="803275"/>
          </a:xfrm>
          <a:prstGeom prst="ellipse">
            <a:avLst/>
          </a:prstGeom>
          <a:solidFill>
            <a:schemeClr val="accent1"/>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591" name="Rectangle 43"/>
          <p:cNvSpPr>
            <a:spLocks noChangeArrowheads="1"/>
          </p:cNvSpPr>
          <p:nvPr>
            <p:custDataLst>
              <p:tags r:id="rId16"/>
            </p:custDataLst>
          </p:nvPr>
        </p:nvSpPr>
        <p:spPr bwMode="blackWhite">
          <a:xfrm>
            <a:off x="2054225" y="1655763"/>
            <a:ext cx="1084263" cy="4572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tx1"/>
                </a:solidFill>
                <a:latin typeface="Calibri" panose="020F0502020204030204" pitchFamily="34" charset="0"/>
                <a:cs typeface="Calibri" panose="020F0502020204030204" pitchFamily="34" charset="0"/>
              </a:rPr>
              <a:t>Bio-</a:t>
            </a:r>
            <a:br>
              <a:rPr lang="en-US" sz="1500">
                <a:solidFill>
                  <a:schemeClr val="tx1"/>
                </a:solidFill>
                <a:latin typeface="Calibri" panose="020F0502020204030204" pitchFamily="34" charset="0"/>
                <a:cs typeface="Calibri" panose="020F0502020204030204" pitchFamily="34" charset="0"/>
              </a:rPr>
            </a:br>
            <a:r>
              <a:rPr lang="en-US" sz="1500" dirty="0">
                <a:solidFill>
                  <a:schemeClr val="tx1"/>
                </a:solidFill>
                <a:latin typeface="Calibri" panose="020F0502020204030204" pitchFamily="34" charset="0"/>
                <a:cs typeface="Calibri" panose="020F0502020204030204" pitchFamily="34" charset="0"/>
              </a:rPr>
              <a:t>materials</a:t>
            </a:r>
            <a:endParaRPr lang="en-US" sz="1500" dirty="0">
              <a:solidFill>
                <a:schemeClr val="tx1"/>
              </a:solidFill>
              <a:latin typeface="Calibri" panose="020F0502020204030204" pitchFamily="34" charset="0"/>
              <a:cs typeface="Calibri" panose="020F0502020204030204" pitchFamily="34" charset="0"/>
            </a:endParaRPr>
          </a:p>
        </p:txBody>
      </p:sp>
      <p:sp>
        <p:nvSpPr>
          <p:cNvPr id="66592" name="Oval 44"/>
          <p:cNvSpPr>
            <a:spLocks noChangeArrowheads="1"/>
          </p:cNvSpPr>
          <p:nvPr/>
        </p:nvSpPr>
        <p:spPr bwMode="auto">
          <a:xfrm>
            <a:off x="758825" y="2468563"/>
            <a:ext cx="1193800" cy="830262"/>
          </a:xfrm>
          <a:prstGeom prst="ellipse">
            <a:avLst/>
          </a:prstGeom>
          <a:solidFill>
            <a:schemeClr val="accent1"/>
          </a:solidFill>
          <a:ln w="9525">
            <a:solidFill>
              <a:schemeClr val="tx1"/>
            </a:solidFill>
            <a:round/>
          </a:ln>
        </p:spPr>
        <p:txBody>
          <a:bodyPr anchor="ctr">
            <a:spAutoFit/>
          </a:bodyPr>
          <a:lstStyle/>
          <a:p>
            <a:endParaRPr lang="en-IN">
              <a:latin typeface="Calibri" panose="020F0502020204030204" pitchFamily="34" charset="0"/>
              <a:cs typeface="Calibri" panose="020F0502020204030204" pitchFamily="34" charset="0"/>
            </a:endParaRPr>
          </a:p>
        </p:txBody>
      </p:sp>
      <p:sp>
        <p:nvSpPr>
          <p:cNvPr id="66593" name="Rectangle 45"/>
          <p:cNvSpPr>
            <a:spLocks noChangeArrowheads="1"/>
          </p:cNvSpPr>
          <p:nvPr/>
        </p:nvSpPr>
        <p:spPr bwMode="auto">
          <a:xfrm>
            <a:off x="820738" y="2682875"/>
            <a:ext cx="1131887" cy="458788"/>
          </a:xfrm>
          <a:prstGeom prst="rect">
            <a:avLst/>
          </a:prstGeom>
          <a:noFill/>
          <a:ln w="9525">
            <a:noFill/>
            <a:miter lim="800000"/>
          </a:ln>
        </p:spPr>
        <p:txBody>
          <a:bodyPr lIns="0" tIns="0" rIns="0" bIns="0">
            <a:spAutoFit/>
          </a:bodyPr>
          <a:lstStyle/>
          <a:p>
            <a:pPr defTabSz="821055">
              <a:spcBef>
                <a:spcPct val="20000"/>
              </a:spcBef>
            </a:pPr>
            <a:r>
              <a:rPr lang="en-US" sz="1500" dirty="0">
                <a:solidFill>
                  <a:schemeClr val="tx1"/>
                </a:solidFill>
                <a:latin typeface="Calibri" panose="020F0502020204030204" pitchFamily="34" charset="0"/>
                <a:cs typeface="Calibri" panose="020F0502020204030204" pitchFamily="34" charset="0"/>
              </a:rPr>
              <a:t>Tissue/organ regen</a:t>
            </a:r>
            <a:endParaRPr lang="en-US" sz="1500" i="1" dirty="0">
              <a:solidFill>
                <a:schemeClr val="tx1"/>
              </a:solidFill>
              <a:latin typeface="Calibri" panose="020F0502020204030204" pitchFamily="34" charset="0"/>
              <a:cs typeface="Calibri" panose="020F0502020204030204" pitchFamily="34" charset="0"/>
            </a:endParaRPr>
          </a:p>
        </p:txBody>
      </p:sp>
      <p:grpSp>
        <p:nvGrpSpPr>
          <p:cNvPr id="66594" name="Group 46"/>
          <p:cNvGrpSpPr/>
          <p:nvPr/>
        </p:nvGrpSpPr>
        <p:grpSpPr bwMode="auto">
          <a:xfrm>
            <a:off x="984250" y="1727200"/>
            <a:ext cx="1150938" cy="714375"/>
            <a:chOff x="1460" y="462"/>
            <a:chExt cx="695" cy="539"/>
          </a:xfrm>
        </p:grpSpPr>
        <p:sp>
          <p:nvSpPr>
            <p:cNvPr id="66636" name="Oval 47"/>
            <p:cNvSpPr>
              <a:spLocks noChangeArrowheads="1"/>
            </p:cNvSpPr>
            <p:nvPr>
              <p:custDataLst>
                <p:tags r:id="rId17"/>
              </p:custDataLst>
            </p:nvPr>
          </p:nvSpPr>
          <p:spPr bwMode="blackWhite">
            <a:xfrm>
              <a:off x="1472" y="462"/>
              <a:ext cx="673" cy="539"/>
            </a:xfrm>
            <a:prstGeom prst="ellipse">
              <a:avLst/>
            </a:prstGeom>
            <a:solidFill>
              <a:schemeClr val="accent1"/>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637" name="Rectangle 48"/>
            <p:cNvSpPr>
              <a:spLocks noChangeArrowheads="1"/>
            </p:cNvSpPr>
            <p:nvPr>
              <p:custDataLst>
                <p:tags r:id="rId18"/>
              </p:custDataLst>
            </p:nvPr>
          </p:nvSpPr>
          <p:spPr bwMode="blackWhite">
            <a:xfrm>
              <a:off x="1460" y="555"/>
              <a:ext cx="695" cy="346"/>
            </a:xfrm>
            <a:prstGeom prst="rect">
              <a:avLst/>
            </a:prstGeom>
            <a:noFill/>
            <a:ln w="9525">
              <a:noFill/>
              <a:miter lim="800000"/>
            </a:ln>
          </p:spPr>
          <p:txBody>
            <a:bodyPr lIns="3563" tIns="0" rIns="3563" bIns="0" anchor="ctr">
              <a:spAutoFit/>
            </a:bodyPr>
            <a:lstStyle/>
            <a:p>
              <a:pPr marL="314325" indent="-314325" defTabSz="838200">
                <a:spcBef>
                  <a:spcPct val="20000"/>
                </a:spcBef>
              </a:pPr>
              <a:r>
                <a:rPr lang="en-US" sz="1500" dirty="0" err="1">
                  <a:solidFill>
                    <a:schemeClr val="tx1"/>
                  </a:solidFill>
                  <a:latin typeface="Calibri" panose="020F0502020204030204" pitchFamily="34" charset="0"/>
                  <a:cs typeface="Calibri" panose="020F0502020204030204" pitchFamily="34" charset="0"/>
                </a:rPr>
                <a:t>Nanobio</a:t>
              </a:r>
              <a:r>
                <a:rPr lang="en-US" sz="1500" dirty="0">
                  <a:solidFill>
                    <a:schemeClr val="tx1"/>
                  </a:solidFill>
                  <a:latin typeface="Calibri" panose="020F0502020204030204" pitchFamily="34" charset="0"/>
                  <a:cs typeface="Calibri" panose="020F0502020204030204" pitchFamily="34" charset="0"/>
                </a:rPr>
                <a:t> NEMS</a:t>
              </a:r>
              <a:endParaRPr lang="en-US" sz="1500" dirty="0">
                <a:solidFill>
                  <a:schemeClr val="tx1"/>
                </a:solidFill>
                <a:latin typeface="Calibri" panose="020F0502020204030204" pitchFamily="34" charset="0"/>
                <a:cs typeface="Calibri" panose="020F0502020204030204" pitchFamily="34" charset="0"/>
              </a:endParaRPr>
            </a:p>
          </p:txBody>
        </p:sp>
      </p:grpSp>
      <p:sp>
        <p:nvSpPr>
          <p:cNvPr id="66595" name="Rectangle 49"/>
          <p:cNvSpPr>
            <a:spLocks noChangeArrowheads="1"/>
          </p:cNvSpPr>
          <p:nvPr>
            <p:custDataLst>
              <p:tags r:id="rId19"/>
            </p:custDataLst>
          </p:nvPr>
        </p:nvSpPr>
        <p:spPr bwMode="blackWhite">
          <a:xfrm>
            <a:off x="769938" y="3549650"/>
            <a:ext cx="974725" cy="4572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tx1"/>
                </a:solidFill>
                <a:latin typeface="Calibri" panose="020F0502020204030204" pitchFamily="34" charset="0"/>
                <a:cs typeface="Calibri" panose="020F0502020204030204" pitchFamily="34" charset="0"/>
              </a:rPr>
              <a:t>Smart </a:t>
            </a:r>
            <a:br>
              <a:rPr lang="en-US" sz="1500">
                <a:solidFill>
                  <a:schemeClr val="tx1"/>
                </a:solidFill>
                <a:latin typeface="Calibri" panose="020F0502020204030204" pitchFamily="34" charset="0"/>
                <a:cs typeface="Calibri" panose="020F0502020204030204" pitchFamily="34" charset="0"/>
              </a:rPr>
            </a:br>
            <a:r>
              <a:rPr lang="en-US" sz="1500" dirty="0">
                <a:solidFill>
                  <a:schemeClr val="tx1"/>
                </a:solidFill>
                <a:latin typeface="Calibri" panose="020F0502020204030204" pitchFamily="34" charset="0"/>
                <a:cs typeface="Calibri" panose="020F0502020204030204" pitchFamily="34" charset="0"/>
              </a:rPr>
              <a:t>implants</a:t>
            </a:r>
            <a:endParaRPr lang="en-US" sz="1500" dirty="0">
              <a:solidFill>
                <a:schemeClr val="tx1"/>
              </a:solidFill>
              <a:latin typeface="Calibri" panose="020F0502020204030204" pitchFamily="34" charset="0"/>
              <a:cs typeface="Calibri" panose="020F0502020204030204" pitchFamily="34" charset="0"/>
            </a:endParaRPr>
          </a:p>
        </p:txBody>
      </p:sp>
      <p:sp>
        <p:nvSpPr>
          <p:cNvPr id="66596" name="Rectangle 50"/>
          <p:cNvSpPr>
            <a:spLocks noChangeArrowheads="1"/>
          </p:cNvSpPr>
          <p:nvPr>
            <p:custDataLst>
              <p:tags r:id="rId20"/>
            </p:custDataLst>
          </p:nvPr>
        </p:nvSpPr>
        <p:spPr bwMode="blackWhite">
          <a:xfrm>
            <a:off x="3086100" y="1430338"/>
            <a:ext cx="969963" cy="4572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tx1"/>
                </a:solidFill>
                <a:latin typeface="Calibri" panose="020F0502020204030204" pitchFamily="34" charset="0"/>
                <a:cs typeface="Calibri" panose="020F0502020204030204" pitchFamily="34" charset="0"/>
              </a:rPr>
              <a:t>Drug</a:t>
            </a:r>
            <a:br>
              <a:rPr lang="en-US" sz="1500">
                <a:solidFill>
                  <a:schemeClr val="tx1"/>
                </a:solidFill>
                <a:latin typeface="Calibri" panose="020F0502020204030204" pitchFamily="34" charset="0"/>
                <a:cs typeface="Calibri" panose="020F0502020204030204" pitchFamily="34" charset="0"/>
              </a:rPr>
            </a:br>
            <a:r>
              <a:rPr lang="en-US" sz="1500" dirty="0">
                <a:solidFill>
                  <a:schemeClr val="tx1"/>
                </a:solidFill>
                <a:latin typeface="Calibri" panose="020F0502020204030204" pitchFamily="34" charset="0"/>
                <a:cs typeface="Calibri" panose="020F0502020204030204" pitchFamily="34" charset="0"/>
              </a:rPr>
              <a:t>delivery</a:t>
            </a:r>
            <a:endParaRPr lang="en-US" sz="1500" dirty="0">
              <a:solidFill>
                <a:schemeClr val="tx1"/>
              </a:solidFill>
              <a:latin typeface="Calibri" panose="020F0502020204030204" pitchFamily="34" charset="0"/>
              <a:cs typeface="Calibri" panose="020F0502020204030204" pitchFamily="34" charset="0"/>
            </a:endParaRPr>
          </a:p>
        </p:txBody>
      </p:sp>
      <p:sp>
        <p:nvSpPr>
          <p:cNvPr id="66597" name="Oval 51"/>
          <p:cNvSpPr>
            <a:spLocks noChangeArrowheads="1"/>
          </p:cNvSpPr>
          <p:nvPr>
            <p:custDataLst>
              <p:tags r:id="rId21"/>
            </p:custDataLst>
          </p:nvPr>
        </p:nvSpPr>
        <p:spPr bwMode="blackWhite">
          <a:xfrm>
            <a:off x="3013075" y="2130425"/>
            <a:ext cx="1146175" cy="730250"/>
          </a:xfrm>
          <a:prstGeom prst="ellipse">
            <a:avLst/>
          </a:prstGeom>
          <a:solidFill>
            <a:schemeClr val="accent1"/>
          </a:solidFill>
          <a:ln w="9525">
            <a:solidFill>
              <a:schemeClr val="tx1"/>
            </a:solidFill>
            <a:round/>
          </a:ln>
        </p:spPr>
        <p:txBody>
          <a:bodyPr anchor="ctr">
            <a:spAutoFit/>
          </a:bodyPr>
          <a:lstStyle/>
          <a:p>
            <a:endParaRPr lang="en-IN">
              <a:latin typeface="Calibri" panose="020F0502020204030204" pitchFamily="34" charset="0"/>
              <a:cs typeface="Calibri" panose="020F0502020204030204" pitchFamily="34" charset="0"/>
            </a:endParaRPr>
          </a:p>
        </p:txBody>
      </p:sp>
      <p:sp>
        <p:nvSpPr>
          <p:cNvPr id="66598" name="Rectangle 52"/>
          <p:cNvSpPr>
            <a:spLocks noChangeArrowheads="1"/>
          </p:cNvSpPr>
          <p:nvPr>
            <p:custDataLst>
              <p:tags r:id="rId22"/>
            </p:custDataLst>
          </p:nvPr>
        </p:nvSpPr>
        <p:spPr bwMode="blackWhite">
          <a:xfrm>
            <a:off x="2882900" y="2227263"/>
            <a:ext cx="1247775" cy="4572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tx1"/>
                </a:solidFill>
                <a:latin typeface="Calibri" panose="020F0502020204030204" pitchFamily="34" charset="0"/>
                <a:cs typeface="Calibri" panose="020F0502020204030204" pitchFamily="34" charset="0"/>
              </a:rPr>
              <a:t>Medical</a:t>
            </a:r>
            <a:br>
              <a:rPr lang="en-US" sz="1500">
                <a:solidFill>
                  <a:schemeClr val="tx1"/>
                </a:solidFill>
                <a:latin typeface="Calibri" panose="020F0502020204030204" pitchFamily="34" charset="0"/>
                <a:cs typeface="Calibri" panose="020F0502020204030204" pitchFamily="34" charset="0"/>
              </a:rPr>
            </a:br>
            <a:r>
              <a:rPr lang="en-US" sz="1500" dirty="0">
                <a:solidFill>
                  <a:schemeClr val="tx1"/>
                </a:solidFill>
                <a:latin typeface="Calibri" panose="020F0502020204030204" pitchFamily="34" charset="0"/>
                <a:cs typeface="Calibri" panose="020F0502020204030204" pitchFamily="34" charset="0"/>
              </a:rPr>
              <a:t>diagnostics</a:t>
            </a:r>
            <a:endParaRPr lang="en-US" sz="1500" dirty="0">
              <a:solidFill>
                <a:schemeClr val="tx1"/>
              </a:solidFill>
              <a:latin typeface="Calibri" panose="020F0502020204030204" pitchFamily="34" charset="0"/>
              <a:cs typeface="Calibri" panose="020F0502020204030204" pitchFamily="34" charset="0"/>
            </a:endParaRPr>
          </a:p>
        </p:txBody>
      </p:sp>
      <p:sp>
        <p:nvSpPr>
          <p:cNvPr id="66599" name="Rectangle 53"/>
          <p:cNvSpPr>
            <a:spLocks noChangeArrowheads="1"/>
          </p:cNvSpPr>
          <p:nvPr/>
        </p:nvSpPr>
        <p:spPr bwMode="auto">
          <a:xfrm>
            <a:off x="896938" y="933450"/>
            <a:ext cx="1376362" cy="538163"/>
          </a:xfrm>
          <a:prstGeom prst="rect">
            <a:avLst/>
          </a:prstGeom>
          <a:noFill/>
          <a:ln w="9525">
            <a:noFill/>
            <a:miter lim="800000"/>
          </a:ln>
        </p:spPr>
        <p:txBody>
          <a:bodyPr lIns="0" tIns="0" rIns="0" bIns="0">
            <a:spAutoFit/>
          </a:bodyPr>
          <a:lstStyle/>
          <a:p>
            <a:pPr marL="314325" indent="-314325" defTabSz="838200">
              <a:spcBef>
                <a:spcPct val="20000"/>
              </a:spcBef>
            </a:pPr>
            <a:r>
              <a:rPr lang="en-US" sz="1600" i="1" dirty="0">
                <a:solidFill>
                  <a:schemeClr val="tx1"/>
                </a:solidFill>
                <a:latin typeface="Calibri" panose="020F0502020204030204" pitchFamily="34" charset="0"/>
                <a:cs typeface="Calibri" panose="020F0502020204030204" pitchFamily="34" charset="0"/>
              </a:rPr>
              <a:t>Medical </a:t>
            </a:r>
            <a:endParaRPr lang="en-US" sz="1600" i="1" dirty="0">
              <a:solidFill>
                <a:schemeClr val="tx1"/>
              </a:solidFill>
              <a:latin typeface="Calibri" panose="020F0502020204030204" pitchFamily="34" charset="0"/>
              <a:cs typeface="Calibri" panose="020F0502020204030204" pitchFamily="34" charset="0"/>
            </a:endParaRPr>
          </a:p>
          <a:p>
            <a:pPr marL="314325" indent="-314325" defTabSz="838200">
              <a:spcBef>
                <a:spcPct val="20000"/>
              </a:spcBef>
            </a:pPr>
            <a:r>
              <a:rPr lang="en-US" sz="1600" i="1" dirty="0">
                <a:solidFill>
                  <a:schemeClr val="tx1"/>
                </a:solidFill>
                <a:latin typeface="Calibri" panose="020F0502020204030204" pitchFamily="34" charset="0"/>
                <a:cs typeface="Calibri" panose="020F0502020204030204" pitchFamily="34" charset="0"/>
              </a:rPr>
              <a:t>applications</a:t>
            </a:r>
            <a:endParaRPr lang="en-US" sz="1600" i="1" dirty="0">
              <a:solidFill>
                <a:schemeClr val="tx1"/>
              </a:solidFill>
              <a:latin typeface="Calibri" panose="020F0502020204030204" pitchFamily="34" charset="0"/>
              <a:cs typeface="Calibri" panose="020F0502020204030204" pitchFamily="34" charset="0"/>
            </a:endParaRPr>
          </a:p>
        </p:txBody>
      </p:sp>
      <p:grpSp>
        <p:nvGrpSpPr>
          <p:cNvPr id="66600" name="Group 54"/>
          <p:cNvGrpSpPr/>
          <p:nvPr/>
        </p:nvGrpSpPr>
        <p:grpSpPr bwMode="auto">
          <a:xfrm>
            <a:off x="1997075" y="2441575"/>
            <a:ext cx="965200" cy="801688"/>
            <a:chOff x="814" y="1763"/>
            <a:chExt cx="673" cy="539"/>
          </a:xfrm>
        </p:grpSpPr>
        <p:sp>
          <p:nvSpPr>
            <p:cNvPr id="66634" name="Oval 55"/>
            <p:cNvSpPr>
              <a:spLocks noChangeArrowheads="1"/>
            </p:cNvSpPr>
            <p:nvPr>
              <p:custDataLst>
                <p:tags r:id="rId23"/>
              </p:custDataLst>
            </p:nvPr>
          </p:nvSpPr>
          <p:spPr bwMode="blackWhite">
            <a:xfrm>
              <a:off x="814" y="1763"/>
              <a:ext cx="673" cy="539"/>
            </a:xfrm>
            <a:prstGeom prst="ellipse">
              <a:avLst/>
            </a:prstGeom>
            <a:solidFill>
              <a:schemeClr val="accent1"/>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635" name="Rectangle 56"/>
            <p:cNvSpPr>
              <a:spLocks noChangeArrowheads="1"/>
            </p:cNvSpPr>
            <p:nvPr>
              <p:custDataLst>
                <p:tags r:id="rId24"/>
              </p:custDataLst>
            </p:nvPr>
          </p:nvSpPr>
          <p:spPr bwMode="blackWhite">
            <a:xfrm>
              <a:off x="859" y="1874"/>
              <a:ext cx="585" cy="307"/>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tx1"/>
                  </a:solidFill>
                  <a:latin typeface="Calibri" panose="020F0502020204030204" pitchFamily="34" charset="0"/>
                  <a:cs typeface="Calibri" panose="020F0502020204030204" pitchFamily="34" charset="0"/>
                </a:rPr>
                <a:t>Nano-</a:t>
              </a:r>
              <a:br>
                <a:rPr lang="en-US" sz="1500">
                  <a:solidFill>
                    <a:schemeClr val="tx1"/>
                  </a:solidFill>
                  <a:latin typeface="Calibri" panose="020F0502020204030204" pitchFamily="34" charset="0"/>
                  <a:cs typeface="Calibri" panose="020F0502020204030204" pitchFamily="34" charset="0"/>
                </a:rPr>
              </a:br>
              <a:r>
                <a:rPr lang="en-US" sz="1500" dirty="0">
                  <a:solidFill>
                    <a:schemeClr val="tx1"/>
                  </a:solidFill>
                  <a:latin typeface="Calibri" panose="020F0502020204030204" pitchFamily="34" charset="0"/>
                  <a:cs typeface="Calibri" panose="020F0502020204030204" pitchFamily="34" charset="0"/>
                </a:rPr>
                <a:t>arrays</a:t>
              </a:r>
              <a:endParaRPr lang="en-US" sz="1500" dirty="0">
                <a:solidFill>
                  <a:schemeClr val="tx1"/>
                </a:solidFill>
                <a:latin typeface="Calibri" panose="020F0502020204030204" pitchFamily="34" charset="0"/>
                <a:cs typeface="Calibri" panose="020F0502020204030204" pitchFamily="34" charset="0"/>
              </a:endParaRPr>
            </a:p>
          </p:txBody>
        </p:sp>
      </p:grpSp>
      <p:sp>
        <p:nvSpPr>
          <p:cNvPr id="66601" name="Rectangle 57"/>
          <p:cNvSpPr>
            <a:spLocks noChangeArrowheads="1"/>
          </p:cNvSpPr>
          <p:nvPr/>
        </p:nvSpPr>
        <p:spPr bwMode="auto">
          <a:xfrm>
            <a:off x="4679950" y="5799138"/>
            <a:ext cx="730250" cy="334962"/>
          </a:xfrm>
          <a:prstGeom prst="rect">
            <a:avLst/>
          </a:prstGeom>
          <a:noFill/>
          <a:ln w="9525">
            <a:noFill/>
            <a:miter lim="800000"/>
          </a:ln>
        </p:spPr>
        <p:txBody>
          <a:bodyPr lIns="0" tIns="0" rIns="0" bIns="0">
            <a:spAutoFit/>
          </a:bodyPr>
          <a:lstStyle/>
          <a:p>
            <a:pPr marL="314325" indent="-314325" defTabSz="838200">
              <a:spcBef>
                <a:spcPct val="20000"/>
              </a:spcBef>
            </a:pPr>
            <a:r>
              <a:rPr lang="en-US" dirty="0">
                <a:solidFill>
                  <a:schemeClr val="tx1"/>
                </a:solidFill>
                <a:latin typeface="Calibri" panose="020F0502020204030204" pitchFamily="34" charset="0"/>
                <a:cs typeface="Calibri" panose="020F0502020204030204" pitchFamily="34" charset="0"/>
              </a:rPr>
              <a:t>Years</a:t>
            </a:r>
            <a:endParaRPr lang="en-US" dirty="0">
              <a:solidFill>
                <a:schemeClr val="tx1"/>
              </a:solidFill>
              <a:latin typeface="Calibri" panose="020F0502020204030204" pitchFamily="34" charset="0"/>
              <a:cs typeface="Calibri" panose="020F0502020204030204" pitchFamily="34" charset="0"/>
            </a:endParaRPr>
          </a:p>
        </p:txBody>
      </p:sp>
      <p:sp>
        <p:nvSpPr>
          <p:cNvPr id="66602" name="Rectangle 58"/>
          <p:cNvSpPr>
            <a:spLocks noChangeArrowheads="1"/>
          </p:cNvSpPr>
          <p:nvPr/>
        </p:nvSpPr>
        <p:spPr bwMode="auto">
          <a:xfrm>
            <a:off x="7119938" y="512763"/>
            <a:ext cx="1550987" cy="682625"/>
          </a:xfrm>
          <a:prstGeom prst="rect">
            <a:avLst/>
          </a:prstGeom>
          <a:solidFill>
            <a:schemeClr val="accent2"/>
          </a:solidFill>
          <a:ln w="9525">
            <a:solidFill>
              <a:schemeClr val="tx1"/>
            </a:solidFill>
            <a:miter lim="800000"/>
          </a:ln>
        </p:spPr>
        <p:txBody>
          <a:bodyPr lIns="0" tIns="0" rIns="0" bIns="0" anchor="ctr">
            <a:spAutoFit/>
          </a:bodyPr>
          <a:lstStyle/>
          <a:p>
            <a:endParaRPr lang="en-IN">
              <a:latin typeface="Calibri" panose="020F0502020204030204" pitchFamily="34" charset="0"/>
              <a:cs typeface="Calibri" panose="020F0502020204030204" pitchFamily="34" charset="0"/>
            </a:endParaRPr>
          </a:p>
        </p:txBody>
      </p:sp>
      <p:sp>
        <p:nvSpPr>
          <p:cNvPr id="66603" name="Oval 59"/>
          <p:cNvSpPr>
            <a:spLocks noChangeArrowheads="1"/>
          </p:cNvSpPr>
          <p:nvPr>
            <p:custDataLst>
              <p:tags r:id="rId25"/>
            </p:custDataLst>
          </p:nvPr>
        </p:nvSpPr>
        <p:spPr bwMode="blackWhite">
          <a:xfrm>
            <a:off x="6469063" y="2155825"/>
            <a:ext cx="806450" cy="692150"/>
          </a:xfrm>
          <a:prstGeom prst="ellipse">
            <a:avLst/>
          </a:prstGeom>
          <a:solidFill>
            <a:schemeClr val="accent2"/>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604" name="Oval 60"/>
          <p:cNvSpPr>
            <a:spLocks noChangeArrowheads="1"/>
          </p:cNvSpPr>
          <p:nvPr>
            <p:custDataLst>
              <p:tags r:id="rId26"/>
            </p:custDataLst>
          </p:nvPr>
        </p:nvSpPr>
        <p:spPr bwMode="blackWhite">
          <a:xfrm>
            <a:off x="5524500" y="1611313"/>
            <a:ext cx="954088" cy="612775"/>
          </a:xfrm>
          <a:prstGeom prst="ellipse">
            <a:avLst/>
          </a:prstGeom>
          <a:solidFill>
            <a:schemeClr val="accent2"/>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605" name="Oval 61"/>
          <p:cNvSpPr>
            <a:spLocks noChangeArrowheads="1"/>
          </p:cNvSpPr>
          <p:nvPr>
            <p:custDataLst>
              <p:tags r:id="rId27"/>
            </p:custDataLst>
          </p:nvPr>
        </p:nvSpPr>
        <p:spPr bwMode="blackWhite">
          <a:xfrm>
            <a:off x="4538663" y="1377950"/>
            <a:ext cx="873125" cy="650875"/>
          </a:xfrm>
          <a:prstGeom prst="ellipse">
            <a:avLst/>
          </a:prstGeom>
          <a:solidFill>
            <a:schemeClr val="accent2"/>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606" name="Oval 62"/>
          <p:cNvSpPr>
            <a:spLocks noChangeArrowheads="1"/>
          </p:cNvSpPr>
          <p:nvPr>
            <p:custDataLst>
              <p:tags r:id="rId28"/>
            </p:custDataLst>
          </p:nvPr>
        </p:nvSpPr>
        <p:spPr bwMode="blackWhite">
          <a:xfrm>
            <a:off x="4956175" y="655638"/>
            <a:ext cx="965200" cy="692150"/>
          </a:xfrm>
          <a:prstGeom prst="ellipse">
            <a:avLst/>
          </a:prstGeom>
          <a:solidFill>
            <a:schemeClr val="accent2"/>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607" name="Oval 63"/>
          <p:cNvSpPr>
            <a:spLocks noChangeArrowheads="1"/>
          </p:cNvSpPr>
          <p:nvPr>
            <p:custDataLst>
              <p:tags r:id="rId29"/>
            </p:custDataLst>
          </p:nvPr>
        </p:nvSpPr>
        <p:spPr bwMode="blackWhite">
          <a:xfrm>
            <a:off x="6124575" y="869950"/>
            <a:ext cx="795338" cy="706438"/>
          </a:xfrm>
          <a:prstGeom prst="ellipse">
            <a:avLst/>
          </a:prstGeom>
          <a:solidFill>
            <a:schemeClr val="accent2"/>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grpSp>
        <p:nvGrpSpPr>
          <p:cNvPr id="66608" name="Group 64"/>
          <p:cNvGrpSpPr/>
          <p:nvPr/>
        </p:nvGrpSpPr>
        <p:grpSpPr bwMode="auto">
          <a:xfrm>
            <a:off x="6881813" y="1370013"/>
            <a:ext cx="965200" cy="762000"/>
            <a:chOff x="3971" y="1381"/>
            <a:chExt cx="660" cy="501"/>
          </a:xfrm>
        </p:grpSpPr>
        <p:sp>
          <p:nvSpPr>
            <p:cNvPr id="66632" name="Oval 65"/>
            <p:cNvSpPr>
              <a:spLocks noChangeArrowheads="1"/>
            </p:cNvSpPr>
            <p:nvPr>
              <p:custDataLst>
                <p:tags r:id="rId30"/>
              </p:custDataLst>
            </p:nvPr>
          </p:nvSpPr>
          <p:spPr bwMode="blackWhite">
            <a:xfrm>
              <a:off x="3971" y="1381"/>
              <a:ext cx="660" cy="501"/>
            </a:xfrm>
            <a:prstGeom prst="ellipse">
              <a:avLst/>
            </a:prstGeom>
            <a:solidFill>
              <a:schemeClr val="accent2"/>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633" name="Rectangle 66"/>
            <p:cNvSpPr>
              <a:spLocks noChangeArrowheads="1"/>
            </p:cNvSpPr>
            <p:nvPr>
              <p:custDataLst>
                <p:tags r:id="rId31"/>
              </p:custDataLst>
            </p:nvPr>
          </p:nvSpPr>
          <p:spPr bwMode="blackWhite">
            <a:xfrm>
              <a:off x="4052" y="1462"/>
              <a:ext cx="502" cy="331"/>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Chemical</a:t>
              </a:r>
              <a:endParaRPr lang="en-US" sz="1500" dirty="0">
                <a:solidFill>
                  <a:schemeClr val="bg1"/>
                </a:solidFill>
                <a:latin typeface="Calibri" panose="020F0502020204030204" pitchFamily="34" charset="0"/>
                <a:cs typeface="Calibri" panose="020F0502020204030204" pitchFamily="34" charset="0"/>
              </a:endParaRPr>
            </a:p>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catalysts</a:t>
              </a:r>
              <a:endParaRPr lang="en-US" sz="1500" dirty="0">
                <a:solidFill>
                  <a:schemeClr val="bg1"/>
                </a:solidFill>
                <a:latin typeface="Calibri" panose="020F0502020204030204" pitchFamily="34" charset="0"/>
                <a:cs typeface="Calibri" panose="020F0502020204030204" pitchFamily="34" charset="0"/>
              </a:endParaRPr>
            </a:p>
          </p:txBody>
        </p:sp>
      </p:grpSp>
      <p:sp>
        <p:nvSpPr>
          <p:cNvPr id="66609" name="Rectangle 67"/>
          <p:cNvSpPr>
            <a:spLocks noChangeArrowheads="1"/>
          </p:cNvSpPr>
          <p:nvPr>
            <p:custDataLst>
              <p:tags r:id="rId32"/>
            </p:custDataLst>
          </p:nvPr>
        </p:nvSpPr>
        <p:spPr bwMode="blackWhite">
          <a:xfrm>
            <a:off x="6553200" y="2381250"/>
            <a:ext cx="646113" cy="2286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Textiles</a:t>
            </a:r>
            <a:endParaRPr lang="en-US" sz="1500" dirty="0">
              <a:solidFill>
                <a:schemeClr val="bg1"/>
              </a:solidFill>
              <a:latin typeface="Calibri" panose="020F0502020204030204" pitchFamily="34" charset="0"/>
              <a:cs typeface="Calibri" panose="020F0502020204030204" pitchFamily="34" charset="0"/>
            </a:endParaRPr>
          </a:p>
        </p:txBody>
      </p:sp>
      <p:sp>
        <p:nvSpPr>
          <p:cNvPr id="66610" name="Rectangle 68"/>
          <p:cNvSpPr>
            <a:spLocks noChangeArrowheads="1"/>
          </p:cNvSpPr>
          <p:nvPr/>
        </p:nvSpPr>
        <p:spPr bwMode="auto">
          <a:xfrm>
            <a:off x="7289800" y="527050"/>
            <a:ext cx="1162050" cy="604838"/>
          </a:xfrm>
          <a:prstGeom prst="rect">
            <a:avLst/>
          </a:prstGeom>
          <a:noFill/>
          <a:ln w="9525">
            <a:noFill/>
            <a:miter lim="800000"/>
          </a:ln>
        </p:spPr>
        <p:txBody>
          <a:bodyPr wrap="none" lIns="0" tIns="0" rIns="0" bIns="0">
            <a:spAutoFit/>
          </a:bodyPr>
          <a:lstStyle/>
          <a:p>
            <a:pPr marL="314325" indent="-314325" defTabSz="838200">
              <a:spcBef>
                <a:spcPct val="20000"/>
              </a:spcBef>
            </a:pPr>
            <a:r>
              <a:rPr lang="en-US" sz="1800" i="1" dirty="0">
                <a:solidFill>
                  <a:schemeClr val="bg1"/>
                </a:solidFill>
                <a:latin typeface="Calibri" panose="020F0502020204030204" pitchFamily="34" charset="0"/>
                <a:cs typeface="Calibri" panose="020F0502020204030204" pitchFamily="34" charset="0"/>
              </a:rPr>
              <a:t>Coatings &amp; </a:t>
            </a:r>
            <a:endParaRPr lang="en-US" sz="1800" i="1" dirty="0">
              <a:solidFill>
                <a:schemeClr val="bg1"/>
              </a:solidFill>
              <a:latin typeface="Calibri" panose="020F0502020204030204" pitchFamily="34" charset="0"/>
              <a:cs typeface="Calibri" panose="020F0502020204030204" pitchFamily="34" charset="0"/>
            </a:endParaRPr>
          </a:p>
          <a:p>
            <a:pPr marL="314325" indent="-314325" defTabSz="838200">
              <a:spcBef>
                <a:spcPct val="20000"/>
              </a:spcBef>
            </a:pPr>
            <a:r>
              <a:rPr lang="en-US" sz="1800" i="1" dirty="0">
                <a:solidFill>
                  <a:schemeClr val="bg1"/>
                </a:solidFill>
                <a:latin typeface="Calibri" panose="020F0502020204030204" pitchFamily="34" charset="0"/>
                <a:cs typeface="Calibri" panose="020F0502020204030204" pitchFamily="34" charset="0"/>
              </a:rPr>
              <a:t>Powders</a:t>
            </a:r>
            <a:endParaRPr lang="en-US" sz="1800" i="1" dirty="0">
              <a:solidFill>
                <a:schemeClr val="bg1"/>
              </a:solidFill>
              <a:latin typeface="Calibri" panose="020F0502020204030204" pitchFamily="34" charset="0"/>
              <a:cs typeface="Calibri" panose="020F0502020204030204" pitchFamily="34" charset="0"/>
            </a:endParaRPr>
          </a:p>
        </p:txBody>
      </p:sp>
      <p:sp>
        <p:nvSpPr>
          <p:cNvPr id="66611" name="Rectangle 69"/>
          <p:cNvSpPr>
            <a:spLocks noChangeArrowheads="1"/>
          </p:cNvSpPr>
          <p:nvPr>
            <p:custDataLst>
              <p:tags r:id="rId33"/>
            </p:custDataLst>
          </p:nvPr>
        </p:nvSpPr>
        <p:spPr bwMode="blackWhite">
          <a:xfrm>
            <a:off x="5567363" y="1798638"/>
            <a:ext cx="866775" cy="2286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Lubricants</a:t>
            </a:r>
            <a:endParaRPr lang="en-US" sz="1500" dirty="0">
              <a:solidFill>
                <a:schemeClr val="bg1"/>
              </a:solidFill>
              <a:latin typeface="Calibri" panose="020F0502020204030204" pitchFamily="34" charset="0"/>
              <a:cs typeface="Calibri" panose="020F0502020204030204" pitchFamily="34" charset="0"/>
            </a:endParaRPr>
          </a:p>
        </p:txBody>
      </p:sp>
      <p:sp>
        <p:nvSpPr>
          <p:cNvPr id="66612" name="Rectangle 70"/>
          <p:cNvSpPr>
            <a:spLocks noChangeArrowheads="1"/>
          </p:cNvSpPr>
          <p:nvPr>
            <p:custDataLst>
              <p:tags r:id="rId34"/>
            </p:custDataLst>
          </p:nvPr>
        </p:nvSpPr>
        <p:spPr bwMode="blackWhite">
          <a:xfrm>
            <a:off x="4611688" y="1584325"/>
            <a:ext cx="727075" cy="2286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Coatings</a:t>
            </a:r>
            <a:endParaRPr lang="en-US" sz="1500" dirty="0">
              <a:solidFill>
                <a:schemeClr val="bg1"/>
              </a:solidFill>
              <a:latin typeface="Calibri" panose="020F0502020204030204" pitchFamily="34" charset="0"/>
              <a:cs typeface="Calibri" panose="020F0502020204030204" pitchFamily="34" charset="0"/>
            </a:endParaRPr>
          </a:p>
        </p:txBody>
      </p:sp>
      <p:sp>
        <p:nvSpPr>
          <p:cNvPr id="66613" name="Rectangle 71"/>
          <p:cNvSpPr>
            <a:spLocks noChangeArrowheads="1"/>
          </p:cNvSpPr>
          <p:nvPr>
            <p:custDataLst>
              <p:tags r:id="rId35"/>
            </p:custDataLst>
          </p:nvPr>
        </p:nvSpPr>
        <p:spPr bwMode="blackWhite">
          <a:xfrm>
            <a:off x="5014913" y="882650"/>
            <a:ext cx="849312" cy="2286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Cosmetics</a:t>
            </a:r>
            <a:endParaRPr lang="en-US" sz="1500" dirty="0">
              <a:solidFill>
                <a:schemeClr val="bg1"/>
              </a:solidFill>
              <a:latin typeface="Calibri" panose="020F0502020204030204" pitchFamily="34" charset="0"/>
              <a:cs typeface="Calibri" panose="020F0502020204030204" pitchFamily="34" charset="0"/>
            </a:endParaRPr>
          </a:p>
        </p:txBody>
      </p:sp>
      <p:sp>
        <p:nvSpPr>
          <p:cNvPr id="66614" name="Rectangle 72"/>
          <p:cNvSpPr>
            <a:spLocks noChangeArrowheads="1"/>
          </p:cNvSpPr>
          <p:nvPr>
            <p:custDataLst>
              <p:tags r:id="rId36"/>
            </p:custDataLst>
          </p:nvPr>
        </p:nvSpPr>
        <p:spPr bwMode="blackWhite">
          <a:xfrm>
            <a:off x="6265863" y="1103313"/>
            <a:ext cx="509587" cy="2286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500" dirty="0">
                <a:solidFill>
                  <a:schemeClr val="bg1"/>
                </a:solidFill>
                <a:latin typeface="Calibri" panose="020F0502020204030204" pitchFamily="34" charset="0"/>
                <a:cs typeface="Calibri" panose="020F0502020204030204" pitchFamily="34" charset="0"/>
              </a:rPr>
              <a:t>Paints</a:t>
            </a:r>
            <a:endParaRPr lang="en-US" sz="1500" dirty="0">
              <a:solidFill>
                <a:schemeClr val="bg1"/>
              </a:solidFill>
              <a:latin typeface="Calibri" panose="020F0502020204030204" pitchFamily="34" charset="0"/>
              <a:cs typeface="Calibri" panose="020F0502020204030204" pitchFamily="34" charset="0"/>
            </a:endParaRPr>
          </a:p>
        </p:txBody>
      </p:sp>
      <p:sp>
        <p:nvSpPr>
          <p:cNvPr id="66615" name="Rectangle 73"/>
          <p:cNvSpPr>
            <a:spLocks noChangeArrowheads="1"/>
          </p:cNvSpPr>
          <p:nvPr/>
        </p:nvSpPr>
        <p:spPr bwMode="auto">
          <a:xfrm>
            <a:off x="7116445" y="5474018"/>
            <a:ext cx="1755775" cy="685800"/>
          </a:xfrm>
          <a:prstGeom prst="rect">
            <a:avLst/>
          </a:prstGeom>
          <a:solidFill>
            <a:schemeClr val="bg1"/>
          </a:solidFill>
          <a:ln w="9525">
            <a:solidFill>
              <a:schemeClr val="tx1"/>
            </a:solidFill>
            <a:miter lim="800000"/>
          </a:ln>
        </p:spPr>
        <p:txBody>
          <a:bodyPr lIns="0" tIns="0" rIns="0" bIns="0" anchor="ctr">
            <a:spAutoFit/>
          </a:bodyPr>
          <a:lstStyle/>
          <a:p>
            <a:endParaRPr lang="en-IN">
              <a:solidFill>
                <a:srgbClr val="002060"/>
              </a:solidFill>
              <a:latin typeface="Calibri" panose="020F0502020204030204" pitchFamily="34" charset="0"/>
              <a:cs typeface="Calibri" panose="020F0502020204030204" pitchFamily="34" charset="0"/>
            </a:endParaRPr>
          </a:p>
        </p:txBody>
      </p:sp>
      <p:sp>
        <p:nvSpPr>
          <p:cNvPr id="66616" name="Oval 74"/>
          <p:cNvSpPr>
            <a:spLocks noChangeArrowheads="1"/>
          </p:cNvSpPr>
          <p:nvPr/>
        </p:nvSpPr>
        <p:spPr bwMode="auto">
          <a:xfrm>
            <a:off x="6056313" y="4584700"/>
            <a:ext cx="962025" cy="801688"/>
          </a:xfrm>
          <a:prstGeom prst="ellipse">
            <a:avLst/>
          </a:prstGeom>
          <a:solidFill>
            <a:schemeClr val="bg1"/>
          </a:solidFill>
          <a:ln w="9525">
            <a:solidFill>
              <a:schemeClr val="tx1"/>
            </a:solidFill>
            <a:round/>
          </a:ln>
        </p:spPr>
        <p:txBody>
          <a:bodyPr wrap="none" anchor="ctr">
            <a:spAutoFit/>
          </a:bodyPr>
          <a:lstStyle/>
          <a:p>
            <a:endParaRPr lang="en-IN">
              <a:solidFill>
                <a:srgbClr val="002060"/>
              </a:solidFill>
              <a:latin typeface="Calibri" panose="020F0502020204030204" pitchFamily="34" charset="0"/>
              <a:cs typeface="Calibri" panose="020F0502020204030204" pitchFamily="34" charset="0"/>
            </a:endParaRPr>
          </a:p>
        </p:txBody>
      </p:sp>
      <p:sp>
        <p:nvSpPr>
          <p:cNvPr id="66617" name="Oval 75"/>
          <p:cNvSpPr>
            <a:spLocks noChangeArrowheads="1"/>
          </p:cNvSpPr>
          <p:nvPr/>
        </p:nvSpPr>
        <p:spPr bwMode="auto">
          <a:xfrm>
            <a:off x="7322820" y="4553268"/>
            <a:ext cx="965200" cy="800100"/>
          </a:xfrm>
          <a:prstGeom prst="ellipse">
            <a:avLst/>
          </a:prstGeom>
          <a:solidFill>
            <a:schemeClr val="bg1"/>
          </a:solidFill>
          <a:ln w="9525">
            <a:solidFill>
              <a:schemeClr val="tx1"/>
            </a:solidFill>
            <a:round/>
          </a:ln>
        </p:spPr>
        <p:txBody>
          <a:bodyPr wrap="none" anchor="ctr">
            <a:spAutoFit/>
          </a:bodyPr>
          <a:lstStyle/>
          <a:p>
            <a:endParaRPr lang="en-IN">
              <a:solidFill>
                <a:srgbClr val="002060"/>
              </a:solidFill>
              <a:latin typeface="Calibri" panose="020F0502020204030204" pitchFamily="34" charset="0"/>
              <a:cs typeface="Calibri" panose="020F0502020204030204" pitchFamily="34" charset="0"/>
            </a:endParaRPr>
          </a:p>
        </p:txBody>
      </p:sp>
      <p:sp>
        <p:nvSpPr>
          <p:cNvPr id="66618" name="Oval 76"/>
          <p:cNvSpPr>
            <a:spLocks noChangeArrowheads="1"/>
          </p:cNvSpPr>
          <p:nvPr/>
        </p:nvSpPr>
        <p:spPr bwMode="auto">
          <a:xfrm>
            <a:off x="6548438" y="3860800"/>
            <a:ext cx="830262" cy="692150"/>
          </a:xfrm>
          <a:prstGeom prst="ellipse">
            <a:avLst/>
          </a:prstGeom>
          <a:solidFill>
            <a:schemeClr val="bg1"/>
          </a:solidFill>
          <a:ln w="9525">
            <a:solidFill>
              <a:schemeClr val="tx1"/>
            </a:solidFill>
            <a:round/>
          </a:ln>
        </p:spPr>
        <p:txBody>
          <a:bodyPr wrap="none" anchor="ctr">
            <a:spAutoFit/>
          </a:bodyPr>
          <a:lstStyle/>
          <a:p>
            <a:endParaRPr lang="en-IN">
              <a:solidFill>
                <a:srgbClr val="002060"/>
              </a:solidFill>
              <a:latin typeface="Calibri" panose="020F0502020204030204" pitchFamily="34" charset="0"/>
              <a:cs typeface="Calibri" panose="020F0502020204030204" pitchFamily="34" charset="0"/>
            </a:endParaRPr>
          </a:p>
        </p:txBody>
      </p:sp>
      <p:sp>
        <p:nvSpPr>
          <p:cNvPr id="66619" name="Oval 77"/>
          <p:cNvSpPr>
            <a:spLocks noChangeArrowheads="1"/>
          </p:cNvSpPr>
          <p:nvPr>
            <p:custDataLst>
              <p:tags r:id="rId37"/>
            </p:custDataLst>
          </p:nvPr>
        </p:nvSpPr>
        <p:spPr bwMode="blackWhite">
          <a:xfrm>
            <a:off x="6757670" y="3053080"/>
            <a:ext cx="1308100" cy="801688"/>
          </a:xfrm>
          <a:prstGeom prst="ellipse">
            <a:avLst/>
          </a:prstGeom>
          <a:solidFill>
            <a:schemeClr val="bg1"/>
          </a:solidFill>
          <a:ln w="9525">
            <a:solidFill>
              <a:schemeClr val="tx1"/>
            </a:solidFill>
            <a:round/>
          </a:ln>
        </p:spPr>
        <p:txBody>
          <a:bodyPr anchor="ctr">
            <a:spAutoFit/>
          </a:bodyPr>
          <a:lstStyle/>
          <a:p>
            <a:endParaRPr lang="en-IN">
              <a:latin typeface="Calibri" panose="020F0502020204030204" pitchFamily="34" charset="0"/>
              <a:cs typeface="Calibri" panose="020F0502020204030204" pitchFamily="34" charset="0"/>
            </a:endParaRPr>
          </a:p>
        </p:txBody>
      </p:sp>
      <p:sp>
        <p:nvSpPr>
          <p:cNvPr id="66620" name="Oval 78"/>
          <p:cNvSpPr>
            <a:spLocks noChangeArrowheads="1"/>
          </p:cNvSpPr>
          <p:nvPr>
            <p:custDataLst>
              <p:tags r:id="rId38"/>
            </p:custDataLst>
          </p:nvPr>
        </p:nvSpPr>
        <p:spPr bwMode="blackWhite">
          <a:xfrm>
            <a:off x="5505450" y="3798888"/>
            <a:ext cx="795338" cy="733425"/>
          </a:xfrm>
          <a:prstGeom prst="ellipse">
            <a:avLst/>
          </a:prstGeom>
          <a:solidFill>
            <a:schemeClr val="bg1"/>
          </a:solidFill>
          <a:ln w="9525">
            <a:solidFill>
              <a:schemeClr val="tx1"/>
            </a:solidFill>
            <a:round/>
          </a:ln>
        </p:spPr>
        <p:txBody>
          <a:bodyPr wrap="none" anchor="ctr">
            <a:spAutoFit/>
          </a:bodyPr>
          <a:lstStyle/>
          <a:p>
            <a:endParaRPr lang="en-IN">
              <a:latin typeface="Calibri" panose="020F0502020204030204" pitchFamily="34" charset="0"/>
              <a:cs typeface="Calibri" panose="020F0502020204030204" pitchFamily="34" charset="0"/>
            </a:endParaRPr>
          </a:p>
        </p:txBody>
      </p:sp>
      <p:sp>
        <p:nvSpPr>
          <p:cNvPr id="66621" name="Oval 79"/>
          <p:cNvSpPr>
            <a:spLocks noChangeArrowheads="1"/>
          </p:cNvSpPr>
          <p:nvPr>
            <p:custDataLst>
              <p:tags r:id="rId39"/>
            </p:custDataLst>
          </p:nvPr>
        </p:nvSpPr>
        <p:spPr bwMode="blackWhite">
          <a:xfrm>
            <a:off x="5863908" y="3124518"/>
            <a:ext cx="860425" cy="714375"/>
          </a:xfrm>
          <a:prstGeom prst="ellipse">
            <a:avLst/>
          </a:prstGeom>
          <a:solidFill>
            <a:schemeClr val="bg1"/>
          </a:solidFill>
          <a:ln w="9525">
            <a:solidFill>
              <a:schemeClr val="tx1"/>
            </a:solidFill>
            <a:round/>
          </a:ln>
        </p:spPr>
        <p:txBody>
          <a:bodyPr wrap="none" anchor="ctr">
            <a:spAutoFit/>
          </a:bodyPr>
          <a:lstStyle/>
          <a:p>
            <a:endParaRPr lang="en-IN">
              <a:solidFill>
                <a:srgbClr val="002060"/>
              </a:solidFill>
              <a:latin typeface="Calibri" panose="020F0502020204030204" pitchFamily="34" charset="0"/>
              <a:cs typeface="Calibri" panose="020F0502020204030204" pitchFamily="34" charset="0"/>
            </a:endParaRPr>
          </a:p>
        </p:txBody>
      </p:sp>
      <p:sp>
        <p:nvSpPr>
          <p:cNvPr id="66622" name="Rectangle 80"/>
          <p:cNvSpPr>
            <a:spLocks noChangeArrowheads="1"/>
          </p:cNvSpPr>
          <p:nvPr/>
        </p:nvSpPr>
        <p:spPr bwMode="auto">
          <a:xfrm>
            <a:off x="6108700" y="4737100"/>
            <a:ext cx="892175" cy="457200"/>
          </a:xfrm>
          <a:prstGeom prst="rect">
            <a:avLst/>
          </a:prstGeom>
          <a:noFill/>
          <a:ln w="9525">
            <a:noFill/>
            <a:miter lim="800000"/>
          </a:ln>
        </p:spPr>
        <p:txBody>
          <a:bodyPr wrap="none" lIns="0" tIns="0" rIns="0" bIns="0">
            <a:spAutoFit/>
          </a:bodyPr>
          <a:lstStyle/>
          <a:p>
            <a:pPr defTabSz="821055">
              <a:spcBef>
                <a:spcPct val="20000"/>
              </a:spcBef>
            </a:pPr>
            <a:r>
              <a:rPr lang="en-US" sz="1500" dirty="0">
                <a:solidFill>
                  <a:srgbClr val="002060"/>
                </a:solidFill>
                <a:latin typeface="Calibri" panose="020F0502020204030204" pitchFamily="34" charset="0"/>
                <a:cs typeface="Calibri" panose="020F0502020204030204" pitchFamily="34" charset="0"/>
              </a:rPr>
              <a:t>Micro-</a:t>
            </a:r>
            <a:br>
              <a:rPr lang="en-US" sz="1500">
                <a:solidFill>
                  <a:srgbClr val="002060"/>
                </a:solidFill>
                <a:latin typeface="Calibri" panose="020F0502020204030204" pitchFamily="34" charset="0"/>
                <a:cs typeface="Calibri" panose="020F0502020204030204" pitchFamily="34" charset="0"/>
              </a:rPr>
            </a:br>
            <a:r>
              <a:rPr lang="en-US" sz="1500" dirty="0">
                <a:solidFill>
                  <a:srgbClr val="002060"/>
                </a:solidFill>
                <a:latin typeface="Calibri" panose="020F0502020204030204" pitchFamily="34" charset="0"/>
                <a:cs typeface="Calibri" panose="020F0502020204030204" pitchFamily="34" charset="0"/>
              </a:rPr>
              <a:t>processors</a:t>
            </a:r>
            <a:endParaRPr lang="en-US" sz="1500" i="1" dirty="0">
              <a:solidFill>
                <a:srgbClr val="002060"/>
              </a:solidFill>
              <a:latin typeface="Calibri" panose="020F0502020204030204" pitchFamily="34" charset="0"/>
              <a:cs typeface="Calibri" panose="020F0502020204030204" pitchFamily="34" charset="0"/>
            </a:endParaRPr>
          </a:p>
        </p:txBody>
      </p:sp>
      <p:sp>
        <p:nvSpPr>
          <p:cNvPr id="66623" name="Rectangle 81"/>
          <p:cNvSpPr>
            <a:spLocks noChangeArrowheads="1"/>
          </p:cNvSpPr>
          <p:nvPr/>
        </p:nvSpPr>
        <p:spPr bwMode="auto">
          <a:xfrm>
            <a:off x="7369175" y="4683125"/>
            <a:ext cx="879475" cy="457200"/>
          </a:xfrm>
          <a:prstGeom prst="rect">
            <a:avLst/>
          </a:prstGeom>
          <a:noFill/>
          <a:ln w="9525">
            <a:noFill/>
            <a:miter lim="800000"/>
          </a:ln>
        </p:spPr>
        <p:txBody>
          <a:bodyPr wrap="none" lIns="0" tIns="0" rIns="0" bIns="0">
            <a:spAutoFit/>
          </a:bodyPr>
          <a:lstStyle/>
          <a:p>
            <a:pPr defTabSz="821055">
              <a:spcBef>
                <a:spcPct val="20000"/>
              </a:spcBef>
            </a:pPr>
            <a:r>
              <a:rPr lang="en-US" sz="1500" dirty="0">
                <a:solidFill>
                  <a:srgbClr val="002060"/>
                </a:solidFill>
                <a:latin typeface="Calibri" panose="020F0502020204030204" pitchFamily="34" charset="0"/>
                <a:cs typeface="Calibri" panose="020F0502020204030204" pitchFamily="34" charset="0"/>
              </a:rPr>
              <a:t>Quantum </a:t>
            </a:r>
            <a:br>
              <a:rPr lang="en-US" sz="1500">
                <a:solidFill>
                  <a:srgbClr val="002060"/>
                </a:solidFill>
                <a:latin typeface="Calibri" panose="020F0502020204030204" pitchFamily="34" charset="0"/>
                <a:cs typeface="Calibri" panose="020F0502020204030204" pitchFamily="34" charset="0"/>
              </a:rPr>
            </a:br>
            <a:r>
              <a:rPr lang="en-US" sz="1500" dirty="0">
                <a:solidFill>
                  <a:srgbClr val="002060"/>
                </a:solidFill>
                <a:latin typeface="Calibri" panose="020F0502020204030204" pitchFamily="34" charset="0"/>
                <a:cs typeface="Calibri" panose="020F0502020204030204" pitchFamily="34" charset="0"/>
              </a:rPr>
              <a:t>computing</a:t>
            </a:r>
            <a:endParaRPr lang="en-US" sz="1500" i="1" dirty="0">
              <a:solidFill>
                <a:srgbClr val="002060"/>
              </a:solidFill>
              <a:latin typeface="Calibri" panose="020F0502020204030204" pitchFamily="34" charset="0"/>
              <a:cs typeface="Calibri" panose="020F0502020204030204" pitchFamily="34" charset="0"/>
            </a:endParaRPr>
          </a:p>
        </p:txBody>
      </p:sp>
      <p:sp>
        <p:nvSpPr>
          <p:cNvPr id="66624" name="Rectangle 82"/>
          <p:cNvSpPr>
            <a:spLocks noChangeArrowheads="1"/>
          </p:cNvSpPr>
          <p:nvPr/>
        </p:nvSpPr>
        <p:spPr bwMode="auto">
          <a:xfrm>
            <a:off x="6672263" y="4013200"/>
            <a:ext cx="617537" cy="503238"/>
          </a:xfrm>
          <a:prstGeom prst="rect">
            <a:avLst/>
          </a:prstGeom>
          <a:noFill/>
          <a:ln w="9525">
            <a:noFill/>
            <a:miter lim="800000"/>
          </a:ln>
        </p:spPr>
        <p:txBody>
          <a:bodyPr wrap="none" lIns="0" tIns="0" rIns="0" bIns="0">
            <a:spAutoFit/>
          </a:bodyPr>
          <a:lstStyle/>
          <a:p>
            <a:pPr defTabSz="821055">
              <a:spcBef>
                <a:spcPct val="20000"/>
              </a:spcBef>
            </a:pPr>
            <a:r>
              <a:rPr lang="en-US" sz="1500" dirty="0">
                <a:solidFill>
                  <a:srgbClr val="002060"/>
                </a:solidFill>
                <a:latin typeface="Calibri" panose="020F0502020204030204" pitchFamily="34" charset="0"/>
                <a:cs typeface="Calibri" panose="020F0502020204030204" pitchFamily="34" charset="0"/>
              </a:rPr>
              <a:t>Simple </a:t>
            </a:r>
            <a:endParaRPr lang="en-US" sz="1500" dirty="0">
              <a:solidFill>
                <a:srgbClr val="002060"/>
              </a:solidFill>
              <a:latin typeface="Calibri" panose="020F0502020204030204" pitchFamily="34" charset="0"/>
              <a:cs typeface="Calibri" panose="020F0502020204030204" pitchFamily="34" charset="0"/>
            </a:endParaRPr>
          </a:p>
          <a:p>
            <a:pPr defTabSz="821055">
              <a:spcBef>
                <a:spcPct val="20000"/>
              </a:spcBef>
            </a:pPr>
            <a:r>
              <a:rPr lang="en-US" sz="1500" dirty="0">
                <a:solidFill>
                  <a:srgbClr val="002060"/>
                </a:solidFill>
                <a:latin typeface="Calibri" panose="020F0502020204030204" pitchFamily="34" charset="0"/>
                <a:cs typeface="Calibri" panose="020F0502020204030204" pitchFamily="34" charset="0"/>
              </a:rPr>
              <a:t>ICs</a:t>
            </a:r>
            <a:endParaRPr lang="en-US" sz="1500" i="1" dirty="0">
              <a:solidFill>
                <a:srgbClr val="002060"/>
              </a:solidFill>
              <a:latin typeface="Calibri" panose="020F0502020204030204" pitchFamily="34" charset="0"/>
              <a:cs typeface="Calibri" panose="020F0502020204030204" pitchFamily="34" charset="0"/>
            </a:endParaRPr>
          </a:p>
        </p:txBody>
      </p:sp>
      <p:sp>
        <p:nvSpPr>
          <p:cNvPr id="66625" name="Rectangle 83"/>
          <p:cNvSpPr>
            <a:spLocks noChangeArrowheads="1"/>
          </p:cNvSpPr>
          <p:nvPr>
            <p:custDataLst>
              <p:tags r:id="rId40"/>
            </p:custDataLst>
          </p:nvPr>
        </p:nvSpPr>
        <p:spPr bwMode="blackWhite">
          <a:xfrm>
            <a:off x="6774498" y="3213100"/>
            <a:ext cx="1316037" cy="482600"/>
          </a:xfrm>
          <a:prstGeom prst="rect">
            <a:avLst/>
          </a:prstGeom>
          <a:noFill/>
          <a:ln w="9525">
            <a:noFill/>
            <a:miter lim="800000"/>
          </a:ln>
        </p:spPr>
        <p:txBody>
          <a:bodyPr wrap="none" lIns="3563" tIns="0" rIns="3563" bIns="0" anchor="ctr">
            <a:spAutoFit/>
          </a:bodyPr>
          <a:lstStyle/>
          <a:p>
            <a:pPr marL="314325" indent="-314325" defTabSz="838200">
              <a:spcBef>
                <a:spcPct val="20000"/>
              </a:spcBef>
            </a:pPr>
            <a:r>
              <a:rPr lang="en-US" sz="1600" dirty="0">
                <a:solidFill>
                  <a:srgbClr val="002060"/>
                </a:solidFill>
                <a:latin typeface="Calibri" panose="020F0502020204030204" pitchFamily="34" charset="0"/>
                <a:cs typeface="Calibri" panose="020F0502020204030204" pitchFamily="34" charset="0"/>
              </a:rPr>
              <a:t> </a:t>
            </a:r>
            <a:r>
              <a:rPr lang="en-US" sz="1300" dirty="0">
                <a:solidFill>
                  <a:srgbClr val="002060"/>
                </a:solidFill>
                <a:latin typeface="Calibri" panose="020F0502020204030204" pitchFamily="34" charset="0"/>
                <a:cs typeface="Calibri" panose="020F0502020204030204" pitchFamily="34" charset="0"/>
              </a:rPr>
              <a:t>Memory/Storage </a:t>
            </a:r>
            <a:endParaRPr lang="en-US" sz="1300" dirty="0">
              <a:solidFill>
                <a:srgbClr val="002060"/>
              </a:solidFill>
              <a:latin typeface="Calibri" panose="020F0502020204030204" pitchFamily="34" charset="0"/>
              <a:cs typeface="Calibri" panose="020F0502020204030204" pitchFamily="34" charset="0"/>
            </a:endParaRPr>
          </a:p>
          <a:p>
            <a:pPr marL="314325" indent="-314325" defTabSz="838200">
              <a:spcBef>
                <a:spcPct val="20000"/>
              </a:spcBef>
            </a:pPr>
            <a:r>
              <a:rPr lang="en-US" sz="1300" dirty="0">
                <a:solidFill>
                  <a:srgbClr val="002060"/>
                </a:solidFill>
                <a:latin typeface="Calibri" panose="020F0502020204030204" pitchFamily="34" charset="0"/>
                <a:cs typeface="Calibri" panose="020F0502020204030204" pitchFamily="34" charset="0"/>
              </a:rPr>
              <a:t>devices</a:t>
            </a:r>
            <a:endParaRPr lang="en-US" sz="1300" dirty="0">
              <a:solidFill>
                <a:srgbClr val="002060"/>
              </a:solidFill>
              <a:latin typeface="Calibri" panose="020F0502020204030204" pitchFamily="34" charset="0"/>
              <a:cs typeface="Calibri" panose="020F0502020204030204" pitchFamily="34" charset="0"/>
            </a:endParaRPr>
          </a:p>
        </p:txBody>
      </p:sp>
      <p:sp>
        <p:nvSpPr>
          <p:cNvPr id="66626" name="Rectangle 84"/>
          <p:cNvSpPr>
            <a:spLocks noChangeArrowheads="1"/>
          </p:cNvSpPr>
          <p:nvPr>
            <p:custDataLst>
              <p:tags r:id="rId41"/>
            </p:custDataLst>
          </p:nvPr>
        </p:nvSpPr>
        <p:spPr bwMode="blackWhite">
          <a:xfrm>
            <a:off x="5572125" y="4043363"/>
            <a:ext cx="661988" cy="228600"/>
          </a:xfrm>
          <a:prstGeom prst="rect">
            <a:avLst/>
          </a:prstGeom>
          <a:solidFill>
            <a:schemeClr val="bg1"/>
          </a:solidFill>
          <a:ln w="9525">
            <a:noFill/>
            <a:miter lim="800000"/>
          </a:ln>
        </p:spPr>
        <p:txBody>
          <a:bodyPr wrap="none" lIns="3563" tIns="0" rIns="3563" bIns="0" anchor="ctr">
            <a:spAutoFit/>
          </a:bodyPr>
          <a:lstStyle/>
          <a:p>
            <a:pPr marL="314325" indent="-314325" defTabSz="838200">
              <a:spcBef>
                <a:spcPct val="20000"/>
              </a:spcBef>
            </a:pPr>
            <a:r>
              <a:rPr lang="en-US" sz="1500" dirty="0">
                <a:solidFill>
                  <a:srgbClr val="002060"/>
                </a:solidFill>
                <a:latin typeface="Calibri" panose="020F0502020204030204" pitchFamily="34" charset="0"/>
                <a:cs typeface="Calibri" panose="020F0502020204030204" pitchFamily="34" charset="0"/>
              </a:rPr>
              <a:t>Sensors</a:t>
            </a:r>
            <a:endParaRPr lang="en-US" sz="1500" dirty="0">
              <a:solidFill>
                <a:srgbClr val="002060"/>
              </a:solidFill>
              <a:latin typeface="Calibri" panose="020F0502020204030204" pitchFamily="34" charset="0"/>
              <a:cs typeface="Calibri" panose="020F0502020204030204" pitchFamily="34" charset="0"/>
            </a:endParaRPr>
          </a:p>
        </p:txBody>
      </p:sp>
      <p:sp>
        <p:nvSpPr>
          <p:cNvPr id="66627" name="Rectangle 85"/>
          <p:cNvSpPr>
            <a:spLocks noChangeArrowheads="1"/>
          </p:cNvSpPr>
          <p:nvPr>
            <p:custDataLst>
              <p:tags r:id="rId42"/>
            </p:custDataLst>
          </p:nvPr>
        </p:nvSpPr>
        <p:spPr bwMode="blackWhite">
          <a:xfrm>
            <a:off x="5948680" y="3314700"/>
            <a:ext cx="692150" cy="228600"/>
          </a:xfrm>
          <a:prstGeom prst="rect">
            <a:avLst/>
          </a:prstGeom>
          <a:solidFill>
            <a:schemeClr val="bg1"/>
          </a:solidFill>
          <a:ln w="9525">
            <a:noFill/>
            <a:miter lim="800000"/>
          </a:ln>
        </p:spPr>
        <p:txBody>
          <a:bodyPr wrap="none" lIns="3563" tIns="0" rIns="3563" bIns="0" anchor="ctr">
            <a:spAutoFit/>
          </a:bodyPr>
          <a:lstStyle/>
          <a:p>
            <a:pPr marL="314325" indent="-314325" defTabSz="838200">
              <a:spcBef>
                <a:spcPct val="20000"/>
              </a:spcBef>
            </a:pPr>
            <a:r>
              <a:rPr lang="en-US" sz="1500" dirty="0">
                <a:solidFill>
                  <a:srgbClr val="002060"/>
                </a:solidFill>
                <a:latin typeface="Calibri" panose="020F0502020204030204" pitchFamily="34" charset="0"/>
                <a:cs typeface="Calibri" panose="020F0502020204030204" pitchFamily="34" charset="0"/>
              </a:rPr>
              <a:t>Displays</a:t>
            </a:r>
            <a:endParaRPr lang="en-US" sz="1500" dirty="0">
              <a:solidFill>
                <a:srgbClr val="002060"/>
              </a:solidFill>
              <a:latin typeface="Calibri" panose="020F0502020204030204" pitchFamily="34" charset="0"/>
              <a:cs typeface="Calibri" panose="020F0502020204030204" pitchFamily="34" charset="0"/>
            </a:endParaRPr>
          </a:p>
        </p:txBody>
      </p:sp>
      <p:sp>
        <p:nvSpPr>
          <p:cNvPr id="66628" name="Rectangle 86"/>
          <p:cNvSpPr>
            <a:spLocks noChangeArrowheads="1"/>
          </p:cNvSpPr>
          <p:nvPr/>
        </p:nvSpPr>
        <p:spPr bwMode="auto">
          <a:xfrm>
            <a:off x="6850063" y="5535613"/>
            <a:ext cx="1920875" cy="549275"/>
          </a:xfrm>
          <a:prstGeom prst="rect">
            <a:avLst/>
          </a:prstGeom>
          <a:noFill/>
          <a:ln w="9525">
            <a:noFill/>
            <a:miter lim="800000"/>
          </a:ln>
        </p:spPr>
        <p:txBody>
          <a:bodyPr wrap="none" lIns="0" tIns="0" rIns="0" bIns="0">
            <a:spAutoFit/>
          </a:bodyPr>
          <a:lstStyle/>
          <a:p>
            <a:pPr marL="314325" indent="-314325" defTabSz="838200">
              <a:spcBef>
                <a:spcPct val="20000"/>
              </a:spcBef>
            </a:pPr>
            <a:r>
              <a:rPr lang="en-US" sz="1800" i="1" dirty="0">
                <a:solidFill>
                  <a:srgbClr val="002060"/>
                </a:solidFill>
                <a:latin typeface="Calibri" panose="020F0502020204030204" pitchFamily="34" charset="0"/>
                <a:cs typeface="Calibri" panose="020F0502020204030204" pitchFamily="34" charset="0"/>
              </a:rPr>
              <a:t>Devices &amp; </a:t>
            </a:r>
            <a:br>
              <a:rPr lang="en-US" sz="1800" i="1">
                <a:solidFill>
                  <a:srgbClr val="002060"/>
                </a:solidFill>
                <a:latin typeface="Calibri" panose="020F0502020204030204" pitchFamily="34" charset="0"/>
                <a:cs typeface="Calibri" panose="020F0502020204030204" pitchFamily="34" charset="0"/>
              </a:rPr>
            </a:br>
            <a:r>
              <a:rPr lang="en-US" sz="1800" i="1" dirty="0">
                <a:solidFill>
                  <a:srgbClr val="002060"/>
                </a:solidFill>
                <a:latin typeface="Calibri" panose="020F0502020204030204" pitchFamily="34" charset="0"/>
                <a:cs typeface="Calibri" panose="020F0502020204030204" pitchFamily="34" charset="0"/>
              </a:rPr>
              <a:t>Microelectronics</a:t>
            </a:r>
            <a:endParaRPr lang="en-US" sz="1800" i="1" dirty="0">
              <a:solidFill>
                <a:srgbClr val="002060"/>
              </a:solidFill>
              <a:latin typeface="Calibri" panose="020F0502020204030204" pitchFamily="34" charset="0"/>
              <a:cs typeface="Calibri" panose="020F0502020204030204" pitchFamily="34" charset="0"/>
            </a:endParaRPr>
          </a:p>
        </p:txBody>
      </p:sp>
      <p:sp>
        <p:nvSpPr>
          <p:cNvPr id="66629" name="Oval 87"/>
          <p:cNvSpPr>
            <a:spLocks noChangeArrowheads="1"/>
          </p:cNvSpPr>
          <p:nvPr/>
        </p:nvSpPr>
        <p:spPr bwMode="auto">
          <a:xfrm>
            <a:off x="7730808" y="3786505"/>
            <a:ext cx="942975" cy="782638"/>
          </a:xfrm>
          <a:prstGeom prst="ellipse">
            <a:avLst/>
          </a:prstGeom>
          <a:solidFill>
            <a:schemeClr val="bg1"/>
          </a:solidFill>
          <a:ln w="9525">
            <a:solidFill>
              <a:schemeClr val="tx1"/>
            </a:solidFill>
            <a:round/>
          </a:ln>
        </p:spPr>
        <p:txBody>
          <a:bodyPr wrap="none" lIns="83807" tIns="41903" rIns="83807" bIns="41903" anchor="ctr"/>
          <a:lstStyle/>
          <a:p>
            <a:pPr defTabSz="838200"/>
            <a:endParaRPr lang="en-US" sz="1300" b="1">
              <a:solidFill>
                <a:srgbClr val="002060"/>
              </a:solidFill>
              <a:latin typeface="Calibri" panose="020F0502020204030204" pitchFamily="34" charset="0"/>
              <a:cs typeface="Calibri" panose="020F0502020204030204" pitchFamily="34" charset="0"/>
            </a:endParaRPr>
          </a:p>
        </p:txBody>
      </p:sp>
      <p:sp>
        <p:nvSpPr>
          <p:cNvPr id="66630" name="Rectangle 88"/>
          <p:cNvSpPr>
            <a:spLocks noChangeArrowheads="1"/>
          </p:cNvSpPr>
          <p:nvPr/>
        </p:nvSpPr>
        <p:spPr bwMode="auto">
          <a:xfrm>
            <a:off x="7827963" y="3914775"/>
            <a:ext cx="796925" cy="457200"/>
          </a:xfrm>
          <a:prstGeom prst="rect">
            <a:avLst/>
          </a:prstGeom>
          <a:noFill/>
          <a:ln w="9525">
            <a:noFill/>
            <a:miter lim="800000"/>
          </a:ln>
        </p:spPr>
        <p:txBody>
          <a:bodyPr wrap="none" lIns="0" tIns="0" rIns="0" bIns="0">
            <a:spAutoFit/>
          </a:bodyPr>
          <a:lstStyle/>
          <a:p>
            <a:pPr defTabSz="821055">
              <a:spcBef>
                <a:spcPct val="20000"/>
              </a:spcBef>
            </a:pPr>
            <a:r>
              <a:rPr lang="en-US" sz="1500" dirty="0">
                <a:solidFill>
                  <a:srgbClr val="002060"/>
                </a:solidFill>
                <a:latin typeface="Calibri" panose="020F0502020204030204" pitchFamily="34" charset="0"/>
                <a:cs typeface="Calibri" panose="020F0502020204030204" pitchFamily="34" charset="0"/>
              </a:rPr>
              <a:t>Molecular</a:t>
            </a:r>
            <a:br>
              <a:rPr lang="en-US" sz="1500">
                <a:solidFill>
                  <a:srgbClr val="002060"/>
                </a:solidFill>
                <a:latin typeface="Calibri" panose="020F0502020204030204" pitchFamily="34" charset="0"/>
                <a:cs typeface="Calibri" panose="020F0502020204030204" pitchFamily="34" charset="0"/>
              </a:rPr>
            </a:br>
            <a:r>
              <a:rPr lang="en-US" sz="1500" dirty="0">
                <a:solidFill>
                  <a:srgbClr val="002060"/>
                </a:solidFill>
                <a:latin typeface="Calibri" panose="020F0502020204030204" pitchFamily="34" charset="0"/>
                <a:cs typeface="Calibri" panose="020F0502020204030204" pitchFamily="34" charset="0"/>
              </a:rPr>
              <a:t>circuitry</a:t>
            </a:r>
            <a:endParaRPr lang="en-US" sz="1500" dirty="0">
              <a:solidFill>
                <a:srgbClr val="002060"/>
              </a:solidFill>
              <a:latin typeface="Calibri" panose="020F0502020204030204" pitchFamily="34" charset="0"/>
              <a:cs typeface="Calibri" panose="020F0502020204030204" pitchFamily="34" charset="0"/>
            </a:endParaRPr>
          </a:p>
        </p:txBody>
      </p:sp>
      <p:sp>
        <p:nvSpPr>
          <p:cNvPr id="66631" name="Rectangle 89"/>
          <p:cNvSpPr>
            <a:spLocks noChangeArrowheads="1"/>
          </p:cNvSpPr>
          <p:nvPr>
            <p:custDataLst>
              <p:tags r:id="rId43"/>
            </p:custDataLst>
          </p:nvPr>
        </p:nvSpPr>
        <p:spPr bwMode="auto">
          <a:xfrm>
            <a:off x="2828925" y="2860675"/>
            <a:ext cx="4884738" cy="500063"/>
          </a:xfrm>
          <a:prstGeom prst="rect">
            <a:avLst/>
          </a:prstGeom>
          <a:noFill/>
          <a:ln w="9525">
            <a:noFill/>
            <a:miter lim="800000"/>
          </a:ln>
        </p:spPr>
        <p:txBody>
          <a:bodyPr lIns="83807" tIns="41903" rIns="83807" bIns="41903"/>
          <a:lstStyle/>
          <a:p>
            <a:pPr defTabSz="838200"/>
            <a:r>
              <a:rPr lang="en-US" sz="1800" b="1" dirty="0">
                <a:solidFill>
                  <a:schemeClr val="tx2"/>
                </a:solidFill>
                <a:latin typeface="Calibri" panose="020F0502020204030204" pitchFamily="34" charset="0"/>
                <a:cs typeface="Calibri" panose="020F0502020204030204" pitchFamily="34" charset="0"/>
              </a:rPr>
              <a:t>A DIVERSE SET OF OPPORTUNITIES</a:t>
            </a:r>
            <a:endParaRPr lang="en-US" sz="1800" b="1" dirty="0">
              <a:solidFill>
                <a:schemeClr val="tx2"/>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dirty="0" smtClean="0"/>
            </a:fld>
            <a:endParaRPr lang="en-US" dirty="0"/>
          </a:p>
        </p:txBody>
      </p:sp>
      <p:sp>
        <p:nvSpPr>
          <p:cNvPr id="52228" name="TextBox 3"/>
          <p:cNvSpPr txBox="1">
            <a:spLocks noChangeArrowheads="1"/>
          </p:cNvSpPr>
          <p:nvPr/>
        </p:nvSpPr>
        <p:spPr bwMode="auto">
          <a:xfrm>
            <a:off x="2667000" y="0"/>
            <a:ext cx="5758308"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52229" name="Rectangle 4"/>
          <p:cNvSpPr>
            <a:spLocks noChangeArrowheads="1"/>
          </p:cNvSpPr>
          <p:nvPr/>
        </p:nvSpPr>
        <p:spPr bwMode="auto">
          <a:xfrm>
            <a:off x="228600" y="914400"/>
            <a:ext cx="9677400" cy="6001643"/>
          </a:xfrm>
          <a:prstGeom prst="rect">
            <a:avLst/>
          </a:prstGeom>
          <a:noFill/>
          <a:ln w="9525">
            <a:noFill/>
            <a:miter lim="800000"/>
          </a:ln>
        </p:spPr>
        <p:txBody>
          <a:bodyPr>
            <a:spAutoFit/>
          </a:bodyPr>
          <a:lstStyle/>
          <a:p>
            <a:pPr algn="l">
              <a:lnSpc>
                <a:spcPct val="150000"/>
              </a:lnSpc>
            </a:pPr>
            <a:r>
              <a:rPr lang="en-US" sz="3200" dirty="0"/>
              <a:t>1. Nanotechnology in upward motion: next future of science and technology is nanotechnology</a:t>
            </a:r>
            <a:endParaRPr lang="en-US" sz="3200" dirty="0"/>
          </a:p>
          <a:p>
            <a:pPr algn="l">
              <a:lnSpc>
                <a:spcPct val="150000"/>
              </a:lnSpc>
            </a:pPr>
            <a:r>
              <a:rPr lang="en-US" sz="3200" dirty="0"/>
              <a:t>2. Constructive - Destructive interference by thin films</a:t>
            </a:r>
            <a:endParaRPr lang="en-US" sz="3200" dirty="0"/>
          </a:p>
          <a:p>
            <a:pPr algn="l">
              <a:lnSpc>
                <a:spcPct val="150000"/>
              </a:lnSpc>
            </a:pPr>
            <a:r>
              <a:rPr lang="en-US" sz="3200" dirty="0"/>
              <a:t>3. Non-Reflective Surfaces</a:t>
            </a:r>
            <a:endParaRPr lang="en-US" sz="3200" dirty="0"/>
          </a:p>
          <a:p>
            <a:pPr algn="l">
              <a:lnSpc>
                <a:spcPct val="150000"/>
              </a:lnSpc>
            </a:pPr>
            <a:r>
              <a:rPr lang="en-US" sz="3200" dirty="0"/>
              <a:t>4. Super-Hydro-</a:t>
            </a:r>
            <a:r>
              <a:rPr lang="en-US" sz="3200" dirty="0" err="1"/>
              <a:t>Phobicity</a:t>
            </a:r>
            <a:endParaRPr lang="en-US" sz="3200" dirty="0"/>
          </a:p>
          <a:p>
            <a:pPr algn="l">
              <a:lnSpc>
                <a:spcPct val="150000"/>
              </a:lnSpc>
            </a:pPr>
            <a:r>
              <a:rPr lang="en-US" sz="3200" dirty="0"/>
              <a:t>5. Self-Cleaning</a:t>
            </a:r>
            <a:endParaRPr lang="en-US" sz="3200" dirty="0"/>
          </a:p>
          <a:p>
            <a:pPr algn="l">
              <a:lnSpc>
                <a:spcPct val="150000"/>
              </a:lnSpc>
            </a:pPr>
            <a:r>
              <a:rPr lang="en-US" sz="3200" dirty="0"/>
              <a:t>6. History</a:t>
            </a:r>
            <a:endParaRPr lang="en-US" sz="3200" dirty="0"/>
          </a:p>
          <a:p>
            <a:pPr algn="l">
              <a:lnSpc>
                <a:spcPct val="150000"/>
              </a:lnSpc>
            </a:pPr>
            <a:r>
              <a:rPr lang="en-US" sz="3200" dirty="0">
                <a:solidFill>
                  <a:srgbClr val="FF0000"/>
                </a:solidFill>
              </a:rPr>
              <a:t>Why &lt;100nm</a:t>
            </a:r>
            <a:endParaRPr lang="en-US" sz="3200"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Slide Number Placeholder 3"/>
          <p:cNvSpPr>
            <a:spLocks noGrp="1"/>
          </p:cNvSpPr>
          <p:nvPr>
            <p:ph type="sldNum" sz="quarter" idx="12"/>
          </p:nvPr>
        </p:nvSpPr>
        <p:spPr>
          <a:noFill/>
        </p:spPr>
        <p:txBody>
          <a:bodyPr/>
          <a:lstStyle/>
          <a:p>
            <a:pPr defTabSz="838200"/>
            <a:fld id="{42397955-6D64-4E5F-8060-F0ADD6AA8C31}" type="slidenum">
              <a:rPr lang="en-US" dirty="0" smtClean="0"/>
            </a:fld>
            <a:endParaRPr lang="en-US" dirty="0"/>
          </a:p>
        </p:txBody>
      </p:sp>
      <p:sp>
        <p:nvSpPr>
          <p:cNvPr id="89091"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89092" name="Oval 12"/>
          <p:cNvSpPr>
            <a:spLocks noChangeArrowheads="1"/>
          </p:cNvSpPr>
          <p:nvPr/>
        </p:nvSpPr>
        <p:spPr bwMode="auto">
          <a:xfrm>
            <a:off x="2752725" y="923925"/>
            <a:ext cx="4400550" cy="868363"/>
          </a:xfrm>
          <a:prstGeom prst="ellipse">
            <a:avLst/>
          </a:prstGeom>
          <a:solidFill>
            <a:schemeClr val="accent1"/>
          </a:solidFill>
          <a:ln w="9525" algn="ctr">
            <a:noFill/>
            <a:round/>
          </a:ln>
        </p:spPr>
        <p:txBody>
          <a:bodyPr anchor="ctr">
            <a:spAutoFit/>
          </a:bodyPr>
          <a:lstStyle/>
          <a:p>
            <a:pPr defTabSz="838200"/>
            <a:r>
              <a:rPr lang="en-US" sz="3600" dirty="0"/>
              <a:t>MATERIALS</a:t>
            </a:r>
            <a:endParaRPr lang="en-US" sz="3600" dirty="0"/>
          </a:p>
        </p:txBody>
      </p:sp>
      <p:sp>
        <p:nvSpPr>
          <p:cNvPr id="89093" name="Oval 14"/>
          <p:cNvSpPr>
            <a:spLocks noChangeArrowheads="1"/>
          </p:cNvSpPr>
          <p:nvPr/>
        </p:nvSpPr>
        <p:spPr bwMode="auto">
          <a:xfrm>
            <a:off x="0" y="2670175"/>
            <a:ext cx="5008563" cy="868363"/>
          </a:xfrm>
          <a:prstGeom prst="ellipse">
            <a:avLst/>
          </a:prstGeom>
          <a:solidFill>
            <a:schemeClr val="accent1"/>
          </a:solidFill>
          <a:ln w="9525" algn="ctr">
            <a:noFill/>
            <a:round/>
          </a:ln>
        </p:spPr>
        <p:txBody>
          <a:bodyPr anchor="ctr">
            <a:spAutoFit/>
          </a:bodyPr>
          <a:lstStyle/>
          <a:p>
            <a:pPr defTabSz="838200"/>
            <a:r>
              <a:rPr lang="en-US" sz="3600" dirty="0"/>
              <a:t>AMOURPHOUS</a:t>
            </a:r>
            <a:endParaRPr lang="en-US" sz="3600" dirty="0"/>
          </a:p>
        </p:txBody>
      </p:sp>
      <p:sp>
        <p:nvSpPr>
          <p:cNvPr id="89094" name="Oval 15"/>
          <p:cNvSpPr>
            <a:spLocks noChangeArrowheads="1"/>
          </p:cNvSpPr>
          <p:nvPr/>
        </p:nvSpPr>
        <p:spPr bwMode="auto">
          <a:xfrm>
            <a:off x="4897438" y="2670175"/>
            <a:ext cx="5008562" cy="868363"/>
          </a:xfrm>
          <a:prstGeom prst="ellipse">
            <a:avLst/>
          </a:prstGeom>
          <a:solidFill>
            <a:schemeClr val="accent1"/>
          </a:solidFill>
          <a:ln w="9525" algn="ctr">
            <a:noFill/>
            <a:round/>
          </a:ln>
        </p:spPr>
        <p:txBody>
          <a:bodyPr anchor="ctr">
            <a:spAutoFit/>
          </a:bodyPr>
          <a:lstStyle/>
          <a:p>
            <a:pPr defTabSz="838200"/>
            <a:r>
              <a:rPr lang="en-US" sz="3600" dirty="0"/>
              <a:t>CRYSTALLINE</a:t>
            </a:r>
            <a:endParaRPr lang="en-US" sz="3600" dirty="0"/>
          </a:p>
        </p:txBody>
      </p:sp>
      <p:sp>
        <p:nvSpPr>
          <p:cNvPr id="89095" name="Oval 16"/>
          <p:cNvSpPr>
            <a:spLocks noChangeArrowheads="1"/>
          </p:cNvSpPr>
          <p:nvPr/>
        </p:nvSpPr>
        <p:spPr bwMode="auto">
          <a:xfrm>
            <a:off x="20638" y="5086350"/>
            <a:ext cx="5008562" cy="695325"/>
          </a:xfrm>
          <a:prstGeom prst="ellipse">
            <a:avLst/>
          </a:prstGeom>
          <a:solidFill>
            <a:schemeClr val="accent1"/>
          </a:solidFill>
          <a:ln w="9525" algn="ctr">
            <a:noFill/>
            <a:round/>
          </a:ln>
        </p:spPr>
        <p:txBody>
          <a:bodyPr anchor="ctr">
            <a:spAutoFit/>
          </a:bodyPr>
          <a:lstStyle/>
          <a:p>
            <a:pPr defTabSz="838200"/>
            <a:r>
              <a:rPr lang="en-US" sz="2800" dirty="0"/>
              <a:t>SUPERSTRUCTURE</a:t>
            </a:r>
            <a:endParaRPr lang="en-US" sz="2800" dirty="0"/>
          </a:p>
        </p:txBody>
      </p:sp>
      <p:sp>
        <p:nvSpPr>
          <p:cNvPr id="89096" name="Oval 17"/>
          <p:cNvSpPr>
            <a:spLocks noChangeArrowheads="1"/>
          </p:cNvSpPr>
          <p:nvPr/>
        </p:nvSpPr>
        <p:spPr bwMode="auto">
          <a:xfrm>
            <a:off x="4918075" y="5086350"/>
            <a:ext cx="5008563" cy="695325"/>
          </a:xfrm>
          <a:prstGeom prst="ellipse">
            <a:avLst/>
          </a:prstGeom>
          <a:solidFill>
            <a:schemeClr val="accent1"/>
          </a:solidFill>
          <a:ln w="9525" algn="ctr">
            <a:noFill/>
            <a:round/>
          </a:ln>
        </p:spPr>
        <p:txBody>
          <a:bodyPr anchor="ctr">
            <a:spAutoFit/>
          </a:bodyPr>
          <a:lstStyle/>
          <a:p>
            <a:pPr defTabSz="838200"/>
            <a:r>
              <a:rPr lang="en-US" sz="2800" dirty="0"/>
              <a:t>QUASICRYSTAL</a:t>
            </a:r>
            <a:endParaRPr lang="en-US" sz="2800" dirty="0"/>
          </a:p>
        </p:txBody>
      </p:sp>
      <p:sp>
        <p:nvSpPr>
          <p:cNvPr id="89097" name="Line 18"/>
          <p:cNvSpPr>
            <a:spLocks noChangeShapeType="1"/>
          </p:cNvSpPr>
          <p:nvPr/>
        </p:nvSpPr>
        <p:spPr bwMode="auto">
          <a:xfrm flipH="1">
            <a:off x="2752725" y="1758950"/>
            <a:ext cx="833438" cy="911225"/>
          </a:xfrm>
          <a:prstGeom prst="line">
            <a:avLst/>
          </a:prstGeom>
          <a:noFill/>
          <a:ln w="76200">
            <a:solidFill>
              <a:srgbClr val="FF0000"/>
            </a:solidFill>
            <a:round/>
            <a:tailEnd type="triangle" w="med" len="med"/>
          </a:ln>
        </p:spPr>
        <p:txBody>
          <a:bodyPr wrap="none" anchor="ctr">
            <a:spAutoFit/>
          </a:bodyPr>
          <a:lstStyle/>
          <a:p>
            <a:endParaRPr lang="en-US"/>
          </a:p>
        </p:txBody>
      </p:sp>
      <p:sp>
        <p:nvSpPr>
          <p:cNvPr id="89098" name="Line 19"/>
          <p:cNvSpPr>
            <a:spLocks noChangeShapeType="1"/>
          </p:cNvSpPr>
          <p:nvPr/>
        </p:nvSpPr>
        <p:spPr bwMode="auto">
          <a:xfrm>
            <a:off x="5635625" y="1758950"/>
            <a:ext cx="758825" cy="987425"/>
          </a:xfrm>
          <a:prstGeom prst="line">
            <a:avLst/>
          </a:prstGeom>
          <a:noFill/>
          <a:ln w="76200">
            <a:solidFill>
              <a:srgbClr val="FF0000"/>
            </a:solidFill>
            <a:round/>
            <a:tailEnd type="triangle" w="med" len="med"/>
          </a:ln>
        </p:spPr>
        <p:txBody>
          <a:bodyPr anchor="ctr">
            <a:spAutoFit/>
          </a:bodyPr>
          <a:lstStyle/>
          <a:p>
            <a:endParaRPr lang="en-US"/>
          </a:p>
        </p:txBody>
      </p:sp>
      <p:sp>
        <p:nvSpPr>
          <p:cNvPr id="89099" name="Line 21"/>
          <p:cNvSpPr>
            <a:spLocks noChangeShapeType="1"/>
          </p:cNvSpPr>
          <p:nvPr/>
        </p:nvSpPr>
        <p:spPr bwMode="auto">
          <a:xfrm>
            <a:off x="7078663" y="3581400"/>
            <a:ext cx="0" cy="454025"/>
          </a:xfrm>
          <a:prstGeom prst="line">
            <a:avLst/>
          </a:prstGeom>
          <a:noFill/>
          <a:ln w="76200">
            <a:solidFill>
              <a:srgbClr val="FF0000"/>
            </a:solidFill>
            <a:round/>
            <a:tailEnd type="triangle" w="med" len="med"/>
          </a:ln>
        </p:spPr>
        <p:txBody>
          <a:bodyPr anchor="ctr">
            <a:spAutoFit/>
          </a:bodyPr>
          <a:lstStyle/>
          <a:p>
            <a:endParaRPr lang="en-US"/>
          </a:p>
        </p:txBody>
      </p:sp>
      <p:sp>
        <p:nvSpPr>
          <p:cNvPr id="89100" name="Text Box 22"/>
          <p:cNvSpPr txBox="1">
            <a:spLocks noChangeArrowheads="1"/>
          </p:cNvSpPr>
          <p:nvPr/>
        </p:nvSpPr>
        <p:spPr bwMode="auto">
          <a:xfrm>
            <a:off x="4194175" y="4035425"/>
            <a:ext cx="4089400" cy="427038"/>
          </a:xfrm>
          <a:prstGeom prst="rect">
            <a:avLst/>
          </a:prstGeom>
          <a:noFill/>
          <a:ln w="9525" algn="ctr">
            <a:noFill/>
            <a:miter lim="800000"/>
          </a:ln>
        </p:spPr>
        <p:txBody>
          <a:bodyPr wrap="none">
            <a:spAutoFit/>
          </a:bodyPr>
          <a:lstStyle/>
          <a:p>
            <a:pPr defTabSz="838200"/>
            <a:r>
              <a:rPr lang="en-US" dirty="0"/>
              <a:t>It can also be in two different form</a:t>
            </a:r>
            <a:endParaRPr lang="en-US" dirty="0"/>
          </a:p>
        </p:txBody>
      </p:sp>
      <p:sp>
        <p:nvSpPr>
          <p:cNvPr id="89101" name="Line 23"/>
          <p:cNvSpPr>
            <a:spLocks noChangeShapeType="1"/>
          </p:cNvSpPr>
          <p:nvPr/>
        </p:nvSpPr>
        <p:spPr bwMode="auto">
          <a:xfrm>
            <a:off x="7153275" y="4567238"/>
            <a:ext cx="0" cy="379412"/>
          </a:xfrm>
          <a:prstGeom prst="line">
            <a:avLst/>
          </a:prstGeom>
          <a:noFill/>
          <a:ln w="76200">
            <a:solidFill>
              <a:srgbClr val="FF0000"/>
            </a:solidFill>
            <a:round/>
            <a:tailEnd type="triangle" w="med" len="med"/>
          </a:ln>
        </p:spPr>
        <p:txBody>
          <a:bodyPr wrap="none" anchor="ctr">
            <a:spAutoFit/>
          </a:bodyPr>
          <a:lstStyle/>
          <a:p>
            <a:endParaRPr lang="en-US"/>
          </a:p>
        </p:txBody>
      </p:sp>
      <p:grpSp>
        <p:nvGrpSpPr>
          <p:cNvPr id="2" name="Group 11"/>
          <p:cNvGrpSpPr/>
          <p:nvPr/>
        </p:nvGrpSpPr>
        <p:grpSpPr>
          <a:xfrm>
            <a:off x="1779962" y="0"/>
            <a:ext cx="6201178" cy="282738"/>
            <a:chOff x="1500166" y="-24"/>
            <a:chExt cx="5724164" cy="282738"/>
          </a:xfrm>
        </p:grpSpPr>
        <p:pic>
          <p:nvPicPr>
            <p:cNvPr id="15" name="Picture 4" descr="logo_iitp[1]"/>
            <p:cNvPicPr>
              <a:picLocks noChangeAspect="1" noChangeArrowheads="1"/>
            </p:cNvPicPr>
            <p:nvPr/>
          </p:nvPicPr>
          <p:blipFill>
            <a:blip r:embed="rId1" cstate="print"/>
            <a:srcRect/>
            <a:stretch>
              <a:fillRect/>
            </a:stretch>
          </p:blipFill>
          <p:spPr bwMode="auto">
            <a:xfrm>
              <a:off x="1500166" y="-24"/>
              <a:ext cx="285752" cy="282738"/>
            </a:xfrm>
            <a:prstGeom prst="rect">
              <a:avLst/>
            </a:prstGeom>
            <a:noFill/>
            <a:ln w="9525">
              <a:noFill/>
              <a:miter lim="800000"/>
              <a:headEnd/>
              <a:tailEnd/>
            </a:ln>
          </p:spPr>
        </p:pic>
        <p:sp>
          <p:nvSpPr>
            <p:cNvPr id="16" name="TextBox 15"/>
            <p:cNvSpPr txBox="1"/>
            <p:nvPr/>
          </p:nvSpPr>
          <p:spPr>
            <a:xfrm>
              <a:off x="1785918" y="0"/>
              <a:ext cx="5438412" cy="276999"/>
            </a:xfrm>
            <a:prstGeom prst="rect">
              <a:avLst/>
            </a:prstGeom>
            <a:noFill/>
          </p:spPr>
          <p:txBody>
            <a:bodyPr wrap="none" rtlCol="0">
              <a:spAutoFit/>
            </a:bodyPr>
            <a:lstStyle/>
            <a:p>
              <a:r>
                <a:rPr lang="en-US" sz="1200" dirty="0"/>
                <a:t>Dr. </a:t>
              </a:r>
              <a:r>
                <a:rPr lang="en-US" sz="1200" dirty="0" err="1"/>
                <a:t>Manoranjan</a:t>
              </a:r>
              <a:r>
                <a:rPr lang="en-US" sz="1200" dirty="0"/>
                <a:t> </a:t>
              </a:r>
              <a:r>
                <a:rPr lang="en-US" sz="1200" dirty="0" err="1"/>
                <a:t>Kar</a:t>
              </a:r>
              <a:r>
                <a:rPr lang="en-US" sz="1200" dirty="0"/>
                <a:t> </a:t>
              </a:r>
              <a:r>
                <a:rPr lang="en-US" sz="1200" dirty="0">
                  <a:solidFill>
                    <a:schemeClr val="accent2">
                      <a:lumMod val="75000"/>
                    </a:schemeClr>
                  </a:solidFill>
                </a:rPr>
                <a:t>(</a:t>
              </a:r>
              <a:r>
                <a:rPr lang="en-US" sz="1200" i="1" dirty="0">
                  <a:solidFill>
                    <a:schemeClr val="accent2">
                      <a:lumMod val="75000"/>
                    </a:schemeClr>
                  </a:solidFill>
                </a:rPr>
                <a:t>mano@iitp.ac.in</a:t>
              </a:r>
              <a:r>
                <a:rPr lang="en-US" sz="1200" dirty="0">
                  <a:solidFill>
                    <a:schemeClr val="accent2">
                      <a:lumMod val="75000"/>
                    </a:schemeClr>
                  </a:solidFill>
                </a:rPr>
                <a:t>)</a:t>
              </a:r>
              <a:r>
                <a:rPr lang="en-US" sz="1200" dirty="0"/>
                <a:t>, Indian Institute of Technology Patna, </a:t>
              </a:r>
              <a:r>
                <a:rPr lang="en-US" sz="1200" i="1" dirty="0">
                  <a:solidFill>
                    <a:srgbClr val="FF0000"/>
                  </a:solidFill>
                </a:rPr>
                <a:t>www.iitp.ac.in</a:t>
              </a:r>
              <a:endParaRPr lang="en-IN" sz="1200" i="1" dirty="0">
                <a:solidFill>
                  <a:srgbClr val="FF0000"/>
                </a:solidFill>
              </a:endParaRPr>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8"/>
          <p:cNvSpPr>
            <a:spLocks noGrp="1"/>
          </p:cNvSpPr>
          <p:nvPr>
            <p:ph type="dt" sz="quarter" idx="10"/>
          </p:nvPr>
        </p:nvSpPr>
        <p:spPr bwMode="auto"/>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ACDC6063-2A31-4E34-A3FA-3DA87B80AB3D}" type="datetime8">
              <a:rPr lang="en-US" altLang="en-US" smtClean="0">
                <a:solidFill>
                  <a:srgbClr val="898989"/>
                </a:solidFill>
              </a:rPr>
            </a:fld>
            <a:endParaRPr lang="en-IN" altLang="en-US">
              <a:solidFill>
                <a:srgbClr val="898989"/>
              </a:solidFill>
            </a:endParaRPr>
          </a:p>
        </p:txBody>
      </p:sp>
      <p:sp>
        <p:nvSpPr>
          <p:cNvPr id="17411" name="Slide Number Placeholder 9"/>
          <p:cNvSpPr>
            <a:spLocks noGrp="1"/>
          </p:cNvSpPr>
          <p:nvPr>
            <p:ph type="sldNum" sz="quarter" idx="12"/>
          </p:nvPr>
        </p:nvSpPr>
        <p:spPr bwMode="auto"/>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fld id="{9FB47985-3E22-43E0-82D0-8875BF84AFEE}" type="slidenum">
              <a:rPr lang="en-IN" altLang="en-US" smtClean="0">
                <a:solidFill>
                  <a:srgbClr val="898989"/>
                </a:solidFill>
              </a:rPr>
            </a:fld>
            <a:endParaRPr lang="en-IN" altLang="en-US">
              <a:solidFill>
                <a:srgbClr val="898989"/>
              </a:solidFill>
            </a:endParaRPr>
          </a:p>
        </p:txBody>
      </p:sp>
      <p:sp>
        <p:nvSpPr>
          <p:cNvPr id="6" name="TextBox 5"/>
          <p:cNvSpPr txBox="1"/>
          <p:nvPr/>
        </p:nvSpPr>
        <p:spPr>
          <a:xfrm>
            <a:off x="0" y="2714621"/>
            <a:ext cx="9906000" cy="830997"/>
          </a:xfrm>
          <a:prstGeom prst="rect">
            <a:avLst/>
          </a:prstGeom>
          <a:noFill/>
        </p:spPr>
        <p:txBody>
          <a:bodyPr wrap="square" rtlCol="0">
            <a:spAutoFit/>
          </a:bodyPr>
          <a:lstStyle/>
          <a:p>
            <a:r>
              <a:rPr lang="en-IN" sz="2400" b="1" dirty="0"/>
              <a:t>CAN WE REPRESENT THE PHYSICAL QUANTITY IN ANY OTHER WAY ????</a:t>
            </a:r>
            <a:endParaRPr lang="en-IN" sz="2400" b="1" dirty="0"/>
          </a:p>
        </p:txBody>
      </p:sp>
      <p:sp>
        <p:nvSpPr>
          <p:cNvPr id="7" name="TextBox 6"/>
          <p:cNvSpPr txBox="1"/>
          <p:nvPr/>
        </p:nvSpPr>
        <p:spPr>
          <a:xfrm>
            <a:off x="3032581" y="3591580"/>
            <a:ext cx="4684873" cy="523220"/>
          </a:xfrm>
          <a:prstGeom prst="rect">
            <a:avLst/>
          </a:prstGeom>
          <a:noFill/>
        </p:spPr>
        <p:txBody>
          <a:bodyPr wrap="none" rtlCol="0">
            <a:spAutoFit/>
          </a:bodyPr>
          <a:lstStyle/>
          <a:p>
            <a:r>
              <a:rPr lang="en-IN" sz="2800" b="1" dirty="0"/>
              <a:t>FOR EXAMPLE:   </a:t>
            </a:r>
            <a:r>
              <a:rPr lang="en-IN" sz="2800" b="1" dirty="0">
                <a:solidFill>
                  <a:srgbClr val="FF0000"/>
                </a:solidFill>
              </a:rPr>
              <a:t>MATRIX</a:t>
            </a:r>
            <a:endParaRPr lang="en-IN" sz="2800" b="1" dirty="0">
              <a:solidFill>
                <a:srgbClr val="FF0000"/>
              </a:solidFill>
            </a:endParaRPr>
          </a:p>
        </p:txBody>
      </p:sp>
      <p:sp>
        <p:nvSpPr>
          <p:cNvPr id="8" name="TextBox 7"/>
          <p:cNvSpPr txBox="1"/>
          <p:nvPr/>
        </p:nvSpPr>
        <p:spPr>
          <a:xfrm>
            <a:off x="495300" y="4419601"/>
            <a:ext cx="9906000" cy="830997"/>
          </a:xfrm>
          <a:prstGeom prst="rect">
            <a:avLst/>
          </a:prstGeom>
          <a:noFill/>
        </p:spPr>
        <p:txBody>
          <a:bodyPr wrap="square" rtlCol="0">
            <a:spAutoFit/>
          </a:bodyPr>
          <a:lstStyle/>
          <a:p>
            <a:r>
              <a:rPr lang="en-IN" sz="2400" dirty="0"/>
              <a:t>THINK ANY OTHER WAY, IT COMPEL US TO THINK WHAT IS PHYSICS</a:t>
            </a:r>
            <a:endParaRPr lang="en-IN" sz="2400" dirty="0"/>
          </a:p>
        </p:txBody>
      </p:sp>
      <p:grpSp>
        <p:nvGrpSpPr>
          <p:cNvPr id="2" name="Group 4"/>
          <p:cNvGrpSpPr/>
          <p:nvPr/>
        </p:nvGrpSpPr>
        <p:grpSpPr bwMode="auto">
          <a:xfrm>
            <a:off x="1779985" y="1"/>
            <a:ext cx="6201139" cy="282575"/>
            <a:chOff x="1500166" y="-24"/>
            <a:chExt cx="5724839" cy="282738"/>
          </a:xfrm>
        </p:grpSpPr>
        <p:pic>
          <p:nvPicPr>
            <p:cNvPr id="10" name="Picture 4" descr="logo_iitp[1]"/>
            <p:cNvPicPr>
              <a:picLocks noChangeAspect="1" noChangeArrowheads="1"/>
            </p:cNvPicPr>
            <p:nvPr/>
          </p:nvPicPr>
          <p:blipFill>
            <a:blip r:embed="rId1"/>
            <a:srcRect/>
            <a:stretch>
              <a:fillRect/>
            </a:stretch>
          </p:blipFill>
          <p:spPr bwMode="auto">
            <a:xfrm>
              <a:off x="1500166" y="-24"/>
              <a:ext cx="285752" cy="282738"/>
            </a:xfrm>
            <a:prstGeom prst="rect">
              <a:avLst/>
            </a:prstGeom>
            <a:noFill/>
            <a:ln w="9525">
              <a:noFill/>
              <a:miter lim="800000"/>
              <a:headEnd/>
              <a:tailEnd/>
            </a:ln>
          </p:spPr>
        </p:pic>
        <p:sp>
          <p:nvSpPr>
            <p:cNvPr id="11" name="TextBox 6"/>
            <p:cNvSpPr txBox="1">
              <a:spLocks noChangeArrowheads="1"/>
            </p:cNvSpPr>
            <p:nvPr/>
          </p:nvSpPr>
          <p:spPr bwMode="auto">
            <a:xfrm>
              <a:off x="1785918" y="0"/>
              <a:ext cx="5439087" cy="277159"/>
            </a:xfrm>
            <a:prstGeom prst="rect">
              <a:avLst/>
            </a:prstGeom>
            <a:noFill/>
            <a:ln w="9525">
              <a:noFill/>
              <a:miter lim="800000"/>
            </a:ln>
          </p:spPr>
          <p:txBody>
            <a:bodyPr wrap="none">
              <a:spAutoFit/>
            </a:bodyPr>
            <a:lstStyle/>
            <a:p>
              <a:r>
                <a:rPr lang="en-US" sz="1200" dirty="0">
                  <a:solidFill>
                    <a:srgbClr val="000000"/>
                  </a:solidFill>
                </a:rPr>
                <a:t>Dr. </a:t>
              </a:r>
              <a:r>
                <a:rPr lang="en-US" sz="1200" dirty="0" err="1">
                  <a:solidFill>
                    <a:srgbClr val="000000"/>
                  </a:solidFill>
                </a:rPr>
                <a:t>Manoranjan</a:t>
              </a:r>
              <a:r>
                <a:rPr lang="en-US" sz="1200" dirty="0">
                  <a:solidFill>
                    <a:srgbClr val="000000"/>
                  </a:solidFill>
                </a:rPr>
                <a:t> </a:t>
              </a:r>
              <a:r>
                <a:rPr lang="en-US" sz="1200" dirty="0" err="1">
                  <a:solidFill>
                    <a:srgbClr val="000000"/>
                  </a:solidFill>
                </a:rPr>
                <a:t>Kar</a:t>
              </a:r>
              <a:r>
                <a:rPr lang="en-US" sz="1200" dirty="0">
                  <a:solidFill>
                    <a:srgbClr val="000000"/>
                  </a:solidFill>
                </a:rPr>
                <a:t> </a:t>
              </a:r>
              <a:r>
                <a:rPr lang="en-US" sz="1200" dirty="0">
                  <a:solidFill>
                    <a:srgbClr val="953735"/>
                  </a:solidFill>
                </a:rPr>
                <a:t>(</a:t>
              </a:r>
              <a:r>
                <a:rPr lang="en-US" sz="1200" i="1" dirty="0">
                  <a:solidFill>
                    <a:srgbClr val="953735"/>
                  </a:solidFill>
                </a:rPr>
                <a:t>mano@iitp.ac.in</a:t>
              </a:r>
              <a:r>
                <a:rPr lang="en-US" sz="1200" dirty="0">
                  <a:solidFill>
                    <a:srgbClr val="953735"/>
                  </a:solidFill>
                </a:rPr>
                <a:t>)</a:t>
              </a:r>
              <a:r>
                <a:rPr lang="en-US" sz="1200" dirty="0">
                  <a:solidFill>
                    <a:srgbClr val="000000"/>
                  </a:solidFill>
                </a:rPr>
                <a:t>, Indian Institute of Technology Patna, </a:t>
              </a:r>
              <a:r>
                <a:rPr lang="en-US" sz="1200" i="1" dirty="0">
                  <a:solidFill>
                    <a:srgbClr val="FF0000"/>
                  </a:solidFill>
                </a:rPr>
                <a:t>www.iitp.ac.in</a:t>
              </a:r>
              <a:endParaRPr lang="en-IN" sz="1200" i="1" dirty="0">
                <a:solidFill>
                  <a:srgbClr val="FF0000"/>
                </a:solidFill>
              </a:endParaRPr>
            </a:p>
          </p:txBody>
        </p:sp>
      </p:grpSp>
      <p:sp>
        <p:nvSpPr>
          <p:cNvPr id="12" name="Rectangle 11"/>
          <p:cNvSpPr/>
          <p:nvPr/>
        </p:nvSpPr>
        <p:spPr>
          <a:xfrm>
            <a:off x="247650" y="1153180"/>
            <a:ext cx="9410700" cy="523220"/>
          </a:xfrm>
          <a:prstGeom prst="rect">
            <a:avLst/>
          </a:prstGeom>
        </p:spPr>
        <p:txBody>
          <a:bodyPr wrap="square">
            <a:spAutoFit/>
          </a:bodyPr>
          <a:lstStyle/>
          <a:p>
            <a:r>
              <a:rPr lang="en-IN" sz="2800" dirty="0"/>
              <a:t>So what is then physics, its mathematics or something else</a:t>
            </a:r>
            <a:endParaRPr lang="en-IN" sz="2800" dirty="0"/>
          </a:p>
        </p:txBody>
      </p:sp>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fld>
            <a:endParaRPr lang="en-US"/>
          </a:p>
        </p:txBody>
      </p:sp>
      <p:sp>
        <p:nvSpPr>
          <p:cNvPr id="3" name="Slide Number Placeholder 2"/>
          <p:cNvSpPr>
            <a:spLocks noGrp="1"/>
          </p:cNvSpPr>
          <p:nvPr>
            <p:ph type="sldNum" sz="quarter" idx="12"/>
          </p:nvPr>
        </p:nvSpPr>
        <p:spPr/>
        <p:txBody>
          <a:bodyPr/>
          <a:lstStyle/>
          <a:p>
            <a:fld id="{DA95110C-2E64-4BEC-B661-354703C23E16}" type="slidenum">
              <a:rPr lang="en-US" dirty="0" smtClean="0"/>
            </a:fld>
            <a:endParaRPr lang="en-US" dirty="0"/>
          </a:p>
        </p:txBody>
      </p:sp>
      <p:pic>
        <p:nvPicPr>
          <p:cNvPr id="4" name="Picture 2"/>
          <p:cNvPicPr>
            <a:picLocks noChangeAspect="1" noChangeArrowheads="1"/>
          </p:cNvPicPr>
          <p:nvPr/>
        </p:nvPicPr>
        <p:blipFill>
          <a:blip r:embed="rId1"/>
          <a:srcRect/>
          <a:stretch>
            <a:fillRect/>
          </a:stretch>
        </p:blipFill>
        <p:spPr bwMode="auto">
          <a:xfrm>
            <a:off x="2133600" y="200352"/>
            <a:ext cx="7010400" cy="6657648"/>
          </a:xfrm>
          <a:prstGeom prst="rect">
            <a:avLst/>
          </a:prstGeom>
          <a:noFill/>
          <a:ln w="9525" algn="ctr">
            <a:noFill/>
            <a:miter lim="800000"/>
            <a:headEnd/>
            <a:tailEnd/>
          </a:ln>
        </p:spPr>
      </p:pic>
      <p:grpSp>
        <p:nvGrpSpPr>
          <p:cNvPr id="5" name="Group 11"/>
          <p:cNvGrpSpPr/>
          <p:nvPr/>
        </p:nvGrpSpPr>
        <p:grpSpPr>
          <a:xfrm>
            <a:off x="1779962" y="0"/>
            <a:ext cx="6201178" cy="282738"/>
            <a:chOff x="1500166" y="-24"/>
            <a:chExt cx="5724164" cy="282738"/>
          </a:xfrm>
        </p:grpSpPr>
        <p:pic>
          <p:nvPicPr>
            <p:cNvPr id="6" name="Picture 4" descr="logo_iitp[1]"/>
            <p:cNvPicPr>
              <a:picLocks noChangeAspect="1" noChangeArrowheads="1"/>
            </p:cNvPicPr>
            <p:nvPr/>
          </p:nvPicPr>
          <p:blipFill>
            <a:blip r:embed="rId2" cstate="print"/>
            <a:srcRect/>
            <a:stretch>
              <a:fillRect/>
            </a:stretch>
          </p:blipFill>
          <p:spPr bwMode="auto">
            <a:xfrm>
              <a:off x="1500166" y="-24"/>
              <a:ext cx="285752" cy="282738"/>
            </a:xfrm>
            <a:prstGeom prst="rect">
              <a:avLst/>
            </a:prstGeom>
            <a:noFill/>
            <a:ln w="9525">
              <a:noFill/>
              <a:miter lim="800000"/>
              <a:headEnd/>
              <a:tailEnd/>
            </a:ln>
          </p:spPr>
        </p:pic>
        <p:sp>
          <p:nvSpPr>
            <p:cNvPr id="7" name="TextBox 6"/>
            <p:cNvSpPr txBox="1"/>
            <p:nvPr/>
          </p:nvSpPr>
          <p:spPr>
            <a:xfrm>
              <a:off x="1785918" y="0"/>
              <a:ext cx="5438412" cy="276999"/>
            </a:xfrm>
            <a:prstGeom prst="rect">
              <a:avLst/>
            </a:prstGeom>
            <a:noFill/>
          </p:spPr>
          <p:txBody>
            <a:bodyPr wrap="none" rtlCol="0">
              <a:spAutoFit/>
            </a:bodyPr>
            <a:lstStyle/>
            <a:p>
              <a:r>
                <a:rPr lang="en-US" sz="1200" dirty="0"/>
                <a:t>Dr. </a:t>
              </a:r>
              <a:r>
                <a:rPr lang="en-US" sz="1200" dirty="0" err="1"/>
                <a:t>Manoranjan</a:t>
              </a:r>
              <a:r>
                <a:rPr lang="en-US" sz="1200" dirty="0"/>
                <a:t> </a:t>
              </a:r>
              <a:r>
                <a:rPr lang="en-US" sz="1200" dirty="0" err="1"/>
                <a:t>Kar</a:t>
              </a:r>
              <a:r>
                <a:rPr lang="en-US" sz="1200" dirty="0"/>
                <a:t> </a:t>
              </a:r>
              <a:r>
                <a:rPr lang="en-US" sz="1200" dirty="0">
                  <a:solidFill>
                    <a:schemeClr val="accent2">
                      <a:lumMod val="75000"/>
                    </a:schemeClr>
                  </a:solidFill>
                </a:rPr>
                <a:t>(</a:t>
              </a:r>
              <a:r>
                <a:rPr lang="en-US" sz="1200" i="1" dirty="0">
                  <a:solidFill>
                    <a:schemeClr val="accent2">
                      <a:lumMod val="75000"/>
                    </a:schemeClr>
                  </a:solidFill>
                </a:rPr>
                <a:t>mano@iitp.ac.in</a:t>
              </a:r>
              <a:r>
                <a:rPr lang="en-US" sz="1200" dirty="0">
                  <a:solidFill>
                    <a:schemeClr val="accent2">
                      <a:lumMod val="75000"/>
                    </a:schemeClr>
                  </a:solidFill>
                </a:rPr>
                <a:t>)</a:t>
              </a:r>
              <a:r>
                <a:rPr lang="en-US" sz="1200" dirty="0"/>
                <a:t>, Indian Institute of Technology Patna, </a:t>
              </a:r>
              <a:r>
                <a:rPr lang="en-US" sz="1200" i="1" dirty="0">
                  <a:solidFill>
                    <a:srgbClr val="FF0000"/>
                  </a:solidFill>
                </a:rPr>
                <a:t>www.iitp.ac.in</a:t>
              </a:r>
              <a:endParaRPr lang="en-IN" sz="1200" i="1" dirty="0">
                <a:solidFill>
                  <a:srgbClr val="FF0000"/>
                </a:solidFil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Slide Number Placeholder 3"/>
          <p:cNvSpPr>
            <a:spLocks noGrp="1"/>
          </p:cNvSpPr>
          <p:nvPr>
            <p:ph type="sldNum" sz="quarter" idx="12"/>
          </p:nvPr>
        </p:nvSpPr>
        <p:spPr>
          <a:noFill/>
        </p:spPr>
        <p:txBody>
          <a:bodyPr/>
          <a:lstStyle/>
          <a:p>
            <a:pPr defTabSz="838200"/>
            <a:fld id="{2B8187A5-FF23-4126-B294-EDF2F258D3C1}" type="slidenum">
              <a:rPr lang="en-US" dirty="0" smtClean="0"/>
            </a:fld>
            <a:endParaRPr lang="en-US" dirty="0"/>
          </a:p>
        </p:txBody>
      </p:sp>
      <p:sp>
        <p:nvSpPr>
          <p:cNvPr id="91139"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sp>
        <p:nvSpPr>
          <p:cNvPr id="91140" name="Text Box 181"/>
          <p:cNvSpPr txBox="1">
            <a:spLocks noChangeArrowheads="1"/>
          </p:cNvSpPr>
          <p:nvPr/>
        </p:nvSpPr>
        <p:spPr bwMode="auto">
          <a:xfrm>
            <a:off x="14288" y="457200"/>
            <a:ext cx="1844675" cy="5451475"/>
          </a:xfrm>
          <a:prstGeom prst="rect">
            <a:avLst/>
          </a:prstGeom>
          <a:noFill/>
          <a:ln w="9525" algn="ctr">
            <a:noFill/>
            <a:miter lim="800000"/>
          </a:ln>
        </p:spPr>
        <p:txBody>
          <a:bodyPr wrap="none">
            <a:spAutoFit/>
          </a:bodyPr>
          <a:lstStyle/>
          <a:p>
            <a:pPr defTabSz="838200"/>
            <a:r>
              <a:rPr lang="en-US" dirty="0"/>
              <a:t>Triclinic</a:t>
            </a:r>
            <a:endParaRPr lang="en-US" dirty="0"/>
          </a:p>
          <a:p>
            <a:pPr defTabSz="838200"/>
            <a:endParaRPr lang="en-US" dirty="0"/>
          </a:p>
          <a:p>
            <a:pPr defTabSz="838200"/>
            <a:endParaRPr lang="en-US" dirty="0"/>
          </a:p>
          <a:p>
            <a:pPr defTabSz="838200"/>
            <a:r>
              <a:rPr lang="en-US" dirty="0"/>
              <a:t>Monoclinic</a:t>
            </a:r>
            <a:endParaRPr lang="en-US" dirty="0"/>
          </a:p>
          <a:p>
            <a:pPr defTabSz="838200"/>
            <a:endParaRPr lang="en-US" dirty="0"/>
          </a:p>
          <a:p>
            <a:pPr defTabSz="838200"/>
            <a:endParaRPr lang="en-US" dirty="0"/>
          </a:p>
          <a:p>
            <a:pPr defTabSz="838200"/>
            <a:r>
              <a:rPr lang="en-US" dirty="0"/>
              <a:t>Orthorhombic</a:t>
            </a:r>
            <a:endParaRPr lang="en-US" dirty="0"/>
          </a:p>
          <a:p>
            <a:pPr defTabSz="838200"/>
            <a:endParaRPr lang="en-US" dirty="0"/>
          </a:p>
          <a:p>
            <a:pPr defTabSz="838200"/>
            <a:r>
              <a:rPr lang="en-US" dirty="0"/>
              <a:t>Tetragonal</a:t>
            </a:r>
            <a:endParaRPr lang="en-US" dirty="0"/>
          </a:p>
          <a:p>
            <a:pPr defTabSz="838200"/>
            <a:endParaRPr lang="en-US" dirty="0"/>
          </a:p>
          <a:p>
            <a:pPr defTabSz="838200"/>
            <a:endParaRPr lang="en-US" dirty="0"/>
          </a:p>
          <a:p>
            <a:pPr defTabSz="838200"/>
            <a:r>
              <a:rPr lang="en-US" dirty="0"/>
              <a:t>Cubic</a:t>
            </a:r>
            <a:endParaRPr lang="en-US" dirty="0"/>
          </a:p>
          <a:p>
            <a:pPr defTabSz="838200"/>
            <a:endParaRPr lang="en-US" dirty="0"/>
          </a:p>
          <a:p>
            <a:pPr defTabSz="838200"/>
            <a:r>
              <a:rPr lang="en-US" dirty="0"/>
              <a:t>Hexagonal</a:t>
            </a:r>
            <a:endParaRPr lang="en-US" dirty="0"/>
          </a:p>
          <a:p>
            <a:pPr defTabSz="838200"/>
            <a:endParaRPr lang="en-US" dirty="0"/>
          </a:p>
          <a:p>
            <a:pPr defTabSz="838200"/>
            <a:r>
              <a:rPr lang="en-US" dirty="0" err="1"/>
              <a:t>Rhombohedral</a:t>
            </a:r>
            <a:endParaRPr lang="en-US" dirty="0"/>
          </a:p>
        </p:txBody>
      </p:sp>
      <p:sp>
        <p:nvSpPr>
          <p:cNvPr id="91141" name="Text Box 182"/>
          <p:cNvSpPr txBox="1">
            <a:spLocks noChangeArrowheads="1"/>
          </p:cNvSpPr>
          <p:nvPr/>
        </p:nvSpPr>
        <p:spPr bwMode="auto">
          <a:xfrm>
            <a:off x="2120900" y="469900"/>
            <a:ext cx="3357563" cy="5451475"/>
          </a:xfrm>
          <a:prstGeom prst="rect">
            <a:avLst/>
          </a:prstGeom>
          <a:noFill/>
          <a:ln w="9525" algn="ctr">
            <a:noFill/>
            <a:miter lim="800000"/>
          </a:ln>
        </p:spPr>
        <p:txBody>
          <a:bodyPr wrap="none">
            <a:spAutoFit/>
          </a:bodyPr>
          <a:lstStyle/>
          <a:p>
            <a:pPr defTabSz="838200"/>
            <a:r>
              <a:rPr lang="el-GR" dirty="0">
                <a:cs typeface="Times New Roman" panose="02020603050405020304" pitchFamily="18" charset="0"/>
              </a:rPr>
              <a:t>α</a:t>
            </a:r>
            <a:r>
              <a:rPr lang="en-US" dirty="0">
                <a:cs typeface="Times New Roman" panose="02020603050405020304" pitchFamily="18" charset="0"/>
              </a:rPr>
              <a:t> ≠ </a:t>
            </a:r>
            <a:r>
              <a:rPr lang="el-GR" dirty="0">
                <a:cs typeface="Times New Roman" panose="02020603050405020304" pitchFamily="18" charset="0"/>
              </a:rPr>
              <a:t>β</a:t>
            </a:r>
            <a:r>
              <a:rPr lang="en-US" dirty="0">
                <a:cs typeface="Times New Roman" panose="02020603050405020304" pitchFamily="18" charset="0"/>
              </a:rPr>
              <a:t> </a:t>
            </a:r>
            <a:r>
              <a:rPr lang="en-US" dirty="0"/>
              <a:t>≠ </a:t>
            </a:r>
            <a:r>
              <a:rPr lang="el-GR" dirty="0">
                <a:cs typeface="Times New Roman" panose="02020603050405020304" pitchFamily="18" charset="0"/>
              </a:rPr>
              <a:t>γ</a:t>
            </a:r>
            <a:r>
              <a:rPr lang="en-US" dirty="0">
                <a:cs typeface="Times New Roman" panose="02020603050405020304" pitchFamily="18" charset="0"/>
              </a:rPr>
              <a:t> </a:t>
            </a:r>
            <a:r>
              <a:rPr lang="en-US" dirty="0"/>
              <a:t>≠ 90</a:t>
            </a:r>
            <a:r>
              <a:rPr lang="en-US" baseline="30000" dirty="0"/>
              <a:t>0</a:t>
            </a:r>
            <a:r>
              <a:rPr lang="en-US" dirty="0"/>
              <a:t> </a:t>
            </a:r>
            <a:r>
              <a:rPr lang="en-US" dirty="0">
                <a:cs typeface="Times New Roman" panose="02020603050405020304" pitchFamily="18" charset="0"/>
              </a:rPr>
              <a:t>a </a:t>
            </a:r>
            <a:r>
              <a:rPr lang="en-US" dirty="0"/>
              <a:t>≠ </a:t>
            </a:r>
            <a:r>
              <a:rPr lang="en-US" dirty="0">
                <a:cs typeface="Times New Roman" panose="02020603050405020304" pitchFamily="18" charset="0"/>
              </a:rPr>
              <a:t>b </a:t>
            </a:r>
            <a:r>
              <a:rPr lang="en-US" dirty="0"/>
              <a:t>≠ </a:t>
            </a:r>
            <a:r>
              <a:rPr lang="en-US" dirty="0">
                <a:cs typeface="Times New Roman" panose="02020603050405020304" pitchFamily="18" charset="0"/>
              </a:rPr>
              <a:t>c</a:t>
            </a:r>
            <a:endParaRPr lang="en-US" dirty="0">
              <a:cs typeface="Times New Roman" panose="02020603050405020304" pitchFamily="18" charset="0"/>
            </a:endParaRPr>
          </a:p>
          <a:p>
            <a:pPr defTabSz="838200"/>
            <a:r>
              <a:rPr lang="el-GR" dirty="0">
                <a:cs typeface="Times New Roman" panose="02020603050405020304" pitchFamily="18" charset="0"/>
              </a:rPr>
              <a:t>α</a:t>
            </a:r>
            <a:r>
              <a:rPr lang="en-US" dirty="0">
                <a:cs typeface="Times New Roman" panose="02020603050405020304" pitchFamily="18" charset="0"/>
              </a:rPr>
              <a:t> (ZY) </a:t>
            </a:r>
            <a:r>
              <a:rPr lang="el-GR" dirty="0">
                <a:cs typeface="Times New Roman" panose="02020603050405020304" pitchFamily="18" charset="0"/>
              </a:rPr>
              <a:t>β</a:t>
            </a:r>
            <a:r>
              <a:rPr lang="en-US" dirty="0">
                <a:cs typeface="Times New Roman" panose="02020603050405020304" pitchFamily="18" charset="0"/>
              </a:rPr>
              <a:t>(ZX) </a:t>
            </a:r>
            <a:r>
              <a:rPr lang="el-GR" dirty="0">
                <a:cs typeface="Times New Roman" panose="02020603050405020304" pitchFamily="18" charset="0"/>
              </a:rPr>
              <a:t>γ</a:t>
            </a:r>
            <a:r>
              <a:rPr lang="en-US" dirty="0">
                <a:cs typeface="Times New Roman" panose="02020603050405020304" pitchFamily="18" charset="0"/>
              </a:rPr>
              <a:t>(XY)</a:t>
            </a:r>
            <a:endParaRPr lang="el-GR" dirty="0">
              <a:cs typeface="Times New Roman" panose="02020603050405020304" pitchFamily="18" charset="0"/>
            </a:endParaRPr>
          </a:p>
          <a:p>
            <a:pPr defTabSz="838200"/>
            <a:endParaRPr lang="en-US" dirty="0">
              <a:cs typeface="Times New Roman" panose="02020603050405020304" pitchFamily="18" charset="0"/>
            </a:endParaRPr>
          </a:p>
          <a:p>
            <a:pPr defTabSz="838200"/>
            <a:r>
              <a:rPr lang="el-GR" dirty="0"/>
              <a:t>α</a:t>
            </a:r>
            <a:r>
              <a:rPr lang="en-US" dirty="0"/>
              <a:t> = </a:t>
            </a:r>
            <a:r>
              <a:rPr lang="el-GR" dirty="0"/>
              <a:t>γ </a:t>
            </a:r>
            <a:r>
              <a:rPr lang="en-US" dirty="0"/>
              <a:t>= 90</a:t>
            </a:r>
            <a:r>
              <a:rPr lang="en-US" baseline="30000" dirty="0"/>
              <a:t>0</a:t>
            </a:r>
            <a:r>
              <a:rPr lang="en-US" dirty="0"/>
              <a:t> ≠ </a:t>
            </a:r>
            <a:r>
              <a:rPr lang="el-GR" dirty="0"/>
              <a:t>β </a:t>
            </a:r>
            <a:r>
              <a:rPr lang="en-US" dirty="0"/>
              <a:t>a ≠ b ≠ c</a:t>
            </a:r>
            <a:endParaRPr lang="en-US" dirty="0"/>
          </a:p>
          <a:p>
            <a:pPr defTabSz="838200"/>
            <a:endParaRPr lang="en-US" dirty="0"/>
          </a:p>
          <a:p>
            <a:pPr defTabSz="838200"/>
            <a:endParaRPr lang="en-US" dirty="0"/>
          </a:p>
          <a:p>
            <a:pPr defTabSz="838200"/>
            <a:r>
              <a:rPr lang="el-GR" dirty="0"/>
              <a:t>α</a:t>
            </a:r>
            <a:r>
              <a:rPr lang="en-US" dirty="0"/>
              <a:t> = </a:t>
            </a:r>
            <a:r>
              <a:rPr lang="el-GR" dirty="0"/>
              <a:t>β</a:t>
            </a:r>
            <a:r>
              <a:rPr lang="en-US" dirty="0"/>
              <a:t> = </a:t>
            </a:r>
            <a:r>
              <a:rPr lang="el-GR" dirty="0"/>
              <a:t>γ</a:t>
            </a:r>
            <a:r>
              <a:rPr lang="en-US" dirty="0"/>
              <a:t>= 90</a:t>
            </a:r>
            <a:r>
              <a:rPr lang="en-US" baseline="30000" dirty="0"/>
              <a:t>0</a:t>
            </a:r>
            <a:r>
              <a:rPr lang="en-US" dirty="0"/>
              <a:t>  a ≠  b ≠  c</a:t>
            </a:r>
            <a:endParaRPr lang="en-US" dirty="0"/>
          </a:p>
          <a:p>
            <a:pPr defTabSz="838200"/>
            <a:endParaRPr lang="en-US" dirty="0"/>
          </a:p>
          <a:p>
            <a:pPr defTabSz="838200"/>
            <a:r>
              <a:rPr lang="el-GR" dirty="0"/>
              <a:t>α</a:t>
            </a:r>
            <a:r>
              <a:rPr lang="en-US" dirty="0"/>
              <a:t> = </a:t>
            </a:r>
            <a:r>
              <a:rPr lang="el-GR" dirty="0"/>
              <a:t>β</a:t>
            </a:r>
            <a:r>
              <a:rPr lang="en-US" dirty="0"/>
              <a:t> = </a:t>
            </a:r>
            <a:r>
              <a:rPr lang="el-GR" dirty="0"/>
              <a:t>γ</a:t>
            </a:r>
            <a:r>
              <a:rPr lang="en-US" dirty="0"/>
              <a:t>=90</a:t>
            </a:r>
            <a:r>
              <a:rPr lang="en-US" baseline="30000" dirty="0"/>
              <a:t>0</a:t>
            </a:r>
            <a:r>
              <a:rPr lang="en-US" dirty="0"/>
              <a:t>  a = b ≠  c</a:t>
            </a:r>
            <a:endParaRPr lang="en-US" dirty="0"/>
          </a:p>
          <a:p>
            <a:pPr defTabSz="838200"/>
            <a:endParaRPr lang="en-US" dirty="0"/>
          </a:p>
          <a:p>
            <a:pPr defTabSz="838200"/>
            <a:endParaRPr lang="en-US" dirty="0"/>
          </a:p>
          <a:p>
            <a:pPr defTabSz="838200"/>
            <a:r>
              <a:rPr lang="el-GR" dirty="0"/>
              <a:t>α</a:t>
            </a:r>
            <a:r>
              <a:rPr lang="en-US" dirty="0"/>
              <a:t> = </a:t>
            </a:r>
            <a:r>
              <a:rPr lang="el-GR" dirty="0"/>
              <a:t>β</a:t>
            </a:r>
            <a:r>
              <a:rPr lang="en-US" dirty="0"/>
              <a:t> = </a:t>
            </a:r>
            <a:r>
              <a:rPr lang="el-GR" dirty="0"/>
              <a:t>γ</a:t>
            </a:r>
            <a:r>
              <a:rPr lang="en-US" dirty="0"/>
              <a:t>= 90</a:t>
            </a:r>
            <a:r>
              <a:rPr lang="en-US" baseline="30000" dirty="0"/>
              <a:t>0</a:t>
            </a:r>
            <a:r>
              <a:rPr lang="en-US" dirty="0"/>
              <a:t> a = b = c</a:t>
            </a:r>
            <a:endParaRPr lang="en-US" dirty="0"/>
          </a:p>
          <a:p>
            <a:pPr defTabSz="838200"/>
            <a:endParaRPr lang="en-US" dirty="0"/>
          </a:p>
          <a:p>
            <a:pPr defTabSz="838200"/>
            <a:r>
              <a:rPr lang="el-GR" dirty="0"/>
              <a:t>α</a:t>
            </a:r>
            <a:r>
              <a:rPr lang="en-US" dirty="0"/>
              <a:t> = </a:t>
            </a:r>
            <a:r>
              <a:rPr lang="el-GR" dirty="0"/>
              <a:t>β</a:t>
            </a:r>
            <a:r>
              <a:rPr lang="en-US" dirty="0"/>
              <a:t> = 90</a:t>
            </a:r>
            <a:r>
              <a:rPr lang="en-US" baseline="30000" dirty="0"/>
              <a:t>0</a:t>
            </a:r>
            <a:r>
              <a:rPr lang="en-US" dirty="0"/>
              <a:t> </a:t>
            </a:r>
            <a:r>
              <a:rPr lang="el-GR" dirty="0"/>
              <a:t>γ</a:t>
            </a:r>
            <a:r>
              <a:rPr lang="en-US" dirty="0"/>
              <a:t>=120</a:t>
            </a:r>
            <a:r>
              <a:rPr lang="en-US" baseline="30000" dirty="0"/>
              <a:t>0</a:t>
            </a:r>
            <a:r>
              <a:rPr lang="en-US" dirty="0"/>
              <a:t> a = b = c</a:t>
            </a:r>
            <a:endParaRPr lang="en-US" dirty="0"/>
          </a:p>
          <a:p>
            <a:pPr defTabSz="838200"/>
            <a:endParaRPr lang="en-US" dirty="0"/>
          </a:p>
          <a:p>
            <a:pPr defTabSz="838200"/>
            <a:r>
              <a:rPr lang="el-GR" dirty="0"/>
              <a:t>α</a:t>
            </a:r>
            <a:r>
              <a:rPr lang="en-US" dirty="0"/>
              <a:t> = </a:t>
            </a:r>
            <a:r>
              <a:rPr lang="el-GR" dirty="0"/>
              <a:t>β</a:t>
            </a:r>
            <a:r>
              <a:rPr lang="en-US" dirty="0"/>
              <a:t> = </a:t>
            </a:r>
            <a:r>
              <a:rPr lang="el-GR" dirty="0"/>
              <a:t>γ</a:t>
            </a:r>
            <a:r>
              <a:rPr lang="en-US" dirty="0"/>
              <a:t> ≠ 90</a:t>
            </a:r>
            <a:r>
              <a:rPr lang="en-US" baseline="30000" dirty="0"/>
              <a:t>0</a:t>
            </a:r>
            <a:r>
              <a:rPr lang="en-US" dirty="0"/>
              <a:t> a = b = c</a:t>
            </a:r>
            <a:endParaRPr lang="el-GR" dirty="0"/>
          </a:p>
        </p:txBody>
      </p:sp>
      <p:sp>
        <p:nvSpPr>
          <p:cNvPr id="91142" name="Text Box 183"/>
          <p:cNvSpPr txBox="1">
            <a:spLocks noChangeArrowheads="1"/>
          </p:cNvSpPr>
          <p:nvPr/>
        </p:nvSpPr>
        <p:spPr bwMode="auto">
          <a:xfrm>
            <a:off x="5268913" y="533400"/>
            <a:ext cx="1193800" cy="5451475"/>
          </a:xfrm>
          <a:prstGeom prst="rect">
            <a:avLst/>
          </a:prstGeom>
          <a:noFill/>
          <a:ln w="9525" algn="ctr">
            <a:noFill/>
            <a:miter lim="800000"/>
          </a:ln>
        </p:spPr>
        <p:txBody>
          <a:bodyPr wrap="none">
            <a:spAutoFit/>
          </a:bodyPr>
          <a:lstStyle/>
          <a:p>
            <a:pPr defTabSz="838200"/>
            <a:r>
              <a:rPr lang="en-US" dirty="0"/>
              <a:t>P</a:t>
            </a:r>
            <a:endParaRPr lang="en-US" dirty="0"/>
          </a:p>
          <a:p>
            <a:pPr defTabSz="838200"/>
            <a:endParaRPr lang="en-US" dirty="0"/>
          </a:p>
          <a:p>
            <a:pPr defTabSz="838200"/>
            <a:endParaRPr lang="en-US" dirty="0"/>
          </a:p>
          <a:p>
            <a:pPr defTabSz="838200"/>
            <a:r>
              <a:rPr lang="en-US" dirty="0"/>
              <a:t>P, C</a:t>
            </a:r>
            <a:endParaRPr lang="en-US" dirty="0"/>
          </a:p>
          <a:p>
            <a:pPr defTabSz="838200"/>
            <a:endParaRPr lang="en-US" dirty="0"/>
          </a:p>
          <a:p>
            <a:pPr defTabSz="838200"/>
            <a:endParaRPr lang="en-US" dirty="0"/>
          </a:p>
          <a:p>
            <a:pPr defTabSz="838200"/>
            <a:r>
              <a:rPr lang="en-US" dirty="0"/>
              <a:t>P, C, F, I</a:t>
            </a:r>
            <a:endParaRPr lang="en-US" dirty="0"/>
          </a:p>
          <a:p>
            <a:pPr defTabSz="838200"/>
            <a:endParaRPr lang="en-US" dirty="0"/>
          </a:p>
          <a:p>
            <a:pPr defTabSz="838200"/>
            <a:r>
              <a:rPr lang="en-US" dirty="0"/>
              <a:t>P, I</a:t>
            </a:r>
            <a:endParaRPr lang="en-US" dirty="0"/>
          </a:p>
          <a:p>
            <a:pPr defTabSz="838200"/>
            <a:endParaRPr lang="en-US" dirty="0"/>
          </a:p>
          <a:p>
            <a:pPr defTabSz="838200"/>
            <a:endParaRPr lang="en-US" dirty="0"/>
          </a:p>
          <a:p>
            <a:pPr defTabSz="838200"/>
            <a:r>
              <a:rPr lang="en-US" dirty="0"/>
              <a:t>P, F, I</a:t>
            </a:r>
            <a:endParaRPr lang="en-US" dirty="0"/>
          </a:p>
          <a:p>
            <a:pPr defTabSz="838200"/>
            <a:endParaRPr lang="en-US" dirty="0"/>
          </a:p>
          <a:p>
            <a:pPr defTabSz="838200"/>
            <a:r>
              <a:rPr lang="en-US" dirty="0"/>
              <a:t>P</a:t>
            </a:r>
            <a:endParaRPr lang="en-US" dirty="0"/>
          </a:p>
          <a:p>
            <a:pPr defTabSz="838200"/>
            <a:endParaRPr lang="en-US" dirty="0"/>
          </a:p>
          <a:p>
            <a:pPr defTabSz="838200"/>
            <a:r>
              <a:rPr lang="en-US" dirty="0"/>
              <a:t>R</a:t>
            </a:r>
            <a:endParaRPr lang="en-US" dirty="0"/>
          </a:p>
        </p:txBody>
      </p:sp>
      <p:sp>
        <p:nvSpPr>
          <p:cNvPr id="91143" name="Text Box 184"/>
          <p:cNvSpPr txBox="1">
            <a:spLocks noChangeArrowheads="1"/>
          </p:cNvSpPr>
          <p:nvPr/>
        </p:nvSpPr>
        <p:spPr bwMode="auto">
          <a:xfrm>
            <a:off x="7132638" y="469900"/>
            <a:ext cx="325437" cy="5451475"/>
          </a:xfrm>
          <a:prstGeom prst="rect">
            <a:avLst/>
          </a:prstGeom>
          <a:noFill/>
          <a:ln w="9525" algn="ctr">
            <a:noFill/>
            <a:miter lim="800000"/>
          </a:ln>
        </p:spPr>
        <p:txBody>
          <a:bodyPr wrap="none">
            <a:spAutoFit/>
          </a:bodyPr>
          <a:lstStyle/>
          <a:p>
            <a:pPr defTabSz="838200"/>
            <a:r>
              <a:rPr lang="en-US" dirty="0"/>
              <a:t>1</a:t>
            </a:r>
            <a:endParaRPr lang="en-US" dirty="0"/>
          </a:p>
          <a:p>
            <a:pPr defTabSz="838200"/>
            <a:endParaRPr lang="en-US" dirty="0"/>
          </a:p>
          <a:p>
            <a:pPr defTabSz="838200"/>
            <a:endParaRPr lang="en-US" dirty="0"/>
          </a:p>
          <a:p>
            <a:pPr defTabSz="838200"/>
            <a:r>
              <a:rPr lang="en-US" dirty="0"/>
              <a:t>2</a:t>
            </a:r>
            <a:endParaRPr lang="en-US" dirty="0"/>
          </a:p>
          <a:p>
            <a:pPr defTabSz="838200"/>
            <a:endParaRPr lang="en-US" dirty="0"/>
          </a:p>
          <a:p>
            <a:pPr defTabSz="838200"/>
            <a:endParaRPr lang="en-US" dirty="0"/>
          </a:p>
          <a:p>
            <a:pPr defTabSz="838200"/>
            <a:r>
              <a:rPr lang="en-US" dirty="0"/>
              <a:t>4</a:t>
            </a:r>
            <a:endParaRPr lang="en-US" dirty="0"/>
          </a:p>
          <a:p>
            <a:pPr defTabSz="838200"/>
            <a:endParaRPr lang="en-US" dirty="0"/>
          </a:p>
          <a:p>
            <a:pPr defTabSz="838200"/>
            <a:r>
              <a:rPr lang="en-US" dirty="0"/>
              <a:t>2</a:t>
            </a:r>
            <a:endParaRPr lang="en-US" dirty="0"/>
          </a:p>
          <a:p>
            <a:pPr defTabSz="838200"/>
            <a:endParaRPr lang="en-US" dirty="0"/>
          </a:p>
          <a:p>
            <a:pPr defTabSz="838200"/>
            <a:endParaRPr lang="en-US" dirty="0"/>
          </a:p>
          <a:p>
            <a:pPr defTabSz="838200"/>
            <a:r>
              <a:rPr lang="en-US" dirty="0"/>
              <a:t>3</a:t>
            </a:r>
            <a:endParaRPr lang="en-US" dirty="0"/>
          </a:p>
          <a:p>
            <a:pPr defTabSz="838200"/>
            <a:endParaRPr lang="en-US" dirty="0"/>
          </a:p>
          <a:p>
            <a:pPr defTabSz="838200"/>
            <a:r>
              <a:rPr lang="en-US" dirty="0"/>
              <a:t>1</a:t>
            </a:r>
            <a:endParaRPr lang="en-US" dirty="0"/>
          </a:p>
          <a:p>
            <a:pPr defTabSz="838200"/>
            <a:endParaRPr lang="en-US" dirty="0"/>
          </a:p>
          <a:p>
            <a:pPr defTabSz="838200"/>
            <a:r>
              <a:rPr lang="en-US" dirty="0"/>
              <a:t>1</a:t>
            </a:r>
            <a:endParaRPr lang="en-US" dirty="0"/>
          </a:p>
        </p:txBody>
      </p:sp>
      <p:grpSp>
        <p:nvGrpSpPr>
          <p:cNvPr id="2" name="Group 11"/>
          <p:cNvGrpSpPr/>
          <p:nvPr/>
        </p:nvGrpSpPr>
        <p:grpSpPr>
          <a:xfrm>
            <a:off x="1779962" y="0"/>
            <a:ext cx="6201178" cy="282738"/>
            <a:chOff x="1500166" y="-24"/>
            <a:chExt cx="5724164" cy="282738"/>
          </a:xfrm>
        </p:grpSpPr>
        <p:pic>
          <p:nvPicPr>
            <p:cNvPr id="9" name="Picture 4" descr="logo_iitp[1]"/>
            <p:cNvPicPr>
              <a:picLocks noChangeAspect="1" noChangeArrowheads="1"/>
            </p:cNvPicPr>
            <p:nvPr/>
          </p:nvPicPr>
          <p:blipFill>
            <a:blip r:embed="rId1" cstate="print"/>
            <a:srcRect/>
            <a:stretch>
              <a:fillRect/>
            </a:stretch>
          </p:blipFill>
          <p:spPr bwMode="auto">
            <a:xfrm>
              <a:off x="1500166" y="-24"/>
              <a:ext cx="285752" cy="282738"/>
            </a:xfrm>
            <a:prstGeom prst="rect">
              <a:avLst/>
            </a:prstGeom>
            <a:noFill/>
            <a:ln w="9525">
              <a:noFill/>
              <a:miter lim="800000"/>
              <a:headEnd/>
              <a:tailEnd/>
            </a:ln>
          </p:spPr>
        </p:pic>
        <p:sp>
          <p:nvSpPr>
            <p:cNvPr id="10" name="TextBox 9"/>
            <p:cNvSpPr txBox="1"/>
            <p:nvPr/>
          </p:nvSpPr>
          <p:spPr>
            <a:xfrm>
              <a:off x="1785918" y="0"/>
              <a:ext cx="5438412" cy="276999"/>
            </a:xfrm>
            <a:prstGeom prst="rect">
              <a:avLst/>
            </a:prstGeom>
            <a:noFill/>
          </p:spPr>
          <p:txBody>
            <a:bodyPr wrap="none" rtlCol="0">
              <a:spAutoFit/>
            </a:bodyPr>
            <a:lstStyle/>
            <a:p>
              <a:r>
                <a:rPr lang="en-US" sz="1200" dirty="0"/>
                <a:t>Dr. </a:t>
              </a:r>
              <a:r>
                <a:rPr lang="en-US" sz="1200" dirty="0" err="1"/>
                <a:t>Manoranjan</a:t>
              </a:r>
              <a:r>
                <a:rPr lang="en-US" sz="1200" dirty="0"/>
                <a:t> </a:t>
              </a:r>
              <a:r>
                <a:rPr lang="en-US" sz="1200" dirty="0" err="1"/>
                <a:t>Kar</a:t>
              </a:r>
              <a:r>
                <a:rPr lang="en-US" sz="1200" dirty="0"/>
                <a:t> </a:t>
              </a:r>
              <a:r>
                <a:rPr lang="en-US" sz="1200" dirty="0">
                  <a:solidFill>
                    <a:schemeClr val="accent2">
                      <a:lumMod val="75000"/>
                    </a:schemeClr>
                  </a:solidFill>
                </a:rPr>
                <a:t>(</a:t>
              </a:r>
              <a:r>
                <a:rPr lang="en-US" sz="1200" i="1" dirty="0">
                  <a:solidFill>
                    <a:schemeClr val="accent2">
                      <a:lumMod val="75000"/>
                    </a:schemeClr>
                  </a:solidFill>
                </a:rPr>
                <a:t>mano@iitp.ac.in</a:t>
              </a:r>
              <a:r>
                <a:rPr lang="en-US" sz="1200" dirty="0">
                  <a:solidFill>
                    <a:schemeClr val="accent2">
                      <a:lumMod val="75000"/>
                    </a:schemeClr>
                  </a:solidFill>
                </a:rPr>
                <a:t>)</a:t>
              </a:r>
              <a:r>
                <a:rPr lang="en-US" sz="1200" dirty="0"/>
                <a:t>, Indian Institute of Technology Patna, </a:t>
              </a:r>
              <a:r>
                <a:rPr lang="en-US" sz="1200" i="1" dirty="0">
                  <a:solidFill>
                    <a:srgbClr val="FF0000"/>
                  </a:solidFill>
                </a:rPr>
                <a:t>www.iitp.ac.in</a:t>
              </a:r>
              <a:endParaRPr lang="en-IN" sz="1200" i="1" dirty="0">
                <a:solidFill>
                  <a:srgbClr val="FF0000"/>
                </a:solidFill>
              </a:endParaRPr>
            </a:p>
          </p:txBody>
        </p:sp>
      </p:gr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Slide Number Placeholder 3"/>
          <p:cNvSpPr>
            <a:spLocks noGrp="1"/>
          </p:cNvSpPr>
          <p:nvPr>
            <p:ph type="sldNum" sz="quarter" idx="12"/>
          </p:nvPr>
        </p:nvSpPr>
        <p:spPr>
          <a:noFill/>
        </p:spPr>
        <p:txBody>
          <a:bodyPr/>
          <a:lstStyle/>
          <a:p>
            <a:pPr defTabSz="838200"/>
            <a:fld id="{7EEF81B0-9B19-4797-9253-1A924ECD6950}" type="slidenum">
              <a:rPr lang="en-US" dirty="0" smtClean="0"/>
            </a:fld>
            <a:endParaRPr lang="en-US" dirty="0"/>
          </a:p>
        </p:txBody>
      </p:sp>
      <p:sp>
        <p:nvSpPr>
          <p:cNvPr id="90115" name="Rectangle 5"/>
          <p:cNvSpPr>
            <a:spLocks noChangeArrowheads="1"/>
          </p:cNvSpPr>
          <p:nvPr/>
        </p:nvSpPr>
        <p:spPr bwMode="auto">
          <a:xfrm>
            <a:off x="0" y="3103563"/>
            <a:ext cx="9906000" cy="0"/>
          </a:xfrm>
          <a:prstGeom prst="rect">
            <a:avLst/>
          </a:prstGeom>
          <a:noFill/>
          <a:ln w="9525" algn="ctr">
            <a:noFill/>
            <a:miter lim="800000"/>
          </a:ln>
        </p:spPr>
        <p:txBody>
          <a:bodyPr wrap="none" anchor="ctr">
            <a:spAutoFit/>
          </a:bodyPr>
          <a:lstStyle/>
          <a:p>
            <a:endParaRPr lang="en-IN"/>
          </a:p>
        </p:txBody>
      </p:sp>
      <p:grpSp>
        <p:nvGrpSpPr>
          <p:cNvPr id="2" name="Group 37"/>
          <p:cNvGrpSpPr/>
          <p:nvPr/>
        </p:nvGrpSpPr>
        <p:grpSpPr bwMode="auto">
          <a:xfrm>
            <a:off x="474663" y="620713"/>
            <a:ext cx="2428875" cy="2428875"/>
            <a:chOff x="1447" y="391"/>
            <a:chExt cx="1530" cy="1530"/>
          </a:xfrm>
        </p:grpSpPr>
        <p:sp>
          <p:nvSpPr>
            <p:cNvPr id="90139" name="Oval 17"/>
            <p:cNvSpPr>
              <a:spLocks noChangeArrowheads="1"/>
            </p:cNvSpPr>
            <p:nvPr/>
          </p:nvSpPr>
          <p:spPr bwMode="auto">
            <a:xfrm>
              <a:off x="1460" y="391"/>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0" name="Oval 18"/>
            <p:cNvSpPr>
              <a:spLocks noChangeArrowheads="1"/>
            </p:cNvSpPr>
            <p:nvPr/>
          </p:nvSpPr>
          <p:spPr bwMode="auto">
            <a:xfrm>
              <a:off x="1843" y="393"/>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1" name="Oval 19"/>
            <p:cNvSpPr>
              <a:spLocks noChangeArrowheads="1"/>
            </p:cNvSpPr>
            <p:nvPr/>
          </p:nvSpPr>
          <p:spPr bwMode="auto">
            <a:xfrm>
              <a:off x="2212" y="393"/>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2" name="Oval 20"/>
            <p:cNvSpPr>
              <a:spLocks noChangeArrowheads="1"/>
            </p:cNvSpPr>
            <p:nvPr/>
          </p:nvSpPr>
          <p:spPr bwMode="auto">
            <a:xfrm>
              <a:off x="1447" y="774"/>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3" name="Oval 21"/>
            <p:cNvSpPr>
              <a:spLocks noChangeArrowheads="1"/>
            </p:cNvSpPr>
            <p:nvPr/>
          </p:nvSpPr>
          <p:spPr bwMode="auto">
            <a:xfrm>
              <a:off x="1829" y="774"/>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4" name="Oval 22"/>
            <p:cNvSpPr>
              <a:spLocks noChangeArrowheads="1"/>
            </p:cNvSpPr>
            <p:nvPr/>
          </p:nvSpPr>
          <p:spPr bwMode="auto">
            <a:xfrm>
              <a:off x="2212" y="774"/>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5" name="Oval 23"/>
            <p:cNvSpPr>
              <a:spLocks noChangeArrowheads="1"/>
            </p:cNvSpPr>
            <p:nvPr/>
          </p:nvSpPr>
          <p:spPr bwMode="auto">
            <a:xfrm>
              <a:off x="1460" y="1156"/>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6" name="Oval 24"/>
            <p:cNvSpPr>
              <a:spLocks noChangeArrowheads="1"/>
            </p:cNvSpPr>
            <p:nvPr/>
          </p:nvSpPr>
          <p:spPr bwMode="auto">
            <a:xfrm>
              <a:off x="1829" y="1156"/>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7" name="Oval 25"/>
            <p:cNvSpPr>
              <a:spLocks noChangeArrowheads="1"/>
            </p:cNvSpPr>
            <p:nvPr/>
          </p:nvSpPr>
          <p:spPr bwMode="auto">
            <a:xfrm>
              <a:off x="2212" y="1156"/>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8" name="Oval 27"/>
            <p:cNvSpPr>
              <a:spLocks noChangeArrowheads="1"/>
            </p:cNvSpPr>
            <p:nvPr/>
          </p:nvSpPr>
          <p:spPr bwMode="auto">
            <a:xfrm>
              <a:off x="2594" y="393"/>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49" name="Oval 30"/>
            <p:cNvSpPr>
              <a:spLocks noChangeArrowheads="1"/>
            </p:cNvSpPr>
            <p:nvPr/>
          </p:nvSpPr>
          <p:spPr bwMode="auto">
            <a:xfrm>
              <a:off x="2608" y="774"/>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50" name="Oval 31"/>
            <p:cNvSpPr>
              <a:spLocks noChangeArrowheads="1"/>
            </p:cNvSpPr>
            <p:nvPr/>
          </p:nvSpPr>
          <p:spPr bwMode="auto">
            <a:xfrm>
              <a:off x="2212" y="1539"/>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51" name="Oval 32"/>
            <p:cNvSpPr>
              <a:spLocks noChangeArrowheads="1"/>
            </p:cNvSpPr>
            <p:nvPr/>
          </p:nvSpPr>
          <p:spPr bwMode="auto">
            <a:xfrm>
              <a:off x="2594" y="1539"/>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52" name="Oval 33"/>
            <p:cNvSpPr>
              <a:spLocks noChangeArrowheads="1"/>
            </p:cNvSpPr>
            <p:nvPr/>
          </p:nvSpPr>
          <p:spPr bwMode="auto">
            <a:xfrm>
              <a:off x="2594" y="1156"/>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53" name="Oval 34"/>
            <p:cNvSpPr>
              <a:spLocks noChangeArrowheads="1"/>
            </p:cNvSpPr>
            <p:nvPr/>
          </p:nvSpPr>
          <p:spPr bwMode="auto">
            <a:xfrm>
              <a:off x="1447" y="1539"/>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54" name="Oval 35"/>
            <p:cNvSpPr>
              <a:spLocks noChangeArrowheads="1"/>
            </p:cNvSpPr>
            <p:nvPr/>
          </p:nvSpPr>
          <p:spPr bwMode="auto">
            <a:xfrm>
              <a:off x="1829" y="1541"/>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grpSp>
      <p:grpSp>
        <p:nvGrpSpPr>
          <p:cNvPr id="3" name="Group 102"/>
          <p:cNvGrpSpPr/>
          <p:nvPr/>
        </p:nvGrpSpPr>
        <p:grpSpPr bwMode="auto">
          <a:xfrm>
            <a:off x="6796088" y="696913"/>
            <a:ext cx="2406650" cy="2197100"/>
            <a:chOff x="2307" y="439"/>
            <a:chExt cx="1516" cy="1384"/>
          </a:xfrm>
        </p:grpSpPr>
        <p:sp>
          <p:nvSpPr>
            <p:cNvPr id="90129" name="Oval 39"/>
            <p:cNvSpPr>
              <a:spLocks noChangeArrowheads="1"/>
            </p:cNvSpPr>
            <p:nvPr/>
          </p:nvSpPr>
          <p:spPr bwMode="auto">
            <a:xfrm>
              <a:off x="2881" y="439"/>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30" name="Oval 43"/>
            <p:cNvSpPr>
              <a:spLocks noChangeArrowheads="1"/>
            </p:cNvSpPr>
            <p:nvPr/>
          </p:nvSpPr>
          <p:spPr bwMode="auto">
            <a:xfrm>
              <a:off x="2689" y="774"/>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31" name="Oval 44"/>
            <p:cNvSpPr>
              <a:spLocks noChangeArrowheads="1"/>
            </p:cNvSpPr>
            <p:nvPr/>
          </p:nvSpPr>
          <p:spPr bwMode="auto">
            <a:xfrm>
              <a:off x="3072" y="774"/>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32" name="Oval 45"/>
            <p:cNvSpPr>
              <a:spLocks noChangeArrowheads="1"/>
            </p:cNvSpPr>
            <p:nvPr/>
          </p:nvSpPr>
          <p:spPr bwMode="auto">
            <a:xfrm>
              <a:off x="2499" y="1108"/>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33" name="Oval 46"/>
            <p:cNvSpPr>
              <a:spLocks noChangeArrowheads="1"/>
            </p:cNvSpPr>
            <p:nvPr/>
          </p:nvSpPr>
          <p:spPr bwMode="auto">
            <a:xfrm>
              <a:off x="2881" y="1108"/>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34" name="Oval 50"/>
            <p:cNvSpPr>
              <a:spLocks noChangeArrowheads="1"/>
            </p:cNvSpPr>
            <p:nvPr/>
          </p:nvSpPr>
          <p:spPr bwMode="auto">
            <a:xfrm>
              <a:off x="3072" y="1443"/>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35" name="Oval 51"/>
            <p:cNvSpPr>
              <a:spLocks noChangeArrowheads="1"/>
            </p:cNvSpPr>
            <p:nvPr/>
          </p:nvSpPr>
          <p:spPr bwMode="auto">
            <a:xfrm>
              <a:off x="3454" y="1443"/>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36" name="Oval 52"/>
            <p:cNvSpPr>
              <a:spLocks noChangeArrowheads="1"/>
            </p:cNvSpPr>
            <p:nvPr/>
          </p:nvSpPr>
          <p:spPr bwMode="auto">
            <a:xfrm>
              <a:off x="3263" y="1108"/>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37" name="Oval 53"/>
            <p:cNvSpPr>
              <a:spLocks noChangeArrowheads="1"/>
            </p:cNvSpPr>
            <p:nvPr/>
          </p:nvSpPr>
          <p:spPr bwMode="auto">
            <a:xfrm>
              <a:off x="2307" y="1443"/>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sp>
          <p:nvSpPr>
            <p:cNvPr id="90138" name="Oval 54"/>
            <p:cNvSpPr>
              <a:spLocks noChangeArrowheads="1"/>
            </p:cNvSpPr>
            <p:nvPr/>
          </p:nvSpPr>
          <p:spPr bwMode="auto">
            <a:xfrm>
              <a:off x="2689" y="1443"/>
              <a:ext cx="369" cy="380"/>
            </a:xfrm>
            <a:prstGeom prst="ellipse">
              <a:avLst/>
            </a:prstGeom>
            <a:solidFill>
              <a:schemeClr val="bg1"/>
            </a:solidFill>
            <a:ln w="38100" algn="ctr">
              <a:solidFill>
                <a:schemeClr val="tx1"/>
              </a:solidFill>
              <a:round/>
            </a:ln>
          </p:spPr>
          <p:txBody>
            <a:bodyPr anchor="ctr">
              <a:spAutoFit/>
            </a:bodyPr>
            <a:lstStyle/>
            <a:p>
              <a:pPr defTabSz="838200"/>
              <a:endParaRPr lang="en-US">
                <a:solidFill>
                  <a:srgbClr val="FF0000"/>
                </a:solidFill>
              </a:endParaRPr>
            </a:p>
          </p:txBody>
        </p:sp>
      </p:grpSp>
      <p:sp>
        <p:nvSpPr>
          <p:cNvPr id="90118" name="Oval 100"/>
          <p:cNvSpPr>
            <a:spLocks noChangeArrowheads="1"/>
          </p:cNvSpPr>
          <p:nvPr/>
        </p:nvSpPr>
        <p:spPr bwMode="auto">
          <a:xfrm>
            <a:off x="3287712" y="2667000"/>
            <a:ext cx="1519238" cy="1441450"/>
          </a:xfrm>
          <a:prstGeom prst="ellipse">
            <a:avLst/>
          </a:prstGeom>
          <a:noFill/>
          <a:ln w="9525" algn="ctr">
            <a:solidFill>
              <a:srgbClr val="FF0000"/>
            </a:solidFill>
            <a:round/>
          </a:ln>
        </p:spPr>
        <p:txBody>
          <a:bodyPr wrap="none" anchor="ctr">
            <a:spAutoFit/>
          </a:bodyPr>
          <a:lstStyle/>
          <a:p>
            <a:endParaRPr lang="en-IN"/>
          </a:p>
        </p:txBody>
      </p:sp>
      <p:sp>
        <p:nvSpPr>
          <p:cNvPr id="90119" name="Oval 101"/>
          <p:cNvSpPr>
            <a:spLocks noChangeArrowheads="1"/>
          </p:cNvSpPr>
          <p:nvPr/>
        </p:nvSpPr>
        <p:spPr bwMode="auto">
          <a:xfrm>
            <a:off x="4805362" y="2667000"/>
            <a:ext cx="1519238" cy="1441450"/>
          </a:xfrm>
          <a:prstGeom prst="ellipse">
            <a:avLst/>
          </a:prstGeom>
          <a:noFill/>
          <a:ln w="9525" algn="ctr">
            <a:solidFill>
              <a:srgbClr val="FF0000"/>
            </a:solidFill>
            <a:round/>
          </a:ln>
        </p:spPr>
        <p:txBody>
          <a:bodyPr wrap="none" anchor="ctr">
            <a:spAutoFit/>
          </a:bodyPr>
          <a:lstStyle/>
          <a:p>
            <a:endParaRPr lang="en-IN"/>
          </a:p>
        </p:txBody>
      </p:sp>
      <p:sp>
        <p:nvSpPr>
          <p:cNvPr id="90120" name="Oval 103"/>
          <p:cNvSpPr>
            <a:spLocks noChangeArrowheads="1"/>
          </p:cNvSpPr>
          <p:nvPr/>
        </p:nvSpPr>
        <p:spPr bwMode="auto">
          <a:xfrm>
            <a:off x="4805362" y="4108450"/>
            <a:ext cx="1519238" cy="1441450"/>
          </a:xfrm>
          <a:prstGeom prst="ellipse">
            <a:avLst/>
          </a:prstGeom>
          <a:noFill/>
          <a:ln w="9525" algn="ctr">
            <a:solidFill>
              <a:srgbClr val="FF0000"/>
            </a:solidFill>
            <a:round/>
          </a:ln>
        </p:spPr>
        <p:txBody>
          <a:bodyPr wrap="none" anchor="ctr">
            <a:spAutoFit/>
          </a:bodyPr>
          <a:lstStyle/>
          <a:p>
            <a:endParaRPr lang="en-IN"/>
          </a:p>
        </p:txBody>
      </p:sp>
      <p:sp>
        <p:nvSpPr>
          <p:cNvPr id="90121" name="Oval 104"/>
          <p:cNvSpPr>
            <a:spLocks noChangeArrowheads="1"/>
          </p:cNvSpPr>
          <p:nvPr/>
        </p:nvSpPr>
        <p:spPr bwMode="auto">
          <a:xfrm>
            <a:off x="3287712" y="4108450"/>
            <a:ext cx="1519238" cy="1441450"/>
          </a:xfrm>
          <a:prstGeom prst="ellipse">
            <a:avLst/>
          </a:prstGeom>
          <a:noFill/>
          <a:ln w="9525" algn="ctr">
            <a:solidFill>
              <a:srgbClr val="FF0000"/>
            </a:solidFill>
            <a:round/>
          </a:ln>
        </p:spPr>
        <p:txBody>
          <a:bodyPr wrap="none" anchor="ctr">
            <a:spAutoFit/>
          </a:bodyPr>
          <a:lstStyle/>
          <a:p>
            <a:endParaRPr lang="en-IN"/>
          </a:p>
        </p:txBody>
      </p:sp>
      <p:sp>
        <p:nvSpPr>
          <p:cNvPr id="90122" name="Text Box 107"/>
          <p:cNvSpPr txBox="1">
            <a:spLocks noChangeArrowheads="1"/>
          </p:cNvSpPr>
          <p:nvPr/>
        </p:nvSpPr>
        <p:spPr bwMode="auto">
          <a:xfrm>
            <a:off x="3516312" y="3197225"/>
            <a:ext cx="990600" cy="427038"/>
          </a:xfrm>
          <a:prstGeom prst="rect">
            <a:avLst/>
          </a:prstGeom>
          <a:noFill/>
          <a:ln w="9525" algn="ctr">
            <a:noFill/>
            <a:miter lim="800000"/>
          </a:ln>
        </p:spPr>
        <p:txBody>
          <a:bodyPr wrap="none">
            <a:spAutoFit/>
          </a:bodyPr>
          <a:lstStyle/>
          <a:p>
            <a:pPr defTabSz="838200"/>
            <a:r>
              <a:rPr lang="en-US" dirty="0"/>
              <a:t>Crystal</a:t>
            </a:r>
            <a:endParaRPr lang="en-US" dirty="0"/>
          </a:p>
        </p:txBody>
      </p:sp>
      <p:sp>
        <p:nvSpPr>
          <p:cNvPr id="90123" name="Text Box 108"/>
          <p:cNvSpPr txBox="1">
            <a:spLocks noChangeArrowheads="1"/>
          </p:cNvSpPr>
          <p:nvPr/>
        </p:nvSpPr>
        <p:spPr bwMode="auto">
          <a:xfrm>
            <a:off x="5110162" y="3197225"/>
            <a:ext cx="990600" cy="427038"/>
          </a:xfrm>
          <a:prstGeom prst="rect">
            <a:avLst/>
          </a:prstGeom>
          <a:noFill/>
          <a:ln w="9525" algn="ctr">
            <a:noFill/>
            <a:miter lim="800000"/>
          </a:ln>
        </p:spPr>
        <p:txBody>
          <a:bodyPr wrap="none">
            <a:spAutoFit/>
          </a:bodyPr>
          <a:lstStyle/>
          <a:p>
            <a:pPr defTabSz="838200"/>
            <a:r>
              <a:rPr lang="en-US" dirty="0"/>
              <a:t>Crystal</a:t>
            </a:r>
            <a:endParaRPr lang="en-US" dirty="0"/>
          </a:p>
        </p:txBody>
      </p:sp>
      <p:sp>
        <p:nvSpPr>
          <p:cNvPr id="90124" name="Text Box 109"/>
          <p:cNvSpPr txBox="1">
            <a:spLocks noChangeArrowheads="1"/>
          </p:cNvSpPr>
          <p:nvPr/>
        </p:nvSpPr>
        <p:spPr bwMode="auto">
          <a:xfrm>
            <a:off x="5110162" y="4668838"/>
            <a:ext cx="990600" cy="427037"/>
          </a:xfrm>
          <a:prstGeom prst="rect">
            <a:avLst/>
          </a:prstGeom>
          <a:noFill/>
          <a:ln w="9525" algn="ctr">
            <a:noFill/>
            <a:miter lim="800000"/>
          </a:ln>
        </p:spPr>
        <p:txBody>
          <a:bodyPr wrap="none">
            <a:spAutoFit/>
          </a:bodyPr>
          <a:lstStyle/>
          <a:p>
            <a:pPr defTabSz="838200"/>
            <a:r>
              <a:rPr lang="en-US" dirty="0"/>
              <a:t>Crystal</a:t>
            </a:r>
            <a:endParaRPr lang="en-US" dirty="0"/>
          </a:p>
        </p:txBody>
      </p:sp>
      <p:sp>
        <p:nvSpPr>
          <p:cNvPr id="90125" name="Text Box 110"/>
          <p:cNvSpPr txBox="1">
            <a:spLocks noChangeArrowheads="1"/>
          </p:cNvSpPr>
          <p:nvPr/>
        </p:nvSpPr>
        <p:spPr bwMode="auto">
          <a:xfrm>
            <a:off x="3592512" y="4640263"/>
            <a:ext cx="990600" cy="427037"/>
          </a:xfrm>
          <a:prstGeom prst="rect">
            <a:avLst/>
          </a:prstGeom>
          <a:noFill/>
          <a:ln w="9525" algn="ctr">
            <a:noFill/>
            <a:miter lim="800000"/>
          </a:ln>
        </p:spPr>
        <p:txBody>
          <a:bodyPr wrap="none">
            <a:spAutoFit/>
          </a:bodyPr>
          <a:lstStyle/>
          <a:p>
            <a:pPr defTabSz="838200"/>
            <a:r>
              <a:rPr lang="en-US" dirty="0"/>
              <a:t>Crystal</a:t>
            </a:r>
            <a:endParaRPr lang="en-US" dirty="0"/>
          </a:p>
        </p:txBody>
      </p:sp>
      <p:sp>
        <p:nvSpPr>
          <p:cNvPr id="90126" name="Text Box 111"/>
          <p:cNvSpPr txBox="1">
            <a:spLocks noChangeArrowheads="1"/>
          </p:cNvSpPr>
          <p:nvPr/>
        </p:nvSpPr>
        <p:spPr bwMode="auto">
          <a:xfrm>
            <a:off x="1014413" y="3201988"/>
            <a:ext cx="1409700" cy="427037"/>
          </a:xfrm>
          <a:prstGeom prst="rect">
            <a:avLst/>
          </a:prstGeom>
          <a:noFill/>
          <a:ln w="9525" algn="ctr">
            <a:noFill/>
            <a:miter lim="800000"/>
          </a:ln>
        </p:spPr>
        <p:txBody>
          <a:bodyPr wrap="none">
            <a:spAutoFit/>
          </a:bodyPr>
          <a:lstStyle/>
          <a:p>
            <a:pPr defTabSz="838200"/>
            <a:r>
              <a:rPr lang="en-US" dirty="0"/>
              <a:t>Crystalline</a:t>
            </a:r>
            <a:endParaRPr lang="en-US" dirty="0"/>
          </a:p>
        </p:txBody>
      </p:sp>
      <p:sp>
        <p:nvSpPr>
          <p:cNvPr id="90127" name="Text Box 112"/>
          <p:cNvSpPr txBox="1">
            <a:spLocks noChangeArrowheads="1"/>
          </p:cNvSpPr>
          <p:nvPr/>
        </p:nvSpPr>
        <p:spPr bwMode="auto">
          <a:xfrm>
            <a:off x="7223125" y="3049588"/>
            <a:ext cx="1579563" cy="427037"/>
          </a:xfrm>
          <a:prstGeom prst="rect">
            <a:avLst/>
          </a:prstGeom>
          <a:noFill/>
          <a:ln w="9525" algn="ctr">
            <a:noFill/>
            <a:miter lim="800000"/>
          </a:ln>
        </p:spPr>
        <p:txBody>
          <a:bodyPr wrap="none">
            <a:spAutoFit/>
          </a:bodyPr>
          <a:lstStyle/>
          <a:p>
            <a:pPr defTabSz="838200"/>
            <a:r>
              <a:rPr lang="en-US" dirty="0"/>
              <a:t>Quasicrystal</a:t>
            </a:r>
            <a:endParaRPr lang="en-US" dirty="0"/>
          </a:p>
        </p:txBody>
      </p:sp>
      <p:sp>
        <p:nvSpPr>
          <p:cNvPr id="90128" name="Text Box 113"/>
          <p:cNvSpPr txBox="1">
            <a:spLocks noChangeArrowheads="1"/>
          </p:cNvSpPr>
          <p:nvPr/>
        </p:nvSpPr>
        <p:spPr bwMode="auto">
          <a:xfrm>
            <a:off x="3810000" y="5562600"/>
            <a:ext cx="1884362" cy="427037"/>
          </a:xfrm>
          <a:prstGeom prst="rect">
            <a:avLst/>
          </a:prstGeom>
          <a:noFill/>
          <a:ln w="9525" algn="ctr">
            <a:noFill/>
            <a:miter lim="800000"/>
          </a:ln>
        </p:spPr>
        <p:txBody>
          <a:bodyPr wrap="none">
            <a:spAutoFit/>
          </a:bodyPr>
          <a:lstStyle/>
          <a:p>
            <a:pPr defTabSz="838200"/>
            <a:r>
              <a:rPr lang="en-US" dirty="0"/>
              <a:t>Super structure</a:t>
            </a:r>
            <a:endParaRPr lang="en-US" dirty="0"/>
          </a:p>
        </p:txBody>
      </p:sp>
      <p:sp>
        <p:nvSpPr>
          <p:cNvPr id="44" name="TextBox 43"/>
          <p:cNvSpPr txBox="1"/>
          <p:nvPr/>
        </p:nvSpPr>
        <p:spPr>
          <a:xfrm>
            <a:off x="1752600" y="6096000"/>
            <a:ext cx="6862392" cy="430887"/>
          </a:xfrm>
          <a:prstGeom prst="rect">
            <a:avLst/>
          </a:prstGeom>
          <a:noFill/>
        </p:spPr>
        <p:txBody>
          <a:bodyPr wrap="none" rtlCol="0">
            <a:spAutoFit/>
          </a:bodyPr>
          <a:lstStyle/>
          <a:p>
            <a:r>
              <a:rPr lang="en-US" dirty="0"/>
              <a:t>NANOCRYSTALS ARE SINGLE DOMAIN PARTICLES</a:t>
            </a:r>
            <a:endParaRPr lang="en-US" dirty="0"/>
          </a:p>
        </p:txBody>
      </p:sp>
      <p:grpSp>
        <p:nvGrpSpPr>
          <p:cNvPr id="4" name="Group 11"/>
          <p:cNvGrpSpPr/>
          <p:nvPr/>
        </p:nvGrpSpPr>
        <p:grpSpPr>
          <a:xfrm>
            <a:off x="1779962" y="0"/>
            <a:ext cx="6201178" cy="282738"/>
            <a:chOff x="1500166" y="-24"/>
            <a:chExt cx="5724164" cy="282738"/>
          </a:xfrm>
        </p:grpSpPr>
        <p:pic>
          <p:nvPicPr>
            <p:cNvPr id="46" name="Picture 4" descr="logo_iitp[1]"/>
            <p:cNvPicPr>
              <a:picLocks noChangeAspect="1" noChangeArrowheads="1"/>
            </p:cNvPicPr>
            <p:nvPr/>
          </p:nvPicPr>
          <p:blipFill>
            <a:blip r:embed="rId1" cstate="print"/>
            <a:srcRect/>
            <a:stretch>
              <a:fillRect/>
            </a:stretch>
          </p:blipFill>
          <p:spPr bwMode="auto">
            <a:xfrm>
              <a:off x="1500166" y="-24"/>
              <a:ext cx="285752" cy="282738"/>
            </a:xfrm>
            <a:prstGeom prst="rect">
              <a:avLst/>
            </a:prstGeom>
            <a:noFill/>
            <a:ln w="9525">
              <a:noFill/>
              <a:miter lim="800000"/>
              <a:headEnd/>
              <a:tailEnd/>
            </a:ln>
          </p:spPr>
        </p:pic>
        <p:sp>
          <p:nvSpPr>
            <p:cNvPr id="47" name="TextBox 46"/>
            <p:cNvSpPr txBox="1"/>
            <p:nvPr/>
          </p:nvSpPr>
          <p:spPr>
            <a:xfrm>
              <a:off x="1785918" y="0"/>
              <a:ext cx="5438412" cy="276999"/>
            </a:xfrm>
            <a:prstGeom prst="rect">
              <a:avLst/>
            </a:prstGeom>
            <a:noFill/>
          </p:spPr>
          <p:txBody>
            <a:bodyPr wrap="none" rtlCol="0">
              <a:spAutoFit/>
            </a:bodyPr>
            <a:lstStyle/>
            <a:p>
              <a:r>
                <a:rPr lang="en-US" sz="1200" dirty="0"/>
                <a:t>Dr. </a:t>
              </a:r>
              <a:r>
                <a:rPr lang="en-US" sz="1200" dirty="0" err="1"/>
                <a:t>Manoranjan</a:t>
              </a:r>
              <a:r>
                <a:rPr lang="en-US" sz="1200" dirty="0"/>
                <a:t> </a:t>
              </a:r>
              <a:r>
                <a:rPr lang="en-US" sz="1200" dirty="0" err="1"/>
                <a:t>Kar</a:t>
              </a:r>
              <a:r>
                <a:rPr lang="en-US" sz="1200" dirty="0"/>
                <a:t> </a:t>
              </a:r>
              <a:r>
                <a:rPr lang="en-US" sz="1200" dirty="0">
                  <a:solidFill>
                    <a:schemeClr val="accent2">
                      <a:lumMod val="75000"/>
                    </a:schemeClr>
                  </a:solidFill>
                </a:rPr>
                <a:t>(</a:t>
              </a:r>
              <a:r>
                <a:rPr lang="en-US" sz="1200" i="1" dirty="0">
                  <a:solidFill>
                    <a:schemeClr val="accent2">
                      <a:lumMod val="75000"/>
                    </a:schemeClr>
                  </a:solidFill>
                </a:rPr>
                <a:t>mano@iitp.ac.in</a:t>
              </a:r>
              <a:r>
                <a:rPr lang="en-US" sz="1200" dirty="0">
                  <a:solidFill>
                    <a:schemeClr val="accent2">
                      <a:lumMod val="75000"/>
                    </a:schemeClr>
                  </a:solidFill>
                </a:rPr>
                <a:t>)</a:t>
              </a:r>
              <a:r>
                <a:rPr lang="en-US" sz="1200" dirty="0"/>
                <a:t>, Indian Institute of Technology Patna, </a:t>
              </a:r>
              <a:r>
                <a:rPr lang="en-US" sz="1200" i="1" dirty="0">
                  <a:solidFill>
                    <a:srgbClr val="FF0000"/>
                  </a:solidFill>
                </a:rPr>
                <a:t>www.iitp.ac.in</a:t>
              </a:r>
              <a:endParaRPr lang="en-IN" sz="1200" i="1" dirty="0">
                <a:solidFill>
                  <a:srgbClr val="FF0000"/>
                </a:solidFill>
              </a:endParaRPr>
            </a:p>
          </p:txBody>
        </p:sp>
      </p:gr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fld>
            <a:endParaRPr lang="en-US"/>
          </a:p>
        </p:txBody>
      </p:sp>
      <p:sp>
        <p:nvSpPr>
          <p:cNvPr id="3" name="Slide Number Placeholder 2"/>
          <p:cNvSpPr>
            <a:spLocks noGrp="1"/>
          </p:cNvSpPr>
          <p:nvPr>
            <p:ph type="sldNum" sz="quarter" idx="12"/>
          </p:nvPr>
        </p:nvSpPr>
        <p:spPr/>
        <p:txBody>
          <a:bodyPr/>
          <a:lstStyle/>
          <a:p>
            <a:fld id="{DA95110C-2E64-4BEC-B661-354703C23E16}" type="slidenum">
              <a:rPr lang="en-US" dirty="0" smtClean="0"/>
            </a:fld>
            <a:endParaRPr lang="en-US" dirty="0"/>
          </a:p>
        </p:txBody>
      </p:sp>
      <p:pic>
        <p:nvPicPr>
          <p:cNvPr id="1026" name="Picture 2"/>
          <p:cNvPicPr>
            <a:picLocks noChangeAspect="1" noChangeArrowheads="1"/>
          </p:cNvPicPr>
          <p:nvPr/>
        </p:nvPicPr>
        <p:blipFill>
          <a:blip r:embed="rId1"/>
          <a:srcRect/>
          <a:stretch>
            <a:fillRect/>
          </a:stretch>
        </p:blipFill>
        <p:spPr bwMode="auto">
          <a:xfrm>
            <a:off x="3429000" y="2362200"/>
            <a:ext cx="2057400" cy="22193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457200" y="381000"/>
            <a:ext cx="1981200" cy="2286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t="9581"/>
          <a:stretch>
            <a:fillRect/>
          </a:stretch>
        </p:blipFill>
        <p:spPr bwMode="auto">
          <a:xfrm>
            <a:off x="3733800" y="228600"/>
            <a:ext cx="4114800" cy="20574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7562850" y="1905000"/>
            <a:ext cx="2343150" cy="1952625"/>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6477000" y="4267200"/>
            <a:ext cx="2362200" cy="1933575"/>
          </a:xfrm>
          <a:prstGeom prst="rect">
            <a:avLst/>
          </a:prstGeom>
          <a:noFill/>
          <a:ln w="9525">
            <a:noFill/>
            <a:miter lim="800000"/>
            <a:headEnd/>
            <a:tailEnd/>
          </a:ln>
          <a:effectLst/>
        </p:spPr>
      </p:pic>
      <p:pic>
        <p:nvPicPr>
          <p:cNvPr id="1031" name="Picture 7"/>
          <p:cNvPicPr>
            <a:picLocks noChangeAspect="1" noChangeArrowheads="1"/>
          </p:cNvPicPr>
          <p:nvPr/>
        </p:nvPicPr>
        <p:blipFill>
          <a:blip r:embed="rId6"/>
          <a:srcRect/>
          <a:stretch>
            <a:fillRect/>
          </a:stretch>
        </p:blipFill>
        <p:spPr bwMode="auto">
          <a:xfrm>
            <a:off x="381000" y="2809875"/>
            <a:ext cx="2143125" cy="2143125"/>
          </a:xfrm>
          <a:prstGeom prst="rect">
            <a:avLst/>
          </a:prstGeom>
          <a:noFill/>
          <a:ln w="9525">
            <a:noFill/>
            <a:miter lim="800000"/>
            <a:headEnd/>
            <a:tailEnd/>
          </a:ln>
          <a:effectLst/>
        </p:spPr>
      </p:pic>
      <p:pic>
        <p:nvPicPr>
          <p:cNvPr id="1032" name="Picture 8"/>
          <p:cNvPicPr>
            <a:picLocks noChangeAspect="1" noChangeArrowheads="1"/>
          </p:cNvPicPr>
          <p:nvPr/>
        </p:nvPicPr>
        <p:blipFill>
          <a:blip r:embed="rId7"/>
          <a:srcRect/>
          <a:stretch>
            <a:fillRect/>
          </a:stretch>
        </p:blipFill>
        <p:spPr bwMode="auto">
          <a:xfrm>
            <a:off x="2438400" y="4724400"/>
            <a:ext cx="2698448" cy="1752600"/>
          </a:xfrm>
          <a:prstGeom prst="rect">
            <a:avLst/>
          </a:prstGeom>
          <a:noFill/>
          <a:ln w="9525">
            <a:noFill/>
            <a:miter lim="800000"/>
            <a:headEnd/>
            <a:tailEnd/>
          </a:ln>
          <a:effectLst/>
        </p:spPr>
      </p:pic>
      <p:grpSp>
        <p:nvGrpSpPr>
          <p:cNvPr id="4" name="Group 11"/>
          <p:cNvGrpSpPr/>
          <p:nvPr/>
        </p:nvGrpSpPr>
        <p:grpSpPr>
          <a:xfrm>
            <a:off x="1779962" y="0"/>
            <a:ext cx="6201178" cy="282738"/>
            <a:chOff x="1500166" y="-24"/>
            <a:chExt cx="5724164" cy="282738"/>
          </a:xfrm>
        </p:grpSpPr>
        <p:pic>
          <p:nvPicPr>
            <p:cNvPr id="12" name="Picture 4" descr="logo_iitp[1]"/>
            <p:cNvPicPr>
              <a:picLocks noChangeAspect="1" noChangeArrowheads="1"/>
            </p:cNvPicPr>
            <p:nvPr/>
          </p:nvPicPr>
          <p:blipFill>
            <a:blip r:embed="rId8" cstate="print"/>
            <a:srcRect/>
            <a:stretch>
              <a:fillRect/>
            </a:stretch>
          </p:blipFill>
          <p:spPr bwMode="auto">
            <a:xfrm>
              <a:off x="1500166" y="-24"/>
              <a:ext cx="285752" cy="282738"/>
            </a:xfrm>
            <a:prstGeom prst="rect">
              <a:avLst/>
            </a:prstGeom>
            <a:noFill/>
            <a:ln w="9525">
              <a:noFill/>
              <a:miter lim="800000"/>
              <a:headEnd/>
              <a:tailEnd/>
            </a:ln>
          </p:spPr>
        </p:pic>
        <p:sp>
          <p:nvSpPr>
            <p:cNvPr id="13" name="TextBox 12"/>
            <p:cNvSpPr txBox="1"/>
            <p:nvPr/>
          </p:nvSpPr>
          <p:spPr>
            <a:xfrm>
              <a:off x="1785918" y="0"/>
              <a:ext cx="5438412" cy="276999"/>
            </a:xfrm>
            <a:prstGeom prst="rect">
              <a:avLst/>
            </a:prstGeom>
            <a:noFill/>
          </p:spPr>
          <p:txBody>
            <a:bodyPr wrap="none" rtlCol="0">
              <a:spAutoFit/>
            </a:bodyPr>
            <a:lstStyle/>
            <a:p>
              <a:r>
                <a:rPr lang="en-US" sz="1200" dirty="0"/>
                <a:t>Dr. </a:t>
              </a:r>
              <a:r>
                <a:rPr lang="en-US" sz="1200" dirty="0" err="1"/>
                <a:t>Manoranjan</a:t>
              </a:r>
              <a:r>
                <a:rPr lang="en-US" sz="1200" dirty="0"/>
                <a:t> </a:t>
              </a:r>
              <a:r>
                <a:rPr lang="en-US" sz="1200" dirty="0" err="1"/>
                <a:t>Kar</a:t>
              </a:r>
              <a:r>
                <a:rPr lang="en-US" sz="1200" dirty="0"/>
                <a:t> </a:t>
              </a:r>
              <a:r>
                <a:rPr lang="en-US" sz="1200" dirty="0">
                  <a:solidFill>
                    <a:schemeClr val="accent2">
                      <a:lumMod val="75000"/>
                    </a:schemeClr>
                  </a:solidFill>
                </a:rPr>
                <a:t>(</a:t>
              </a:r>
              <a:r>
                <a:rPr lang="en-US" sz="1200" i="1" dirty="0">
                  <a:solidFill>
                    <a:schemeClr val="accent2">
                      <a:lumMod val="75000"/>
                    </a:schemeClr>
                  </a:solidFill>
                </a:rPr>
                <a:t>mano@iitp.ac.in</a:t>
              </a:r>
              <a:r>
                <a:rPr lang="en-US" sz="1200" dirty="0">
                  <a:solidFill>
                    <a:schemeClr val="accent2">
                      <a:lumMod val="75000"/>
                    </a:schemeClr>
                  </a:solidFill>
                </a:rPr>
                <a:t>)</a:t>
              </a:r>
              <a:r>
                <a:rPr lang="en-US" sz="1200" dirty="0"/>
                <a:t>, Indian Institute of Technology Patna, </a:t>
              </a:r>
              <a:r>
                <a:rPr lang="en-US" sz="1200" i="1" dirty="0">
                  <a:solidFill>
                    <a:srgbClr val="FF0000"/>
                  </a:solidFill>
                </a:rPr>
                <a:t>www.iitp.ac.in</a:t>
              </a:r>
              <a:endParaRPr lang="en-IN" sz="1200" i="1" dirty="0">
                <a:solidFill>
                  <a:srgbClr val="FF0000"/>
                </a:solidFil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219DF-188E-4690-BF19-DFCD29AA6741}" type="datetime2">
              <a:rPr lang="en-US" smtClean="0"/>
            </a:fld>
            <a:endParaRPr lang="en-US"/>
          </a:p>
        </p:txBody>
      </p:sp>
      <p:sp>
        <p:nvSpPr>
          <p:cNvPr id="3" name="Slide Number Placeholder 2"/>
          <p:cNvSpPr>
            <a:spLocks noGrp="1"/>
          </p:cNvSpPr>
          <p:nvPr>
            <p:ph type="sldNum" sz="quarter" idx="12"/>
          </p:nvPr>
        </p:nvSpPr>
        <p:spPr/>
        <p:txBody>
          <a:bodyPr/>
          <a:lstStyle/>
          <a:p>
            <a:fld id="{DA95110C-2E64-4BEC-B661-354703C23E16}" type="slidenum">
              <a:rPr lang="en-US" dirty="0" smtClean="0"/>
            </a:fld>
            <a:endParaRPr lang="en-US" dirty="0"/>
          </a:p>
        </p:txBody>
      </p:sp>
      <p:pic>
        <p:nvPicPr>
          <p:cNvPr id="2050" name="Picture 2"/>
          <p:cNvPicPr>
            <a:picLocks noChangeAspect="1" noChangeArrowheads="1"/>
          </p:cNvPicPr>
          <p:nvPr/>
        </p:nvPicPr>
        <p:blipFill>
          <a:blip r:embed="rId1"/>
          <a:srcRect r="7143"/>
          <a:stretch>
            <a:fillRect/>
          </a:stretch>
        </p:blipFill>
        <p:spPr bwMode="auto">
          <a:xfrm>
            <a:off x="0" y="170744"/>
            <a:ext cx="3886200" cy="2724856"/>
          </a:xfrm>
          <a:prstGeom prst="rect">
            <a:avLst/>
          </a:prstGeom>
          <a:noFill/>
          <a:ln w="9525">
            <a:noFill/>
            <a:miter lim="800000"/>
            <a:headEnd/>
            <a:tailEnd/>
          </a:ln>
          <a:effectLst/>
        </p:spPr>
      </p:pic>
      <p:pic>
        <p:nvPicPr>
          <p:cNvPr id="2051" name="Picture 3"/>
          <p:cNvPicPr>
            <a:picLocks noChangeAspect="1" noChangeArrowheads="1"/>
          </p:cNvPicPr>
          <p:nvPr/>
        </p:nvPicPr>
        <p:blipFill>
          <a:blip r:embed="rId2"/>
          <a:srcRect r="20513"/>
          <a:stretch>
            <a:fillRect/>
          </a:stretch>
        </p:blipFill>
        <p:spPr bwMode="auto">
          <a:xfrm>
            <a:off x="3962400" y="228600"/>
            <a:ext cx="3543300" cy="27432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rot="5400000">
            <a:off x="7898585" y="712014"/>
            <a:ext cx="1676401" cy="1776370"/>
          </a:xfrm>
          <a:prstGeom prst="rect">
            <a:avLst/>
          </a:prstGeom>
          <a:noFill/>
          <a:ln w="9525">
            <a:noFill/>
            <a:miter lim="800000"/>
            <a:headEnd/>
            <a:tailEnd/>
          </a:ln>
          <a:effectLst/>
        </p:spPr>
      </p:pic>
      <p:sp>
        <p:nvSpPr>
          <p:cNvPr id="7" name="TextBox 6"/>
          <p:cNvSpPr txBox="1"/>
          <p:nvPr/>
        </p:nvSpPr>
        <p:spPr>
          <a:xfrm>
            <a:off x="1066800" y="2753380"/>
            <a:ext cx="3143809" cy="523220"/>
          </a:xfrm>
          <a:prstGeom prst="rect">
            <a:avLst/>
          </a:prstGeom>
          <a:noFill/>
        </p:spPr>
        <p:txBody>
          <a:bodyPr wrap="none" rtlCol="0">
            <a:spAutoFit/>
          </a:bodyPr>
          <a:lstStyle/>
          <a:p>
            <a:r>
              <a:rPr lang="en-US" sz="2800" dirty="0"/>
              <a:t>~100nm or &lt; 100nm</a:t>
            </a:r>
            <a:endParaRPr lang="en-US" sz="2800" dirty="0"/>
          </a:p>
        </p:txBody>
      </p:sp>
      <p:sp>
        <p:nvSpPr>
          <p:cNvPr id="8" name="TextBox 7"/>
          <p:cNvSpPr txBox="1"/>
          <p:nvPr/>
        </p:nvSpPr>
        <p:spPr>
          <a:xfrm>
            <a:off x="0" y="3056215"/>
            <a:ext cx="9906000" cy="3877985"/>
          </a:xfrm>
          <a:prstGeom prst="rect">
            <a:avLst/>
          </a:prstGeom>
          <a:noFill/>
        </p:spPr>
        <p:txBody>
          <a:bodyPr wrap="square" rtlCol="0">
            <a:spAutoFit/>
          </a:bodyPr>
          <a:lstStyle/>
          <a:p>
            <a:r>
              <a:rPr lang="en-US" sz="2800" dirty="0"/>
              <a:t>If Size reduce to grain boundary wall size, What happens ????</a:t>
            </a:r>
            <a:endParaRPr lang="en-US" sz="2800" dirty="0"/>
          </a:p>
          <a:p>
            <a:endParaRPr lang="en-US" dirty="0"/>
          </a:p>
          <a:p>
            <a:r>
              <a:rPr lang="en-US" sz="2800" dirty="0">
                <a:solidFill>
                  <a:srgbClr val="009900"/>
                </a:solidFill>
              </a:rPr>
              <a:t>We call </a:t>
            </a:r>
            <a:r>
              <a:rPr lang="en-US" sz="2800" dirty="0" err="1">
                <a:solidFill>
                  <a:srgbClr val="009900"/>
                </a:solidFill>
              </a:rPr>
              <a:t>nanomaterial</a:t>
            </a:r>
            <a:r>
              <a:rPr lang="en-US" sz="2800" dirty="0">
                <a:solidFill>
                  <a:srgbClr val="009900"/>
                </a:solidFill>
              </a:rPr>
              <a:t>. </a:t>
            </a:r>
            <a:r>
              <a:rPr lang="en-US" sz="2800" dirty="0">
                <a:solidFill>
                  <a:srgbClr val="000099"/>
                </a:solidFill>
              </a:rPr>
              <a:t>These are single domain single crystal. </a:t>
            </a:r>
            <a:endParaRPr lang="en-US" sz="2800" dirty="0">
              <a:solidFill>
                <a:srgbClr val="000099"/>
              </a:solidFill>
            </a:endParaRPr>
          </a:p>
          <a:p>
            <a:pPr algn="l"/>
            <a:r>
              <a:rPr lang="en-US" sz="2800" dirty="0">
                <a:solidFill>
                  <a:srgbClr val="FF0000"/>
                </a:solidFill>
              </a:rPr>
              <a:t>Electron confined in this size and shows single electron transition property as its wavelength  and Bohr radius is comparable to size of the particle. Let us think and calculate. Definitely we will come up with our own answer. Its very interesting. We will apply our basic science knowledge, the interesting science and technology is lying there.</a:t>
            </a:r>
            <a:endParaRPr lang="en-US" sz="2800" dirty="0">
              <a:solidFill>
                <a:srgbClr val="FF0000"/>
              </a:solidFill>
            </a:endParaRPr>
          </a:p>
        </p:txBody>
      </p:sp>
      <p:grpSp>
        <p:nvGrpSpPr>
          <p:cNvPr id="4" name="Group 11"/>
          <p:cNvGrpSpPr/>
          <p:nvPr/>
        </p:nvGrpSpPr>
        <p:grpSpPr>
          <a:xfrm>
            <a:off x="3552422" y="0"/>
            <a:ext cx="6201178" cy="282738"/>
            <a:chOff x="1500166" y="-24"/>
            <a:chExt cx="5724164" cy="282738"/>
          </a:xfrm>
        </p:grpSpPr>
        <p:pic>
          <p:nvPicPr>
            <p:cNvPr id="10" name="Picture 4" descr="logo_iitp[1]"/>
            <p:cNvPicPr>
              <a:picLocks noChangeAspect="1" noChangeArrowheads="1"/>
            </p:cNvPicPr>
            <p:nvPr/>
          </p:nvPicPr>
          <p:blipFill>
            <a:blip r:embed="rId4" cstate="print"/>
            <a:srcRect/>
            <a:stretch>
              <a:fillRect/>
            </a:stretch>
          </p:blipFill>
          <p:spPr bwMode="auto">
            <a:xfrm>
              <a:off x="1500166" y="-24"/>
              <a:ext cx="285752" cy="282738"/>
            </a:xfrm>
            <a:prstGeom prst="rect">
              <a:avLst/>
            </a:prstGeom>
            <a:noFill/>
            <a:ln w="9525">
              <a:noFill/>
              <a:miter lim="800000"/>
              <a:headEnd/>
              <a:tailEnd/>
            </a:ln>
          </p:spPr>
        </p:pic>
        <p:sp>
          <p:nvSpPr>
            <p:cNvPr id="11" name="TextBox 10"/>
            <p:cNvSpPr txBox="1"/>
            <p:nvPr/>
          </p:nvSpPr>
          <p:spPr>
            <a:xfrm>
              <a:off x="1785918" y="0"/>
              <a:ext cx="5438412" cy="276999"/>
            </a:xfrm>
            <a:prstGeom prst="rect">
              <a:avLst/>
            </a:prstGeom>
            <a:noFill/>
          </p:spPr>
          <p:txBody>
            <a:bodyPr wrap="none" rtlCol="0">
              <a:spAutoFit/>
            </a:bodyPr>
            <a:lstStyle/>
            <a:p>
              <a:r>
                <a:rPr lang="en-US" sz="1200" dirty="0"/>
                <a:t>Dr. </a:t>
              </a:r>
              <a:r>
                <a:rPr lang="en-US" sz="1200" dirty="0" err="1"/>
                <a:t>Manoranjan</a:t>
              </a:r>
              <a:r>
                <a:rPr lang="en-US" sz="1200" dirty="0"/>
                <a:t> </a:t>
              </a:r>
              <a:r>
                <a:rPr lang="en-US" sz="1200" dirty="0" err="1"/>
                <a:t>Kar</a:t>
              </a:r>
              <a:r>
                <a:rPr lang="en-US" sz="1200" dirty="0"/>
                <a:t> </a:t>
              </a:r>
              <a:r>
                <a:rPr lang="en-US" sz="1200" dirty="0">
                  <a:solidFill>
                    <a:schemeClr val="accent2">
                      <a:lumMod val="75000"/>
                    </a:schemeClr>
                  </a:solidFill>
                </a:rPr>
                <a:t>(</a:t>
              </a:r>
              <a:r>
                <a:rPr lang="en-US" sz="1200" i="1" dirty="0">
                  <a:solidFill>
                    <a:schemeClr val="accent2">
                      <a:lumMod val="75000"/>
                    </a:schemeClr>
                  </a:solidFill>
                </a:rPr>
                <a:t>mano@iitp.ac.in</a:t>
              </a:r>
              <a:r>
                <a:rPr lang="en-US" sz="1200" dirty="0">
                  <a:solidFill>
                    <a:schemeClr val="accent2">
                      <a:lumMod val="75000"/>
                    </a:schemeClr>
                  </a:solidFill>
                </a:rPr>
                <a:t>)</a:t>
              </a:r>
              <a:r>
                <a:rPr lang="en-US" sz="1200" dirty="0"/>
                <a:t>, Indian Institute of Technology Patna, </a:t>
              </a:r>
              <a:r>
                <a:rPr lang="en-US" sz="1200" i="1" dirty="0">
                  <a:solidFill>
                    <a:srgbClr val="FF0000"/>
                  </a:solidFill>
                </a:rPr>
                <a:t>www.iitp.ac.in</a:t>
              </a:r>
              <a:endParaRPr lang="en-IN" sz="1200" i="1" dirty="0">
                <a:solidFill>
                  <a:srgbClr val="FF0000"/>
                </a:solidFill>
              </a:endParaRPr>
            </a:p>
          </p:txBody>
        </p:sp>
      </p:grpSp>
      <p:sp>
        <p:nvSpPr>
          <p:cNvPr id="12" name="TextBox 11"/>
          <p:cNvSpPr txBox="1"/>
          <p:nvPr/>
        </p:nvSpPr>
        <p:spPr>
          <a:xfrm>
            <a:off x="152400" y="3429000"/>
            <a:ext cx="8923084" cy="430887"/>
          </a:xfrm>
          <a:prstGeom prst="rect">
            <a:avLst/>
          </a:prstGeom>
          <a:noFill/>
        </p:spPr>
        <p:txBody>
          <a:bodyPr wrap="none" rtlCol="0">
            <a:spAutoFit/>
          </a:bodyPr>
          <a:lstStyle/>
          <a:p>
            <a:r>
              <a:rPr lang="en-IN" dirty="0"/>
              <a:t>Low Angle (13 to 15 degree) and High angle crystallographic grain boundary</a:t>
            </a:r>
            <a:endParaRPr lang="en-I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dirty="0" smtClean="0"/>
            </a:fld>
            <a:endParaRPr lang="en-US" dirty="0"/>
          </a:p>
        </p:txBody>
      </p:sp>
      <p:sp>
        <p:nvSpPr>
          <p:cNvPr id="52228" name="TextBox 3"/>
          <p:cNvSpPr txBox="1">
            <a:spLocks noChangeArrowheads="1"/>
          </p:cNvSpPr>
          <p:nvPr/>
        </p:nvSpPr>
        <p:spPr bwMode="auto">
          <a:xfrm>
            <a:off x="2209800" y="0"/>
            <a:ext cx="5758308"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52229" name="Rectangle 4"/>
          <p:cNvSpPr>
            <a:spLocks noChangeArrowheads="1"/>
          </p:cNvSpPr>
          <p:nvPr/>
        </p:nvSpPr>
        <p:spPr bwMode="auto">
          <a:xfrm>
            <a:off x="0" y="914400"/>
            <a:ext cx="10287000" cy="3323987"/>
          </a:xfrm>
          <a:prstGeom prst="rect">
            <a:avLst/>
          </a:prstGeom>
          <a:noFill/>
          <a:ln w="9525">
            <a:noFill/>
            <a:miter lim="800000"/>
          </a:ln>
        </p:spPr>
        <p:txBody>
          <a:bodyPr wrap="square">
            <a:spAutoFit/>
          </a:bodyPr>
          <a:lstStyle/>
          <a:p>
            <a:pPr algn="l">
              <a:lnSpc>
                <a:spcPct val="150000"/>
              </a:lnSpc>
            </a:pPr>
            <a:r>
              <a:rPr lang="en-US" sz="2000" dirty="0"/>
              <a:t>1. Nanotechnology in upward motion: next future of science and technology is nanotechnology</a:t>
            </a:r>
            <a:endParaRPr lang="en-US" sz="2000" dirty="0"/>
          </a:p>
          <a:p>
            <a:pPr algn="l">
              <a:lnSpc>
                <a:spcPct val="150000"/>
              </a:lnSpc>
            </a:pPr>
            <a:r>
              <a:rPr lang="en-US" sz="2000" dirty="0"/>
              <a:t>2. Constructive - Destructive interference by thin films</a:t>
            </a:r>
            <a:endParaRPr lang="en-US" sz="2000" dirty="0"/>
          </a:p>
          <a:p>
            <a:pPr algn="l">
              <a:lnSpc>
                <a:spcPct val="150000"/>
              </a:lnSpc>
            </a:pPr>
            <a:r>
              <a:rPr lang="en-US" sz="2000" dirty="0"/>
              <a:t>3. Non-Reflective Surfaces</a:t>
            </a:r>
            <a:endParaRPr lang="en-US" sz="2000" dirty="0"/>
          </a:p>
          <a:p>
            <a:pPr algn="l">
              <a:lnSpc>
                <a:spcPct val="150000"/>
              </a:lnSpc>
            </a:pPr>
            <a:r>
              <a:rPr lang="en-US" sz="2000" dirty="0"/>
              <a:t>4. Super-Hydro-</a:t>
            </a:r>
            <a:r>
              <a:rPr lang="en-US" sz="2000" dirty="0" err="1"/>
              <a:t>Phobicity</a:t>
            </a:r>
            <a:endParaRPr lang="en-US" sz="2000" dirty="0"/>
          </a:p>
          <a:p>
            <a:pPr algn="l">
              <a:lnSpc>
                <a:spcPct val="150000"/>
              </a:lnSpc>
            </a:pPr>
            <a:r>
              <a:rPr lang="en-US" sz="2000" dirty="0"/>
              <a:t>5. Self-Cleaning</a:t>
            </a:r>
            <a:endParaRPr lang="en-US" sz="2000" dirty="0"/>
          </a:p>
          <a:p>
            <a:pPr algn="l">
              <a:lnSpc>
                <a:spcPct val="150000"/>
              </a:lnSpc>
            </a:pPr>
            <a:r>
              <a:rPr lang="en-US" sz="2000" dirty="0"/>
              <a:t>6. History</a:t>
            </a:r>
            <a:endParaRPr lang="en-US" sz="2000" dirty="0"/>
          </a:p>
          <a:p>
            <a:pPr algn="l">
              <a:lnSpc>
                <a:spcPct val="150000"/>
              </a:lnSpc>
            </a:pPr>
            <a:r>
              <a:rPr lang="en-US" sz="2000" dirty="0"/>
              <a:t>7. Why &lt;100nm</a:t>
            </a:r>
            <a:endParaRPr lang="en-US" sz="2000" dirty="0"/>
          </a:p>
        </p:txBody>
      </p:sp>
      <p:sp>
        <p:nvSpPr>
          <p:cNvPr id="52230" name="TextBox 5"/>
          <p:cNvSpPr txBox="1">
            <a:spLocks noChangeArrowheads="1"/>
          </p:cNvSpPr>
          <p:nvPr/>
        </p:nvSpPr>
        <p:spPr bwMode="auto">
          <a:xfrm>
            <a:off x="906631" y="4876800"/>
            <a:ext cx="8347157" cy="707886"/>
          </a:xfrm>
          <a:prstGeom prst="rect">
            <a:avLst/>
          </a:prstGeom>
          <a:noFill/>
          <a:ln w="9525">
            <a:noFill/>
            <a:miter lim="800000"/>
          </a:ln>
        </p:spPr>
        <p:txBody>
          <a:bodyPr wrap="none">
            <a:spAutoFit/>
          </a:bodyPr>
          <a:lstStyle/>
          <a:p>
            <a:r>
              <a:rPr lang="en-US" sz="4000" dirty="0">
                <a:solidFill>
                  <a:srgbClr val="FF0000"/>
                </a:solidFill>
              </a:rPr>
              <a:t>Electron in the material at </a:t>
            </a:r>
            <a:r>
              <a:rPr lang="en-US" sz="4000" dirty="0" err="1">
                <a:solidFill>
                  <a:srgbClr val="FF0000"/>
                </a:solidFill>
              </a:rPr>
              <a:t>nanoscale</a:t>
            </a:r>
            <a:r>
              <a:rPr lang="en-US" sz="4000" dirty="0">
                <a:solidFill>
                  <a:srgbClr val="FF0000"/>
                </a:solidFill>
              </a:rPr>
              <a:t>???</a:t>
            </a:r>
            <a:endParaRPr lang="en-US" sz="4000" dirty="0">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1"/>
          <p:cNvSpPr>
            <a:spLocks noGrp="1"/>
          </p:cNvSpPr>
          <p:nvPr>
            <p:ph type="dt" sz="quarter" idx="10"/>
          </p:nvPr>
        </p:nvSpPr>
        <p:spPr>
          <a:noFill/>
        </p:spPr>
        <p:txBody>
          <a:bodyPr/>
          <a:lstStyle/>
          <a:p>
            <a:fld id="{33665F2A-6F8A-46AB-9087-44EABD5F84A0}" type="datetime2">
              <a:rPr lang="en-US" smtClean="0"/>
            </a:fld>
            <a:endParaRPr lang="en-US"/>
          </a:p>
        </p:txBody>
      </p:sp>
      <p:sp>
        <p:nvSpPr>
          <p:cNvPr id="96259" name="Slide Number Placeholder 2"/>
          <p:cNvSpPr>
            <a:spLocks noGrp="1"/>
          </p:cNvSpPr>
          <p:nvPr>
            <p:ph type="sldNum" sz="quarter" idx="12"/>
          </p:nvPr>
        </p:nvSpPr>
        <p:spPr>
          <a:noFill/>
        </p:spPr>
        <p:txBody>
          <a:bodyPr/>
          <a:lstStyle/>
          <a:p>
            <a:fld id="{8239E30B-83A5-4724-A663-81BF745C2068}" type="slidenum">
              <a:rPr lang="en-US" dirty="0" smtClean="0"/>
            </a:fld>
            <a:endParaRPr lang="en-US" dirty="0"/>
          </a:p>
        </p:txBody>
      </p:sp>
      <p:sp>
        <p:nvSpPr>
          <p:cNvPr id="96260" name="TextBox 3"/>
          <p:cNvSpPr txBox="1">
            <a:spLocks noChangeArrowheads="1"/>
          </p:cNvSpPr>
          <p:nvPr/>
        </p:nvSpPr>
        <p:spPr bwMode="auto">
          <a:xfrm>
            <a:off x="1222375" y="304800"/>
            <a:ext cx="6778625" cy="430213"/>
          </a:xfrm>
          <a:prstGeom prst="rect">
            <a:avLst/>
          </a:prstGeom>
          <a:noFill/>
          <a:ln w="9525">
            <a:noFill/>
            <a:miter lim="800000"/>
          </a:ln>
        </p:spPr>
        <p:txBody>
          <a:bodyPr wrap="none">
            <a:spAutoFit/>
          </a:bodyPr>
          <a:lstStyle/>
          <a:p>
            <a:r>
              <a:rPr lang="en-US" dirty="0"/>
              <a:t>LENGTH SCALES  AND QUANTUM CONFINEMENT</a:t>
            </a:r>
            <a:endParaRPr lang="en-US" dirty="0"/>
          </a:p>
        </p:txBody>
      </p:sp>
      <p:sp>
        <p:nvSpPr>
          <p:cNvPr id="5" name="TextBox 4"/>
          <p:cNvSpPr txBox="1"/>
          <p:nvPr/>
        </p:nvSpPr>
        <p:spPr>
          <a:xfrm>
            <a:off x="2667000" y="1143000"/>
            <a:ext cx="3935413" cy="3540125"/>
          </a:xfrm>
          <a:prstGeom prst="rect">
            <a:avLst/>
          </a:prstGeom>
          <a:noFill/>
        </p:spPr>
        <p:txBody>
          <a:bodyPr wrap="none">
            <a:spAutoFit/>
          </a:bodyPr>
          <a:lstStyle/>
          <a:p>
            <a:pPr marL="457200" indent="-457200" algn="l">
              <a:buFontTx/>
              <a:buAutoNum type="arabicPeriod"/>
              <a:defRPr/>
            </a:pPr>
            <a:r>
              <a:rPr lang="en-US" sz="2800" dirty="0">
                <a:solidFill>
                  <a:srgbClr val="FF0000"/>
                </a:solidFill>
              </a:rPr>
              <a:t>de Broglie Wavelength</a:t>
            </a:r>
            <a:endParaRPr lang="en-US" sz="2800" dirty="0">
              <a:solidFill>
                <a:srgbClr val="FF0000"/>
              </a:solidFill>
            </a:endParaRPr>
          </a:p>
          <a:p>
            <a:pPr marL="457200" indent="-457200" algn="l">
              <a:buFontTx/>
              <a:buAutoNum type="arabicPeriod"/>
              <a:defRPr/>
            </a:pPr>
            <a:r>
              <a:rPr lang="en-US" sz="2800" dirty="0">
                <a:solidFill>
                  <a:srgbClr val="FF0000"/>
                </a:solidFill>
              </a:rPr>
              <a:t>Bohr Radius</a:t>
            </a:r>
            <a:endParaRPr lang="en-US" sz="2800" dirty="0">
              <a:solidFill>
                <a:srgbClr val="FF0000"/>
              </a:solidFill>
            </a:endParaRPr>
          </a:p>
          <a:p>
            <a:pPr marL="457200" indent="-457200" algn="l">
              <a:buFontTx/>
              <a:buAutoNum type="arabicPeriod"/>
              <a:defRPr/>
            </a:pPr>
            <a:r>
              <a:rPr lang="en-US" sz="2800" dirty="0" err="1">
                <a:solidFill>
                  <a:srgbClr val="FF0000"/>
                </a:solidFill>
              </a:rPr>
              <a:t>Excitons</a:t>
            </a:r>
            <a:endParaRPr lang="en-US" sz="2800" dirty="0">
              <a:solidFill>
                <a:srgbClr val="FF0000"/>
              </a:solidFill>
            </a:endParaRPr>
          </a:p>
          <a:p>
            <a:pPr marL="457200" indent="-457200" algn="l">
              <a:buFontTx/>
              <a:buAutoNum type="arabicPeriod"/>
              <a:defRPr/>
            </a:pPr>
            <a:r>
              <a:rPr lang="en-US" sz="2800" dirty="0">
                <a:solidFill>
                  <a:srgbClr val="FF0000"/>
                </a:solidFill>
              </a:rPr>
              <a:t>Semiconductor</a:t>
            </a:r>
            <a:endParaRPr lang="en-US" sz="2800" dirty="0">
              <a:solidFill>
                <a:srgbClr val="FF0000"/>
              </a:solidFill>
            </a:endParaRPr>
          </a:p>
          <a:p>
            <a:pPr marL="457200" indent="-457200" algn="l">
              <a:buFontTx/>
              <a:buAutoNum type="arabicPeriod"/>
              <a:defRPr/>
            </a:pPr>
            <a:r>
              <a:rPr lang="en-US" sz="2800" dirty="0">
                <a:solidFill>
                  <a:srgbClr val="FF0000"/>
                </a:solidFill>
              </a:rPr>
              <a:t>Metal</a:t>
            </a:r>
            <a:endParaRPr lang="en-US" sz="2800" dirty="0">
              <a:solidFill>
                <a:srgbClr val="FF0000"/>
              </a:solidFill>
            </a:endParaRPr>
          </a:p>
          <a:p>
            <a:pPr marL="457200" indent="-457200" algn="l">
              <a:buFontTx/>
              <a:buAutoNum type="arabicPeriod"/>
              <a:defRPr/>
            </a:pPr>
            <a:r>
              <a:rPr lang="en-US" sz="2800" dirty="0">
                <a:solidFill>
                  <a:srgbClr val="FF0000"/>
                </a:solidFill>
              </a:rPr>
              <a:t>Quantum approach</a:t>
            </a:r>
            <a:endParaRPr lang="en-US" sz="2800" dirty="0">
              <a:solidFill>
                <a:srgbClr val="FF0000"/>
              </a:solidFill>
            </a:endParaRPr>
          </a:p>
          <a:p>
            <a:pPr marL="457200" indent="-457200" algn="l">
              <a:buFontTx/>
              <a:buAutoNum type="arabicPeriod"/>
              <a:defRPr/>
            </a:pPr>
            <a:r>
              <a:rPr lang="en-US" sz="2800" dirty="0">
                <a:solidFill>
                  <a:srgbClr val="FF0000"/>
                </a:solidFill>
              </a:rPr>
              <a:t>Quantum confinement</a:t>
            </a:r>
            <a:endParaRPr lang="en-US" sz="2800" dirty="0">
              <a:solidFill>
                <a:srgbClr val="FF0000"/>
              </a:solidFill>
            </a:endParaRPr>
          </a:p>
          <a:p>
            <a:pPr algn="l">
              <a:defRPr/>
            </a:pPr>
            <a:endParaRPr lang="en-US" sz="2800" dirty="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sp>
        <p:nvSpPr>
          <p:cNvPr id="4" name="TextBox 3"/>
          <p:cNvSpPr txBox="1"/>
          <p:nvPr/>
        </p:nvSpPr>
        <p:spPr>
          <a:xfrm>
            <a:off x="4114800" y="0"/>
            <a:ext cx="2895344" cy="430887"/>
          </a:xfrm>
          <a:prstGeom prst="rect">
            <a:avLst/>
          </a:prstGeom>
          <a:noFill/>
        </p:spPr>
        <p:txBody>
          <a:bodyPr wrap="none" rtlCol="0">
            <a:spAutoFit/>
          </a:bodyPr>
          <a:lstStyle/>
          <a:p>
            <a:r>
              <a:rPr lang="en-US" dirty="0"/>
              <a:t>De-Broglie wave length</a:t>
            </a:r>
            <a:endParaRPr lang="en-US" dirty="0"/>
          </a:p>
        </p:txBody>
      </p:sp>
      <p:sp>
        <p:nvSpPr>
          <p:cNvPr id="5" name="TextBox 4"/>
          <p:cNvSpPr txBox="1"/>
          <p:nvPr/>
        </p:nvSpPr>
        <p:spPr>
          <a:xfrm>
            <a:off x="762000" y="762000"/>
            <a:ext cx="9126409" cy="2462213"/>
          </a:xfrm>
          <a:prstGeom prst="rect">
            <a:avLst/>
          </a:prstGeom>
          <a:noFill/>
        </p:spPr>
        <p:txBody>
          <a:bodyPr wrap="none" rtlCol="0">
            <a:spAutoFit/>
          </a:bodyPr>
          <a:lstStyle/>
          <a:p>
            <a:pPr algn="l"/>
            <a:r>
              <a:rPr lang="en-US" dirty="0">
                <a:solidFill>
                  <a:srgbClr val="FF0000"/>
                </a:solidFill>
              </a:rPr>
              <a:t>1- Newton’s Corpuscular theory</a:t>
            </a:r>
            <a:endParaRPr lang="en-US" dirty="0">
              <a:solidFill>
                <a:srgbClr val="FF0000"/>
              </a:solidFill>
            </a:endParaRPr>
          </a:p>
          <a:p>
            <a:pPr algn="l"/>
            <a:r>
              <a:rPr lang="en-US" dirty="0">
                <a:solidFill>
                  <a:srgbClr val="FF0000"/>
                </a:solidFill>
              </a:rPr>
              <a:t>2- </a:t>
            </a:r>
            <a:r>
              <a:rPr lang="en-US" dirty="0" err="1">
                <a:solidFill>
                  <a:srgbClr val="FF0000"/>
                </a:solidFill>
              </a:rPr>
              <a:t>Hygen</a:t>
            </a:r>
            <a:r>
              <a:rPr lang="en-US" dirty="0">
                <a:solidFill>
                  <a:srgbClr val="FF0000"/>
                </a:solidFill>
              </a:rPr>
              <a:t>-&gt; Light is a wave</a:t>
            </a:r>
            <a:endParaRPr lang="en-US" dirty="0">
              <a:solidFill>
                <a:srgbClr val="FF0000"/>
              </a:solidFill>
            </a:endParaRPr>
          </a:p>
          <a:p>
            <a:pPr algn="l"/>
            <a:endParaRPr lang="en-US" dirty="0">
              <a:solidFill>
                <a:srgbClr val="FF0000"/>
              </a:solidFill>
            </a:endParaRPr>
          </a:p>
          <a:p>
            <a:pPr algn="l"/>
            <a:r>
              <a:rPr lang="en-US" b="1" dirty="0">
                <a:solidFill>
                  <a:srgbClr val="0000FF"/>
                </a:solidFill>
              </a:rPr>
              <a:t>de Broglie – end this </a:t>
            </a:r>
            <a:r>
              <a:rPr lang="en-US" b="1" dirty="0" err="1">
                <a:solidFill>
                  <a:srgbClr val="0000FF"/>
                </a:solidFill>
              </a:rPr>
              <a:t>mistery</a:t>
            </a:r>
            <a:r>
              <a:rPr lang="en-US" b="1" dirty="0">
                <a:solidFill>
                  <a:srgbClr val="0000FF"/>
                </a:solidFill>
              </a:rPr>
              <a:t>- Hypothesis ? Why? </a:t>
            </a:r>
            <a:endParaRPr lang="en-US" b="1" dirty="0">
              <a:solidFill>
                <a:srgbClr val="0000FF"/>
              </a:solidFill>
            </a:endParaRPr>
          </a:p>
          <a:p>
            <a:pPr algn="l"/>
            <a:r>
              <a:rPr lang="en-US" b="1" dirty="0">
                <a:solidFill>
                  <a:srgbClr val="0000FF"/>
                </a:solidFill>
              </a:rPr>
              <a:t>                                                                              -&gt;  Wave-Particle hypothesis</a:t>
            </a:r>
            <a:endParaRPr lang="en-US" b="1" dirty="0">
              <a:solidFill>
                <a:srgbClr val="0000FF"/>
              </a:solidFill>
            </a:endParaRPr>
          </a:p>
          <a:p>
            <a:pPr algn="l"/>
            <a:endParaRPr lang="en-US" b="1" dirty="0">
              <a:solidFill>
                <a:srgbClr val="0000FF"/>
              </a:solidFill>
            </a:endParaRPr>
          </a:p>
          <a:p>
            <a:pPr algn="l"/>
            <a:endParaRPr lang="en-US" b="1" dirty="0">
              <a:solidFill>
                <a:srgbClr val="0000FF"/>
              </a:solidFill>
            </a:endParaRPr>
          </a:p>
        </p:txBody>
      </p:sp>
      <p:graphicFrame>
        <p:nvGraphicFramePr>
          <p:cNvPr id="6" name="Object 5"/>
          <p:cNvGraphicFramePr>
            <a:graphicFrameLocks noChangeAspect="1"/>
          </p:cNvGraphicFramePr>
          <p:nvPr/>
        </p:nvGraphicFramePr>
        <p:xfrm>
          <a:off x="3124200" y="2209800"/>
          <a:ext cx="1466850" cy="1165958"/>
        </p:xfrm>
        <a:graphic>
          <a:graphicData uri="http://schemas.openxmlformats.org/presentationml/2006/ole">
            <mc:AlternateContent xmlns:mc="http://schemas.openxmlformats.org/markup-compatibility/2006">
              <mc:Choice xmlns:v="urn:schemas-microsoft-com:vml" Requires="v">
                <p:oleObj spid="_x0000_s3142" name="Equation" r:id="rId1" imgW="495300" imgH="393700" progId="Equation.3">
                  <p:embed/>
                </p:oleObj>
              </mc:Choice>
              <mc:Fallback>
                <p:oleObj name="Equation" r:id="rId1" imgW="495300" imgH="393700" progId="Equation.3">
                  <p:embed/>
                  <p:pic>
                    <p:nvPicPr>
                      <p:cNvPr id="0" name="Picture 31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209800"/>
                        <a:ext cx="1466850" cy="11659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4724400" y="2514600"/>
            <a:ext cx="4537269" cy="430887"/>
          </a:xfrm>
          <a:prstGeom prst="rect">
            <a:avLst/>
          </a:prstGeom>
          <a:noFill/>
        </p:spPr>
        <p:txBody>
          <a:bodyPr wrap="none" rtlCol="0">
            <a:spAutoFit/>
          </a:bodyPr>
          <a:lstStyle/>
          <a:p>
            <a:r>
              <a:rPr lang="en-US" dirty="0"/>
              <a:t>h = Plank’s constant = 6.62 x 10</a:t>
            </a:r>
            <a:r>
              <a:rPr lang="en-US" baseline="30000" dirty="0"/>
              <a:t>-34</a:t>
            </a:r>
            <a:r>
              <a:rPr lang="en-US" dirty="0"/>
              <a:t> JS</a:t>
            </a:r>
            <a:endParaRPr lang="en-US" dirty="0"/>
          </a:p>
        </p:txBody>
      </p:sp>
      <p:sp>
        <p:nvSpPr>
          <p:cNvPr id="8" name="TextBox 7"/>
          <p:cNvSpPr txBox="1"/>
          <p:nvPr/>
        </p:nvSpPr>
        <p:spPr>
          <a:xfrm>
            <a:off x="76200" y="3429000"/>
            <a:ext cx="9509333" cy="400110"/>
          </a:xfrm>
          <a:prstGeom prst="rect">
            <a:avLst/>
          </a:prstGeom>
          <a:noFill/>
        </p:spPr>
        <p:txBody>
          <a:bodyPr wrap="none" rtlCol="0">
            <a:spAutoFit/>
          </a:bodyPr>
          <a:lstStyle/>
          <a:p>
            <a:r>
              <a:rPr lang="en-US" sz="2000" dirty="0">
                <a:solidFill>
                  <a:srgbClr val="FF0000"/>
                </a:solidFill>
              </a:rPr>
              <a:t>Let us calculate for a free electron travelling in vacuum:</a:t>
            </a:r>
            <a:r>
              <a:rPr lang="en-US" sz="2000" dirty="0"/>
              <a:t> velocity = 0.01c, m = 9.1x10</a:t>
            </a:r>
            <a:r>
              <a:rPr lang="en-US" sz="2000" baseline="30000" dirty="0"/>
              <a:t>-31</a:t>
            </a:r>
            <a:r>
              <a:rPr lang="en-US" sz="2000" dirty="0"/>
              <a:t> kg</a:t>
            </a:r>
            <a:endParaRPr lang="en-US" sz="2000" dirty="0"/>
          </a:p>
        </p:txBody>
      </p:sp>
      <p:sp>
        <p:nvSpPr>
          <p:cNvPr id="9" name="TextBox 8"/>
          <p:cNvSpPr txBox="1"/>
          <p:nvPr/>
        </p:nvSpPr>
        <p:spPr>
          <a:xfrm>
            <a:off x="152400" y="3886200"/>
            <a:ext cx="9296136" cy="769441"/>
          </a:xfrm>
          <a:prstGeom prst="rect">
            <a:avLst/>
          </a:prstGeom>
          <a:noFill/>
        </p:spPr>
        <p:txBody>
          <a:bodyPr wrap="none" rtlCol="0">
            <a:spAutoFit/>
          </a:bodyPr>
          <a:lstStyle/>
          <a:p>
            <a:r>
              <a:rPr lang="el-GR" dirty="0"/>
              <a:t>λ</a:t>
            </a:r>
            <a:r>
              <a:rPr lang="en-US" dirty="0"/>
              <a:t> = 0.24nm, It is comparable to </a:t>
            </a:r>
            <a:r>
              <a:rPr lang="en-US" dirty="0" err="1"/>
              <a:t>interatomic</a:t>
            </a:r>
            <a:r>
              <a:rPr lang="en-US" dirty="0"/>
              <a:t> spacing of atoms (10</a:t>
            </a:r>
            <a:r>
              <a:rPr lang="en-US" baseline="30000" dirty="0"/>
              <a:t>-10</a:t>
            </a:r>
            <a:r>
              <a:rPr lang="en-US" dirty="0"/>
              <a:t>m) in crystals </a:t>
            </a:r>
            <a:endParaRPr lang="en-US" dirty="0"/>
          </a:p>
          <a:p>
            <a:r>
              <a:rPr lang="en-US" dirty="0"/>
              <a:t>Momentum can be controlled by controlling speed</a:t>
            </a:r>
            <a:endParaRPr lang="en-US" dirty="0"/>
          </a:p>
        </p:txBody>
      </p:sp>
      <p:sp>
        <p:nvSpPr>
          <p:cNvPr id="10" name="TextBox 9"/>
          <p:cNvSpPr txBox="1"/>
          <p:nvPr/>
        </p:nvSpPr>
        <p:spPr>
          <a:xfrm>
            <a:off x="0" y="4648200"/>
            <a:ext cx="9616800" cy="1508105"/>
          </a:xfrm>
          <a:prstGeom prst="rect">
            <a:avLst/>
          </a:prstGeom>
          <a:noFill/>
        </p:spPr>
        <p:txBody>
          <a:bodyPr wrap="none" rtlCol="0">
            <a:spAutoFit/>
          </a:bodyPr>
          <a:lstStyle/>
          <a:p>
            <a:r>
              <a:rPr lang="en-US" sz="2000" dirty="0">
                <a:solidFill>
                  <a:srgbClr val="FF0000"/>
                </a:solidFill>
              </a:rPr>
              <a:t>Let us calculate for Fullerene (C</a:t>
            </a:r>
            <a:r>
              <a:rPr lang="en-US" sz="2000" baseline="-25000" dirty="0">
                <a:solidFill>
                  <a:srgbClr val="FF0000"/>
                </a:solidFill>
              </a:rPr>
              <a:t>60</a:t>
            </a:r>
            <a:r>
              <a:rPr lang="en-US" sz="2000" dirty="0">
                <a:solidFill>
                  <a:srgbClr val="FF0000"/>
                </a:solidFill>
              </a:rPr>
              <a:t>)-. </a:t>
            </a:r>
            <a:r>
              <a:rPr lang="en-US" sz="1800" dirty="0"/>
              <a:t>Known as Bulky ball structure -&gt; Also Bulk </a:t>
            </a:r>
            <a:r>
              <a:rPr lang="en-US" sz="1800" dirty="0" err="1"/>
              <a:t>minsterfullerene</a:t>
            </a:r>
            <a:endParaRPr lang="en-US" sz="1800" dirty="0"/>
          </a:p>
          <a:p>
            <a:r>
              <a:rPr lang="en-US" sz="1800" dirty="0"/>
              <a:t>Nobel prize to Horal </a:t>
            </a:r>
            <a:r>
              <a:rPr lang="en-US" sz="1800" dirty="0" err="1"/>
              <a:t>Kroto</a:t>
            </a:r>
            <a:r>
              <a:rPr lang="en-US" sz="1800" dirty="0"/>
              <a:t>, Richard </a:t>
            </a:r>
            <a:r>
              <a:rPr lang="en-US" sz="1800" dirty="0" err="1"/>
              <a:t>Smally</a:t>
            </a:r>
            <a:r>
              <a:rPr lang="en-US" sz="1800" dirty="0"/>
              <a:t> and Robert  in 1985 (Rice and Sussex university)</a:t>
            </a:r>
            <a:endParaRPr lang="en-US" sz="1800" baseline="-25000" dirty="0"/>
          </a:p>
          <a:p>
            <a:r>
              <a:rPr lang="en-US" sz="1800" dirty="0"/>
              <a:t>m</a:t>
            </a:r>
            <a:r>
              <a:rPr lang="en-US" sz="1800" baseline="-25000" dirty="0"/>
              <a:t>C60</a:t>
            </a:r>
            <a:r>
              <a:rPr lang="en-US" sz="1800" dirty="0"/>
              <a:t> = (12.011(</a:t>
            </a:r>
            <a:r>
              <a:rPr lang="en-US" sz="1800" dirty="0" err="1"/>
              <a:t>m.w</a:t>
            </a:r>
            <a:r>
              <a:rPr lang="en-US" sz="1800" dirty="0"/>
              <a:t>. of C in g.)x60 (total number))/(N</a:t>
            </a:r>
            <a:r>
              <a:rPr lang="en-US" sz="1800" baseline="-25000" dirty="0"/>
              <a:t>a</a:t>
            </a:r>
            <a:r>
              <a:rPr lang="en-US" sz="1800" dirty="0"/>
              <a:t>(</a:t>
            </a:r>
            <a:r>
              <a:rPr lang="en-US" sz="1800" dirty="0" err="1"/>
              <a:t>avogadro</a:t>
            </a:r>
            <a:r>
              <a:rPr lang="en-US" sz="1800" dirty="0"/>
              <a:t> number)X 1000)=1.2x10</a:t>
            </a:r>
            <a:r>
              <a:rPr lang="en-US" sz="1800" baseline="30000" dirty="0"/>
              <a:t>-24</a:t>
            </a:r>
            <a:r>
              <a:rPr lang="en-US" sz="1800" dirty="0"/>
              <a:t>kg</a:t>
            </a:r>
            <a:endParaRPr lang="en-US" sz="1800" dirty="0"/>
          </a:p>
          <a:p>
            <a:r>
              <a:rPr lang="en-US" sz="1800" dirty="0"/>
              <a:t>v =220m/s,    </a:t>
            </a:r>
            <a:r>
              <a:rPr lang="el-GR" sz="1800" dirty="0"/>
              <a:t>λ</a:t>
            </a:r>
            <a:r>
              <a:rPr lang="en-US" sz="1800" dirty="0"/>
              <a:t> </a:t>
            </a:r>
            <a:r>
              <a:rPr lang="en-US" sz="1800" baseline="-25000" dirty="0"/>
              <a:t>C60</a:t>
            </a:r>
            <a:r>
              <a:rPr lang="en-US" sz="1800" dirty="0"/>
              <a:t> = 2.5pm</a:t>
            </a:r>
            <a:endParaRPr lang="en-US" sz="1800" dirty="0"/>
          </a:p>
          <a:p>
            <a:r>
              <a:rPr lang="en-US" sz="1800" dirty="0"/>
              <a:t>Very small, so macroscopic objects are generally not as significant as their particle – like properties.</a:t>
            </a:r>
            <a:endParaRPr lang="en-US" sz="1800" dirty="0"/>
          </a:p>
        </p:txBody>
      </p:sp>
      <p:sp>
        <p:nvSpPr>
          <p:cNvPr id="11" name="TextBox 10"/>
          <p:cNvSpPr txBox="1"/>
          <p:nvPr/>
        </p:nvSpPr>
        <p:spPr>
          <a:xfrm>
            <a:off x="304800" y="6122313"/>
            <a:ext cx="9601200" cy="769441"/>
          </a:xfrm>
          <a:prstGeom prst="rect">
            <a:avLst/>
          </a:prstGeom>
          <a:noFill/>
        </p:spPr>
        <p:txBody>
          <a:bodyPr wrap="square" rtlCol="0">
            <a:spAutoFit/>
          </a:bodyPr>
          <a:lstStyle/>
          <a:p>
            <a:r>
              <a:rPr lang="en-US" dirty="0"/>
              <a:t>Try to calculate wave length of yours by traveling 40km/h (maximum speed of human being)</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sp>
        <p:nvSpPr>
          <p:cNvPr id="4" name="TextBox 3"/>
          <p:cNvSpPr txBox="1"/>
          <p:nvPr/>
        </p:nvSpPr>
        <p:spPr>
          <a:xfrm>
            <a:off x="31181" y="0"/>
            <a:ext cx="9874819" cy="430887"/>
          </a:xfrm>
          <a:prstGeom prst="rect">
            <a:avLst/>
          </a:prstGeom>
          <a:noFill/>
        </p:spPr>
        <p:txBody>
          <a:bodyPr wrap="none" rtlCol="0">
            <a:spAutoFit/>
          </a:bodyPr>
          <a:lstStyle/>
          <a:p>
            <a:r>
              <a:rPr lang="en-US" dirty="0">
                <a:solidFill>
                  <a:srgbClr val="FF0000"/>
                </a:solidFill>
              </a:rPr>
              <a:t>Now we will calculate de-Broglie wave length of electron and hole in a semiconductor</a:t>
            </a:r>
            <a:endParaRPr lang="en-US" dirty="0">
              <a:solidFill>
                <a:srgbClr val="FF0000"/>
              </a:solidFill>
            </a:endParaRPr>
          </a:p>
        </p:txBody>
      </p:sp>
      <p:sp>
        <p:nvSpPr>
          <p:cNvPr id="5" name="TextBox 4"/>
          <p:cNvSpPr txBox="1"/>
          <p:nvPr/>
        </p:nvSpPr>
        <p:spPr>
          <a:xfrm>
            <a:off x="609600" y="762000"/>
            <a:ext cx="9296400" cy="4678204"/>
          </a:xfrm>
          <a:prstGeom prst="rect">
            <a:avLst/>
          </a:prstGeom>
          <a:noFill/>
        </p:spPr>
        <p:txBody>
          <a:bodyPr wrap="square" rtlCol="0">
            <a:spAutoFit/>
          </a:bodyPr>
          <a:lstStyle/>
          <a:p>
            <a:pPr algn="l"/>
            <a:r>
              <a:rPr lang="en-US" sz="3600" dirty="0">
                <a:solidFill>
                  <a:srgbClr val="FF0000"/>
                </a:solidFill>
              </a:rPr>
              <a:t>Electron: </a:t>
            </a:r>
            <a:r>
              <a:rPr lang="en-US" dirty="0" err="1"/>
              <a:t>m</a:t>
            </a:r>
            <a:r>
              <a:rPr lang="en-US" baseline="-25000" dirty="0" err="1"/>
              <a:t>eff</a:t>
            </a:r>
            <a:r>
              <a:rPr lang="en-US" dirty="0"/>
              <a:t> (e)= effective mass of electron inside semiconductor (Its mass modified due to bound in nature) = 0.1m</a:t>
            </a:r>
            <a:r>
              <a:rPr lang="en-US" baseline="-25000" dirty="0"/>
              <a:t>0</a:t>
            </a:r>
            <a:r>
              <a:rPr lang="en-US" dirty="0"/>
              <a:t> (rest mass of free electron)</a:t>
            </a:r>
            <a:endParaRPr lang="en-US" dirty="0"/>
          </a:p>
          <a:p>
            <a:pPr algn="l"/>
            <a:r>
              <a:rPr lang="en-US" dirty="0" err="1"/>
              <a:t>v</a:t>
            </a:r>
            <a:r>
              <a:rPr lang="en-US" baseline="-25000" dirty="0" err="1"/>
              <a:t>e</a:t>
            </a:r>
            <a:r>
              <a:rPr lang="en-US" dirty="0"/>
              <a:t>= changes due to again bound and face </a:t>
            </a:r>
            <a:r>
              <a:rPr lang="en-US" dirty="0" err="1"/>
              <a:t>havy</a:t>
            </a:r>
            <a:r>
              <a:rPr lang="en-US" dirty="0"/>
              <a:t> potential = 10</a:t>
            </a:r>
            <a:r>
              <a:rPr lang="en-US" baseline="30000" dirty="0"/>
              <a:t>5</a:t>
            </a:r>
            <a:r>
              <a:rPr lang="en-US" dirty="0"/>
              <a:t>m/s</a:t>
            </a:r>
            <a:endParaRPr lang="en-US" dirty="0"/>
          </a:p>
          <a:p>
            <a:pPr algn="l"/>
            <a:r>
              <a:rPr lang="en-US" dirty="0"/>
              <a:t>So, </a:t>
            </a:r>
            <a:r>
              <a:rPr lang="el-GR" dirty="0"/>
              <a:t>λ</a:t>
            </a:r>
            <a:r>
              <a:rPr lang="en-US" baseline="-25000" dirty="0"/>
              <a:t>e</a:t>
            </a:r>
            <a:r>
              <a:rPr lang="en-US" dirty="0"/>
              <a:t> (in semiconductor) = h/</a:t>
            </a:r>
            <a:r>
              <a:rPr lang="en-US" dirty="0" err="1"/>
              <a:t>mv</a:t>
            </a:r>
            <a:r>
              <a:rPr lang="en-US" dirty="0"/>
              <a:t> ~</a:t>
            </a:r>
            <a:r>
              <a:rPr lang="en-US" sz="3200" dirty="0">
                <a:solidFill>
                  <a:srgbClr val="FF0000"/>
                </a:solidFill>
              </a:rPr>
              <a:t>73nm</a:t>
            </a:r>
            <a:endParaRPr lang="en-US" sz="3200" dirty="0">
              <a:solidFill>
                <a:srgbClr val="FF0000"/>
              </a:solidFill>
            </a:endParaRPr>
          </a:p>
          <a:p>
            <a:pPr algn="l"/>
            <a:endParaRPr lang="en-US" dirty="0"/>
          </a:p>
          <a:p>
            <a:pPr algn="l"/>
            <a:r>
              <a:rPr lang="en-US" sz="3600" dirty="0">
                <a:solidFill>
                  <a:srgbClr val="FF0000"/>
                </a:solidFill>
              </a:rPr>
              <a:t>Hole: </a:t>
            </a:r>
            <a:r>
              <a:rPr lang="en-US" dirty="0" err="1"/>
              <a:t>m</a:t>
            </a:r>
            <a:r>
              <a:rPr lang="en-US" baseline="-25000" dirty="0" err="1"/>
              <a:t>eff</a:t>
            </a:r>
            <a:r>
              <a:rPr lang="en-US" dirty="0"/>
              <a:t> (h)= effective mass of hole inside semiconductor (Its mass modified due to bound in nature) = 0.4m</a:t>
            </a:r>
            <a:r>
              <a:rPr lang="en-US" baseline="-25000" dirty="0"/>
              <a:t>0</a:t>
            </a:r>
            <a:r>
              <a:rPr lang="en-US" dirty="0"/>
              <a:t> (holes are more bound as in valence band)</a:t>
            </a:r>
            <a:endParaRPr lang="en-US" dirty="0"/>
          </a:p>
          <a:p>
            <a:pPr algn="l"/>
            <a:r>
              <a:rPr lang="en-US" dirty="0" err="1"/>
              <a:t>v</a:t>
            </a:r>
            <a:r>
              <a:rPr lang="en-US" baseline="-25000" dirty="0" err="1"/>
              <a:t>h</a:t>
            </a:r>
            <a:r>
              <a:rPr lang="en-US" dirty="0"/>
              <a:t>= changes due to again bound and face </a:t>
            </a:r>
            <a:r>
              <a:rPr lang="en-US" dirty="0" err="1"/>
              <a:t>havy</a:t>
            </a:r>
            <a:r>
              <a:rPr lang="en-US" dirty="0"/>
              <a:t> potential = 10</a:t>
            </a:r>
            <a:r>
              <a:rPr lang="en-US" baseline="30000" dirty="0"/>
              <a:t>5</a:t>
            </a:r>
            <a:r>
              <a:rPr lang="en-US" dirty="0"/>
              <a:t>m/s</a:t>
            </a:r>
            <a:endParaRPr lang="en-US" dirty="0"/>
          </a:p>
          <a:p>
            <a:pPr algn="l"/>
            <a:r>
              <a:rPr lang="en-US" dirty="0"/>
              <a:t>So, </a:t>
            </a:r>
            <a:r>
              <a:rPr lang="el-GR" dirty="0"/>
              <a:t>λ</a:t>
            </a:r>
            <a:r>
              <a:rPr lang="en-US" baseline="-25000" dirty="0"/>
              <a:t>h</a:t>
            </a:r>
            <a:r>
              <a:rPr lang="en-US" dirty="0"/>
              <a:t> (in semiconductor) = h/</a:t>
            </a:r>
            <a:r>
              <a:rPr lang="en-US" dirty="0" err="1"/>
              <a:t>mv</a:t>
            </a:r>
            <a:r>
              <a:rPr lang="en-US" dirty="0"/>
              <a:t> ~</a:t>
            </a:r>
            <a:r>
              <a:rPr lang="en-US" sz="4000" dirty="0">
                <a:solidFill>
                  <a:srgbClr val="FF0000"/>
                </a:solidFill>
              </a:rPr>
              <a:t>18.2nm</a:t>
            </a:r>
            <a:endParaRPr lang="en-US" sz="4000" dirty="0">
              <a:solidFill>
                <a:srgbClr val="FF0000"/>
              </a:solidFill>
            </a:endParaRPr>
          </a:p>
          <a:p>
            <a:pPr algn="l"/>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graphicFrame>
        <p:nvGraphicFramePr>
          <p:cNvPr id="4" name="Table 3"/>
          <p:cNvGraphicFramePr>
            <a:graphicFrameLocks noGrp="1"/>
          </p:cNvGraphicFramePr>
          <p:nvPr/>
        </p:nvGraphicFramePr>
        <p:xfrm>
          <a:off x="1524000" y="381000"/>
          <a:ext cx="6603999" cy="5562600"/>
        </p:xfrm>
        <a:graphic>
          <a:graphicData uri="http://schemas.openxmlformats.org/drawingml/2006/table">
            <a:tbl>
              <a:tblPr firstRow="1" bandRow="1">
                <a:tableStyleId>{5C22544A-7EE6-4342-B048-85BDC9FD1C3A}</a:tableStyleId>
              </a:tblPr>
              <a:tblGrid>
                <a:gridCol w="2201333"/>
                <a:gridCol w="2201333"/>
                <a:gridCol w="2201333"/>
              </a:tblGrid>
              <a:tr h="370840">
                <a:tc>
                  <a:txBody>
                    <a:bodyPr/>
                    <a:lstStyle/>
                    <a:p>
                      <a:r>
                        <a:rPr lang="en-US" dirty="0"/>
                        <a:t>III-IV</a:t>
                      </a:r>
                      <a:endParaRPr lang="en-US" dirty="0"/>
                    </a:p>
                  </a:txBody>
                  <a:tcPr/>
                </a:tc>
                <a:tc>
                  <a:txBody>
                    <a:bodyPr/>
                    <a:lstStyle/>
                    <a:p>
                      <a:r>
                        <a:rPr lang="en-US" dirty="0"/>
                        <a:t>m</a:t>
                      </a:r>
                      <a:r>
                        <a:rPr lang="en-US" baseline="-25000" dirty="0"/>
                        <a:t>e</a:t>
                      </a:r>
                      <a:r>
                        <a:rPr lang="en-US" dirty="0"/>
                        <a:t>(m</a:t>
                      </a:r>
                      <a:r>
                        <a:rPr lang="en-US" baseline="-25000" dirty="0"/>
                        <a:t>0</a:t>
                      </a:r>
                      <a:r>
                        <a:rPr lang="en-US" dirty="0"/>
                        <a:t>)</a:t>
                      </a:r>
                      <a:endParaRPr lang="en-US" dirty="0"/>
                    </a:p>
                  </a:txBody>
                  <a:tcPr/>
                </a:tc>
                <a:tc>
                  <a:txBody>
                    <a:bodyPr/>
                    <a:lstStyle/>
                    <a:p>
                      <a:r>
                        <a:rPr lang="en-US" dirty="0" err="1"/>
                        <a:t>m</a:t>
                      </a:r>
                      <a:r>
                        <a:rPr lang="en-US" baseline="-25000" dirty="0" err="1"/>
                        <a:t>h</a:t>
                      </a:r>
                      <a:r>
                        <a:rPr lang="en-US" dirty="0"/>
                        <a:t>(m</a:t>
                      </a:r>
                      <a:r>
                        <a:rPr lang="en-US" baseline="-25000" dirty="0"/>
                        <a:t>0</a:t>
                      </a:r>
                      <a:r>
                        <a:rPr lang="en-US" dirty="0"/>
                        <a:t>)</a:t>
                      </a:r>
                      <a:endParaRPr lang="en-US" dirty="0"/>
                    </a:p>
                  </a:txBody>
                  <a:tcPr/>
                </a:tc>
              </a:tr>
              <a:tr h="370840">
                <a:tc>
                  <a:txBody>
                    <a:bodyPr/>
                    <a:lstStyle/>
                    <a:p>
                      <a:r>
                        <a:rPr lang="en-US" dirty="0" err="1"/>
                        <a:t>AlAs</a:t>
                      </a:r>
                      <a:endParaRPr lang="en-US" dirty="0"/>
                    </a:p>
                  </a:txBody>
                  <a:tcPr/>
                </a:tc>
                <a:tc>
                  <a:txBody>
                    <a:bodyPr/>
                    <a:lstStyle/>
                    <a:p>
                      <a:r>
                        <a:rPr lang="en-US" dirty="0"/>
                        <a:t>0.150</a:t>
                      </a:r>
                      <a:endParaRPr lang="en-US" dirty="0"/>
                    </a:p>
                  </a:txBody>
                  <a:tcPr/>
                </a:tc>
                <a:tc>
                  <a:txBody>
                    <a:bodyPr/>
                    <a:lstStyle/>
                    <a:p>
                      <a:r>
                        <a:rPr lang="en-US" dirty="0"/>
                        <a:t>0.5</a:t>
                      </a:r>
                      <a:endParaRPr lang="en-US" dirty="0"/>
                    </a:p>
                  </a:txBody>
                  <a:tcPr/>
                </a:tc>
              </a:tr>
              <a:tr h="370840">
                <a:tc>
                  <a:txBody>
                    <a:bodyPr/>
                    <a:lstStyle/>
                    <a:p>
                      <a:r>
                        <a:rPr lang="en-US" dirty="0" err="1"/>
                        <a:t>GaAs</a:t>
                      </a:r>
                      <a:endParaRPr lang="en-US" dirty="0"/>
                    </a:p>
                  </a:txBody>
                  <a:tcPr/>
                </a:tc>
                <a:tc>
                  <a:txBody>
                    <a:bodyPr/>
                    <a:lstStyle/>
                    <a:p>
                      <a:r>
                        <a:rPr lang="en-US" dirty="0"/>
                        <a:t>0.067</a:t>
                      </a:r>
                      <a:endParaRPr lang="en-US" dirty="0"/>
                    </a:p>
                  </a:txBody>
                  <a:tcPr/>
                </a:tc>
                <a:tc>
                  <a:txBody>
                    <a:bodyPr/>
                    <a:lstStyle/>
                    <a:p>
                      <a:r>
                        <a:rPr lang="en-US" dirty="0"/>
                        <a:t>0.5</a:t>
                      </a:r>
                      <a:endParaRPr lang="en-US" dirty="0"/>
                    </a:p>
                  </a:txBody>
                  <a:tcPr/>
                </a:tc>
              </a:tr>
              <a:tr h="370840">
                <a:tc>
                  <a:txBody>
                    <a:bodyPr/>
                    <a:lstStyle/>
                    <a:p>
                      <a:r>
                        <a:rPr lang="en-US" dirty="0" err="1"/>
                        <a:t>GaSb</a:t>
                      </a:r>
                      <a:endParaRPr lang="en-US" dirty="0"/>
                    </a:p>
                  </a:txBody>
                  <a:tcPr/>
                </a:tc>
                <a:tc>
                  <a:txBody>
                    <a:bodyPr/>
                    <a:lstStyle/>
                    <a:p>
                      <a:r>
                        <a:rPr lang="en-US" dirty="0"/>
                        <a:t>0.041</a:t>
                      </a:r>
                      <a:endParaRPr lang="en-US" dirty="0"/>
                    </a:p>
                  </a:txBody>
                  <a:tcPr/>
                </a:tc>
                <a:tc>
                  <a:txBody>
                    <a:bodyPr/>
                    <a:lstStyle/>
                    <a:p>
                      <a:r>
                        <a:rPr lang="en-US" dirty="0"/>
                        <a:t>0.28</a:t>
                      </a:r>
                      <a:endParaRPr lang="en-US" dirty="0"/>
                    </a:p>
                  </a:txBody>
                  <a:tcPr/>
                </a:tc>
              </a:tr>
              <a:tr h="370840">
                <a:tc>
                  <a:txBody>
                    <a:bodyPr/>
                    <a:lstStyle/>
                    <a:p>
                      <a:r>
                        <a:rPr lang="en-US" dirty="0" err="1"/>
                        <a:t>InP</a:t>
                      </a:r>
                      <a:endParaRPr lang="en-US" dirty="0"/>
                    </a:p>
                  </a:txBody>
                  <a:tcPr/>
                </a:tc>
                <a:tc>
                  <a:txBody>
                    <a:bodyPr/>
                    <a:lstStyle/>
                    <a:p>
                      <a:r>
                        <a:rPr lang="en-US" dirty="0"/>
                        <a:t>0.077</a:t>
                      </a:r>
                      <a:endParaRPr lang="en-US" dirty="0"/>
                    </a:p>
                  </a:txBody>
                  <a:tcPr/>
                </a:tc>
                <a:tc>
                  <a:txBody>
                    <a:bodyPr/>
                    <a:lstStyle/>
                    <a:p>
                      <a:r>
                        <a:rPr lang="en-US" dirty="0"/>
                        <a:t>0.6</a:t>
                      </a:r>
                      <a:endParaRPr lang="en-US" dirty="0"/>
                    </a:p>
                  </a:txBody>
                  <a:tcPr/>
                </a:tc>
              </a:tr>
              <a:tr h="370840">
                <a:tc>
                  <a:txBody>
                    <a:bodyPr/>
                    <a:lstStyle/>
                    <a:p>
                      <a:r>
                        <a:rPr lang="en-US" dirty="0" err="1"/>
                        <a:t>InAs</a:t>
                      </a:r>
                      <a:endParaRPr lang="en-US" dirty="0"/>
                    </a:p>
                  </a:txBody>
                  <a:tcPr/>
                </a:tc>
                <a:tc>
                  <a:txBody>
                    <a:bodyPr/>
                    <a:lstStyle/>
                    <a:p>
                      <a:r>
                        <a:rPr lang="en-US" dirty="0"/>
                        <a:t>0.022</a:t>
                      </a:r>
                      <a:endParaRPr lang="en-US" dirty="0"/>
                    </a:p>
                  </a:txBody>
                  <a:tcPr/>
                </a:tc>
                <a:tc>
                  <a:txBody>
                    <a:bodyPr/>
                    <a:lstStyle/>
                    <a:p>
                      <a:r>
                        <a:rPr lang="en-US" dirty="0"/>
                        <a:t>0.4</a:t>
                      </a:r>
                      <a:endParaRPr lang="en-US" dirty="0"/>
                    </a:p>
                  </a:txBody>
                  <a:tcPr/>
                </a:tc>
              </a:tr>
              <a:tr h="370840">
                <a:tc>
                  <a:txBody>
                    <a:bodyPr/>
                    <a:lstStyle/>
                    <a:p>
                      <a:r>
                        <a:rPr lang="en-US" dirty="0" err="1"/>
                        <a:t>InSb</a:t>
                      </a:r>
                      <a:endParaRPr lang="en-US" dirty="0"/>
                    </a:p>
                  </a:txBody>
                  <a:tcPr/>
                </a:tc>
                <a:tc>
                  <a:txBody>
                    <a:bodyPr/>
                    <a:lstStyle/>
                    <a:p>
                      <a:r>
                        <a:rPr lang="en-US" dirty="0"/>
                        <a:t>0.014</a:t>
                      </a:r>
                      <a:endParaRPr lang="en-US" dirty="0"/>
                    </a:p>
                  </a:txBody>
                  <a:tcPr/>
                </a:tc>
                <a:tc>
                  <a:txBody>
                    <a:bodyPr/>
                    <a:lstStyle/>
                    <a:p>
                      <a:r>
                        <a:rPr lang="en-US" dirty="0"/>
                        <a:t>0.4</a:t>
                      </a:r>
                      <a:endParaRPr lang="en-US" dirty="0"/>
                    </a:p>
                  </a:txBody>
                  <a:tcPr/>
                </a:tc>
              </a:tr>
              <a:tr h="370840">
                <a:tc>
                  <a:txBody>
                    <a:bodyPr/>
                    <a:lstStyle/>
                    <a:p>
                      <a:r>
                        <a:rPr lang="en-US" dirty="0">
                          <a:solidFill>
                            <a:srgbClr val="FF0000"/>
                          </a:solidFill>
                        </a:rPr>
                        <a:t>II-VI</a:t>
                      </a:r>
                      <a:endParaRPr lang="en-US" dirty="0">
                        <a:solidFill>
                          <a:srgbClr val="FF0000"/>
                        </a:solidFill>
                      </a:endParaRPr>
                    </a:p>
                  </a:txBody>
                  <a:tcPr/>
                </a:tc>
                <a:tc>
                  <a:txBody>
                    <a:bodyPr/>
                    <a:lstStyle/>
                    <a:p>
                      <a:endParaRPr lang="en-US" dirty="0"/>
                    </a:p>
                  </a:txBody>
                  <a:tcPr/>
                </a:tc>
                <a:tc>
                  <a:txBody>
                    <a:bodyPr/>
                    <a:lstStyle/>
                    <a:p>
                      <a:endParaRPr lang="en-US" dirty="0"/>
                    </a:p>
                  </a:txBody>
                  <a:tcPr/>
                </a:tc>
              </a:tr>
              <a:tr h="370840">
                <a:tc>
                  <a:txBody>
                    <a:bodyPr/>
                    <a:lstStyle/>
                    <a:p>
                      <a:r>
                        <a:rPr lang="en-US" dirty="0" err="1"/>
                        <a:t>CdS</a:t>
                      </a:r>
                      <a:endParaRPr lang="en-US" dirty="0"/>
                    </a:p>
                  </a:txBody>
                  <a:tcPr/>
                </a:tc>
                <a:tc>
                  <a:txBody>
                    <a:bodyPr/>
                    <a:lstStyle/>
                    <a:p>
                      <a:r>
                        <a:rPr lang="en-US" dirty="0"/>
                        <a:t>0.2</a:t>
                      </a:r>
                      <a:endParaRPr lang="en-US" dirty="0"/>
                    </a:p>
                  </a:txBody>
                  <a:tcPr/>
                </a:tc>
                <a:tc>
                  <a:txBody>
                    <a:bodyPr/>
                    <a:lstStyle/>
                    <a:p>
                      <a:r>
                        <a:rPr lang="en-US" dirty="0"/>
                        <a:t>0.7</a:t>
                      </a:r>
                      <a:endParaRPr lang="en-US" dirty="0"/>
                    </a:p>
                  </a:txBody>
                  <a:tcPr/>
                </a:tc>
              </a:tr>
              <a:tr h="370840">
                <a:tc>
                  <a:txBody>
                    <a:bodyPr/>
                    <a:lstStyle/>
                    <a:p>
                      <a:r>
                        <a:rPr lang="en-US" dirty="0" err="1"/>
                        <a:t>CdSe</a:t>
                      </a:r>
                      <a:endParaRPr lang="en-US" dirty="0"/>
                    </a:p>
                  </a:txBody>
                  <a:tcPr/>
                </a:tc>
                <a:tc>
                  <a:txBody>
                    <a:bodyPr/>
                    <a:lstStyle/>
                    <a:p>
                      <a:r>
                        <a:rPr lang="en-US" dirty="0"/>
                        <a:t>0.13</a:t>
                      </a:r>
                      <a:endParaRPr lang="en-US" dirty="0"/>
                    </a:p>
                  </a:txBody>
                  <a:tcPr/>
                </a:tc>
                <a:tc>
                  <a:txBody>
                    <a:bodyPr/>
                    <a:lstStyle/>
                    <a:p>
                      <a:r>
                        <a:rPr lang="en-US" dirty="0"/>
                        <a:t>0.45</a:t>
                      </a:r>
                      <a:endParaRPr lang="en-US" dirty="0"/>
                    </a:p>
                  </a:txBody>
                  <a:tcPr/>
                </a:tc>
              </a:tr>
              <a:tr h="370840">
                <a:tc>
                  <a:txBody>
                    <a:bodyPr/>
                    <a:lstStyle/>
                    <a:p>
                      <a:r>
                        <a:rPr lang="en-US" dirty="0" err="1"/>
                        <a:t>CdTe</a:t>
                      </a:r>
                      <a:endParaRPr lang="en-US" dirty="0"/>
                    </a:p>
                  </a:txBody>
                  <a:tcPr/>
                </a:tc>
                <a:tc>
                  <a:txBody>
                    <a:bodyPr/>
                    <a:lstStyle/>
                    <a:p>
                      <a:r>
                        <a:rPr lang="en-US" dirty="0"/>
                        <a:t>0.11</a:t>
                      </a:r>
                      <a:endParaRPr lang="en-US" dirty="0"/>
                    </a:p>
                  </a:txBody>
                  <a:tcPr/>
                </a:tc>
                <a:tc>
                  <a:txBody>
                    <a:bodyPr/>
                    <a:lstStyle/>
                    <a:p>
                      <a:r>
                        <a:rPr lang="en-US" dirty="0"/>
                        <a:t>0.35</a:t>
                      </a:r>
                      <a:endParaRPr lang="en-US" dirty="0"/>
                    </a:p>
                  </a:txBody>
                  <a:tcPr/>
                </a:tc>
              </a:tr>
              <a:tr h="370840">
                <a:tc>
                  <a:txBody>
                    <a:bodyPr/>
                    <a:lstStyle/>
                    <a:p>
                      <a:r>
                        <a:rPr lang="en-US" dirty="0" err="1"/>
                        <a:t>HgTe</a:t>
                      </a:r>
                      <a:endParaRPr lang="en-US" dirty="0"/>
                    </a:p>
                  </a:txBody>
                  <a:tcPr/>
                </a:tc>
                <a:tc>
                  <a:txBody>
                    <a:bodyPr/>
                    <a:lstStyle/>
                    <a:p>
                      <a:r>
                        <a:rPr lang="en-US" dirty="0"/>
                        <a:t>0.029</a:t>
                      </a:r>
                      <a:endParaRPr lang="en-US" dirty="0"/>
                    </a:p>
                  </a:txBody>
                  <a:tcPr/>
                </a:tc>
                <a:tc>
                  <a:txBody>
                    <a:bodyPr/>
                    <a:lstStyle/>
                    <a:p>
                      <a:r>
                        <a:rPr lang="en-US" dirty="0"/>
                        <a:t>0.3</a:t>
                      </a:r>
                      <a:endParaRPr lang="en-US" dirty="0"/>
                    </a:p>
                  </a:txBody>
                  <a:tcPr/>
                </a:tc>
              </a:tr>
              <a:tr h="370840">
                <a:tc>
                  <a:txBody>
                    <a:bodyPr/>
                    <a:lstStyle/>
                    <a:p>
                      <a:r>
                        <a:rPr lang="en-US" dirty="0">
                          <a:solidFill>
                            <a:srgbClr val="FF0000"/>
                          </a:solidFill>
                        </a:rPr>
                        <a:t>IV-VI</a:t>
                      </a:r>
                      <a:endParaRPr lang="en-US" dirty="0">
                        <a:solidFill>
                          <a:srgbClr val="FF0000"/>
                        </a:solidFill>
                      </a:endParaRPr>
                    </a:p>
                  </a:txBody>
                  <a:tcPr/>
                </a:tc>
                <a:tc>
                  <a:txBody>
                    <a:bodyPr/>
                    <a:lstStyle/>
                    <a:p>
                      <a:endParaRPr lang="en-US" dirty="0"/>
                    </a:p>
                  </a:txBody>
                  <a:tcPr/>
                </a:tc>
                <a:tc>
                  <a:txBody>
                    <a:bodyPr/>
                    <a:lstStyle/>
                    <a:p>
                      <a:endParaRPr lang="en-US" dirty="0"/>
                    </a:p>
                  </a:txBody>
                  <a:tcPr/>
                </a:tc>
              </a:tr>
              <a:tr h="370840">
                <a:tc>
                  <a:txBody>
                    <a:bodyPr/>
                    <a:lstStyle/>
                    <a:p>
                      <a:r>
                        <a:rPr lang="en-US" dirty="0" err="1"/>
                        <a:t>PbS</a:t>
                      </a:r>
                      <a:endParaRPr lang="en-US" dirty="0"/>
                    </a:p>
                  </a:txBody>
                  <a:tcPr/>
                </a:tc>
                <a:tc>
                  <a:txBody>
                    <a:bodyPr/>
                    <a:lstStyle/>
                    <a:p>
                      <a:r>
                        <a:rPr lang="en-US" dirty="0"/>
                        <a:t>0.1</a:t>
                      </a:r>
                      <a:endParaRPr lang="en-US" dirty="0"/>
                    </a:p>
                  </a:txBody>
                  <a:tcPr/>
                </a:tc>
                <a:tc>
                  <a:txBody>
                    <a:bodyPr/>
                    <a:lstStyle/>
                    <a:p>
                      <a:r>
                        <a:rPr lang="en-US" dirty="0"/>
                        <a:t>0.1</a:t>
                      </a:r>
                      <a:endParaRPr lang="en-US" dirty="0"/>
                    </a:p>
                  </a:txBody>
                  <a:tcPr/>
                </a:tc>
              </a:tr>
              <a:tr h="370840">
                <a:tc>
                  <a:txBody>
                    <a:bodyPr/>
                    <a:lstStyle/>
                    <a:p>
                      <a:r>
                        <a:rPr lang="en-US" dirty="0" err="1"/>
                        <a:t>PbSe</a:t>
                      </a:r>
                      <a:endParaRPr lang="en-US" dirty="0"/>
                    </a:p>
                  </a:txBody>
                  <a:tcPr/>
                </a:tc>
                <a:tc>
                  <a:txBody>
                    <a:bodyPr/>
                    <a:lstStyle/>
                    <a:p>
                      <a:r>
                        <a:rPr lang="en-US" dirty="0"/>
                        <a:t>0.07</a:t>
                      </a:r>
                      <a:endParaRPr lang="en-US" dirty="0"/>
                    </a:p>
                  </a:txBody>
                  <a:tcPr/>
                </a:tc>
                <a:tc>
                  <a:txBody>
                    <a:bodyPr/>
                    <a:lstStyle/>
                    <a:p>
                      <a:r>
                        <a:rPr lang="en-US" dirty="0"/>
                        <a:t>0.06</a:t>
                      </a:r>
                      <a:endParaRPr lang="en-US" dirty="0"/>
                    </a:p>
                  </a:txBody>
                  <a:tcPr/>
                </a:tc>
              </a:tr>
            </a:tbl>
          </a:graphicData>
        </a:graphic>
      </p:graphicFrame>
      <p:sp>
        <p:nvSpPr>
          <p:cNvPr id="5" name="TextBox 4"/>
          <p:cNvSpPr txBox="1"/>
          <p:nvPr/>
        </p:nvSpPr>
        <p:spPr>
          <a:xfrm>
            <a:off x="4953000" y="6324600"/>
            <a:ext cx="3921138" cy="430887"/>
          </a:xfrm>
          <a:prstGeom prst="rect">
            <a:avLst/>
          </a:prstGeom>
          <a:noFill/>
        </p:spPr>
        <p:txBody>
          <a:bodyPr wrap="none" rtlCol="0">
            <a:spAutoFit/>
          </a:bodyPr>
          <a:lstStyle/>
          <a:p>
            <a:r>
              <a:rPr lang="en-US" dirty="0"/>
              <a:t>We will see it later in assignment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pPr defTabSz="838200"/>
            <a:fld id="{587AC3C1-ECE0-4C12-BE4C-A795F174D9D1}" type="datetime2">
              <a:rPr lang="en-US" smtClean="0"/>
            </a:fld>
            <a:endParaRPr lang="en-US"/>
          </a:p>
        </p:txBody>
      </p:sp>
      <p:sp>
        <p:nvSpPr>
          <p:cNvPr id="18435" name="Slide Number Placeholder 3"/>
          <p:cNvSpPr>
            <a:spLocks noGrp="1"/>
          </p:cNvSpPr>
          <p:nvPr>
            <p:ph type="sldNum" sz="quarter" idx="12"/>
          </p:nvPr>
        </p:nvSpPr>
        <p:spPr>
          <a:noFill/>
        </p:spPr>
        <p:txBody>
          <a:bodyPr/>
          <a:lstStyle/>
          <a:p>
            <a:pPr defTabSz="838200"/>
            <a:fld id="{2BD1E558-4FFF-4D21-A3F7-9DF90E2B699C}" type="slidenum">
              <a:rPr lang="en-US" smtClean="0"/>
            </a:fld>
            <a:endParaRPr lang="en-US"/>
          </a:p>
        </p:txBody>
      </p:sp>
      <p:sp>
        <p:nvSpPr>
          <p:cNvPr id="18436" name="TextBox 3"/>
          <p:cNvSpPr txBox="1">
            <a:spLocks noChangeArrowheads="1"/>
          </p:cNvSpPr>
          <p:nvPr/>
        </p:nvSpPr>
        <p:spPr bwMode="auto">
          <a:xfrm>
            <a:off x="1898651" y="130314"/>
            <a:ext cx="6767430" cy="707886"/>
          </a:xfrm>
          <a:prstGeom prst="rect">
            <a:avLst/>
          </a:prstGeom>
          <a:noFill/>
          <a:ln w="9525">
            <a:noFill/>
            <a:miter lim="800000"/>
          </a:ln>
        </p:spPr>
        <p:txBody>
          <a:bodyPr wrap="none">
            <a:spAutoFit/>
          </a:bodyPr>
          <a:lstStyle/>
          <a:p>
            <a:r>
              <a:rPr lang="en-US" sz="4000" dirty="0"/>
              <a:t>FORMULATION IN PHYSICS</a:t>
            </a:r>
            <a:endParaRPr lang="en-US" sz="4000" dirty="0"/>
          </a:p>
        </p:txBody>
      </p:sp>
      <p:sp>
        <p:nvSpPr>
          <p:cNvPr id="18437" name="TextBox 4"/>
          <p:cNvSpPr txBox="1">
            <a:spLocks noChangeArrowheads="1"/>
          </p:cNvSpPr>
          <p:nvPr/>
        </p:nvSpPr>
        <p:spPr bwMode="auto">
          <a:xfrm>
            <a:off x="914401" y="990601"/>
            <a:ext cx="2491388" cy="769441"/>
          </a:xfrm>
          <a:prstGeom prst="rect">
            <a:avLst/>
          </a:prstGeom>
          <a:noFill/>
          <a:ln w="9525">
            <a:noFill/>
            <a:miter lim="800000"/>
          </a:ln>
        </p:spPr>
        <p:txBody>
          <a:bodyPr wrap="none">
            <a:spAutoFit/>
          </a:bodyPr>
          <a:lstStyle/>
          <a:p>
            <a:r>
              <a:rPr lang="en-US"/>
              <a:t>Classical Mechanics</a:t>
            </a:r>
            <a:endParaRPr lang="en-US"/>
          </a:p>
          <a:p>
            <a:r>
              <a:rPr lang="en-US"/>
              <a:t>M, v</a:t>
            </a:r>
            <a:endParaRPr lang="en-US"/>
          </a:p>
        </p:txBody>
      </p:sp>
      <p:sp>
        <p:nvSpPr>
          <p:cNvPr id="18438" name="TextBox 5"/>
          <p:cNvSpPr txBox="1">
            <a:spLocks noChangeArrowheads="1"/>
          </p:cNvSpPr>
          <p:nvPr/>
        </p:nvSpPr>
        <p:spPr bwMode="auto">
          <a:xfrm>
            <a:off x="6161088" y="990601"/>
            <a:ext cx="2525050" cy="769441"/>
          </a:xfrm>
          <a:prstGeom prst="rect">
            <a:avLst/>
          </a:prstGeom>
          <a:noFill/>
          <a:ln w="9525">
            <a:noFill/>
            <a:miter lim="800000"/>
          </a:ln>
        </p:spPr>
        <p:txBody>
          <a:bodyPr wrap="none">
            <a:spAutoFit/>
          </a:bodyPr>
          <a:lstStyle/>
          <a:p>
            <a:r>
              <a:rPr lang="en-US"/>
              <a:t>Quantum Mechanics</a:t>
            </a:r>
            <a:endParaRPr lang="en-US"/>
          </a:p>
          <a:p>
            <a:r>
              <a:rPr lang="en-US"/>
              <a:t>M, v</a:t>
            </a:r>
            <a:endParaRPr lang="en-US"/>
          </a:p>
        </p:txBody>
      </p:sp>
      <p:sp>
        <p:nvSpPr>
          <p:cNvPr id="18439" name="TextBox 6"/>
          <p:cNvSpPr txBox="1">
            <a:spLocks noChangeArrowheads="1"/>
          </p:cNvSpPr>
          <p:nvPr/>
        </p:nvSpPr>
        <p:spPr bwMode="auto">
          <a:xfrm>
            <a:off x="533400" y="1905001"/>
            <a:ext cx="3385607" cy="769441"/>
          </a:xfrm>
          <a:prstGeom prst="rect">
            <a:avLst/>
          </a:prstGeom>
          <a:noFill/>
          <a:ln w="9525">
            <a:noFill/>
            <a:miter lim="800000"/>
          </a:ln>
        </p:spPr>
        <p:txBody>
          <a:bodyPr wrap="none">
            <a:spAutoFit/>
          </a:bodyPr>
          <a:lstStyle/>
          <a:p>
            <a:r>
              <a:rPr lang="en-US"/>
              <a:t>Special Theory of Relativity</a:t>
            </a:r>
            <a:endParaRPr lang="en-US"/>
          </a:p>
          <a:p>
            <a:r>
              <a:rPr lang="en-US"/>
              <a:t>M, c</a:t>
            </a:r>
            <a:endParaRPr lang="en-US"/>
          </a:p>
        </p:txBody>
      </p:sp>
      <p:sp>
        <p:nvSpPr>
          <p:cNvPr id="18440" name="TextBox 7"/>
          <p:cNvSpPr txBox="1">
            <a:spLocks noChangeArrowheads="1"/>
          </p:cNvSpPr>
          <p:nvPr/>
        </p:nvSpPr>
        <p:spPr bwMode="auto">
          <a:xfrm>
            <a:off x="6019800" y="1828801"/>
            <a:ext cx="2587568" cy="769441"/>
          </a:xfrm>
          <a:prstGeom prst="rect">
            <a:avLst/>
          </a:prstGeom>
          <a:noFill/>
          <a:ln w="9525">
            <a:noFill/>
            <a:miter lim="800000"/>
          </a:ln>
        </p:spPr>
        <p:txBody>
          <a:bodyPr wrap="none">
            <a:spAutoFit/>
          </a:bodyPr>
          <a:lstStyle/>
          <a:p>
            <a:r>
              <a:rPr lang="en-US"/>
              <a:t>Statistical Mechanics</a:t>
            </a:r>
            <a:endParaRPr lang="en-US"/>
          </a:p>
          <a:p>
            <a:r>
              <a:rPr lang="en-US"/>
              <a:t>M, v</a:t>
            </a:r>
            <a:endParaRPr lang="en-US"/>
          </a:p>
        </p:txBody>
      </p:sp>
      <p:sp>
        <p:nvSpPr>
          <p:cNvPr id="18441" name="TextBox 8"/>
          <p:cNvSpPr txBox="1">
            <a:spLocks noChangeArrowheads="1"/>
          </p:cNvSpPr>
          <p:nvPr/>
        </p:nvSpPr>
        <p:spPr bwMode="auto">
          <a:xfrm>
            <a:off x="3733800" y="1093788"/>
            <a:ext cx="434735" cy="430887"/>
          </a:xfrm>
          <a:prstGeom prst="rect">
            <a:avLst/>
          </a:prstGeom>
          <a:noFill/>
          <a:ln w="9525">
            <a:noFill/>
            <a:miter lim="800000"/>
          </a:ln>
        </p:spPr>
        <p:txBody>
          <a:bodyPr wrap="none">
            <a:spAutoFit/>
          </a:bodyPr>
          <a:lstStyle/>
          <a:p>
            <a:r>
              <a:rPr lang="en-US"/>
              <a:t>M</a:t>
            </a:r>
            <a:endParaRPr lang="en-US"/>
          </a:p>
        </p:txBody>
      </p:sp>
      <p:cxnSp>
        <p:nvCxnSpPr>
          <p:cNvPr id="18442" name="Straight Arrow Connector 10"/>
          <p:cNvCxnSpPr>
            <a:cxnSpLocks noChangeShapeType="1"/>
            <a:stCxn id="18441" idx="1"/>
          </p:cNvCxnSpPr>
          <p:nvPr/>
        </p:nvCxnSpPr>
        <p:spPr bwMode="auto">
          <a:xfrm rot="10800000" flipH="1" flipV="1">
            <a:off x="3733800" y="1309232"/>
            <a:ext cx="990600" cy="13156"/>
          </a:xfrm>
          <a:prstGeom prst="straightConnector1">
            <a:avLst/>
          </a:prstGeom>
          <a:noFill/>
          <a:ln w="9525" algn="ctr">
            <a:noFill/>
            <a:round/>
            <a:tailEnd type="arrow" w="med" len="med"/>
          </a:ln>
        </p:spPr>
      </p:cxnSp>
      <p:cxnSp>
        <p:nvCxnSpPr>
          <p:cNvPr id="18443" name="Straight Arrow Connector 12"/>
          <p:cNvCxnSpPr>
            <a:cxnSpLocks noChangeShapeType="1"/>
          </p:cNvCxnSpPr>
          <p:nvPr/>
        </p:nvCxnSpPr>
        <p:spPr bwMode="auto">
          <a:xfrm>
            <a:off x="4191000" y="1295400"/>
            <a:ext cx="1295400" cy="1588"/>
          </a:xfrm>
          <a:prstGeom prst="straightConnector1">
            <a:avLst/>
          </a:prstGeom>
          <a:noFill/>
          <a:ln w="9525" algn="ctr">
            <a:solidFill>
              <a:schemeClr val="tx2"/>
            </a:solidFill>
            <a:round/>
            <a:tailEnd type="arrow" w="med" len="med"/>
          </a:ln>
        </p:spPr>
      </p:cxnSp>
      <p:sp>
        <p:nvSpPr>
          <p:cNvPr id="18444" name="TextBox 13"/>
          <p:cNvSpPr txBox="1">
            <a:spLocks noChangeArrowheads="1"/>
          </p:cNvSpPr>
          <p:nvPr/>
        </p:nvSpPr>
        <p:spPr bwMode="auto">
          <a:xfrm>
            <a:off x="5638800" y="1066801"/>
            <a:ext cx="325730" cy="430887"/>
          </a:xfrm>
          <a:prstGeom prst="rect">
            <a:avLst/>
          </a:prstGeom>
          <a:noFill/>
          <a:ln w="9525">
            <a:noFill/>
            <a:miter lim="800000"/>
          </a:ln>
        </p:spPr>
        <p:txBody>
          <a:bodyPr wrap="none">
            <a:spAutoFit/>
          </a:bodyPr>
          <a:lstStyle/>
          <a:p>
            <a:r>
              <a:rPr lang="en-US"/>
              <a:t>0</a:t>
            </a:r>
            <a:endParaRPr lang="en-US"/>
          </a:p>
        </p:txBody>
      </p:sp>
      <p:cxnSp>
        <p:nvCxnSpPr>
          <p:cNvPr id="18445" name="Straight Arrow Connector 15"/>
          <p:cNvCxnSpPr>
            <a:cxnSpLocks noChangeShapeType="1"/>
          </p:cNvCxnSpPr>
          <p:nvPr/>
        </p:nvCxnSpPr>
        <p:spPr bwMode="auto">
          <a:xfrm rot="5400000">
            <a:off x="3733801" y="2208214"/>
            <a:ext cx="609600" cy="3175"/>
          </a:xfrm>
          <a:prstGeom prst="straightConnector1">
            <a:avLst/>
          </a:prstGeom>
          <a:noFill/>
          <a:ln w="9525" algn="ctr">
            <a:solidFill>
              <a:schemeClr val="tx1"/>
            </a:solidFill>
            <a:round/>
            <a:tailEnd type="arrow" w="med" len="med"/>
          </a:ln>
        </p:spPr>
      </p:cxnSp>
      <p:sp>
        <p:nvSpPr>
          <p:cNvPr id="18446" name="TextBox 16"/>
          <p:cNvSpPr txBox="1">
            <a:spLocks noChangeArrowheads="1"/>
          </p:cNvSpPr>
          <p:nvPr/>
        </p:nvSpPr>
        <p:spPr bwMode="auto">
          <a:xfrm>
            <a:off x="3865564" y="1474788"/>
            <a:ext cx="325731" cy="430887"/>
          </a:xfrm>
          <a:prstGeom prst="rect">
            <a:avLst/>
          </a:prstGeom>
          <a:noFill/>
          <a:ln w="9525">
            <a:noFill/>
            <a:miter lim="800000"/>
          </a:ln>
        </p:spPr>
        <p:txBody>
          <a:bodyPr wrap="none">
            <a:spAutoFit/>
          </a:bodyPr>
          <a:lstStyle/>
          <a:p>
            <a:r>
              <a:rPr lang="en-US"/>
              <a:t>v</a:t>
            </a:r>
            <a:endParaRPr lang="en-US"/>
          </a:p>
        </p:txBody>
      </p:sp>
      <p:sp>
        <p:nvSpPr>
          <p:cNvPr id="18447" name="TextBox 17"/>
          <p:cNvSpPr txBox="1">
            <a:spLocks noChangeArrowheads="1"/>
          </p:cNvSpPr>
          <p:nvPr/>
        </p:nvSpPr>
        <p:spPr bwMode="auto">
          <a:xfrm>
            <a:off x="3886200" y="2514601"/>
            <a:ext cx="309700" cy="430887"/>
          </a:xfrm>
          <a:prstGeom prst="rect">
            <a:avLst/>
          </a:prstGeom>
          <a:noFill/>
          <a:ln w="9525">
            <a:noFill/>
            <a:miter lim="800000"/>
          </a:ln>
        </p:spPr>
        <p:txBody>
          <a:bodyPr wrap="none">
            <a:spAutoFit/>
          </a:bodyPr>
          <a:lstStyle/>
          <a:p>
            <a:r>
              <a:rPr lang="en-US"/>
              <a:t>c</a:t>
            </a:r>
            <a:endParaRPr lang="en-US"/>
          </a:p>
        </p:txBody>
      </p:sp>
      <p:cxnSp>
        <p:nvCxnSpPr>
          <p:cNvPr id="18448" name="Straight Arrow Connector 19"/>
          <p:cNvCxnSpPr>
            <a:cxnSpLocks noChangeShapeType="1"/>
            <a:stCxn id="18441" idx="3"/>
          </p:cNvCxnSpPr>
          <p:nvPr/>
        </p:nvCxnSpPr>
        <p:spPr bwMode="auto">
          <a:xfrm>
            <a:off x="4168535" y="1309232"/>
            <a:ext cx="1470266" cy="671968"/>
          </a:xfrm>
          <a:prstGeom prst="straightConnector1">
            <a:avLst/>
          </a:prstGeom>
          <a:noFill/>
          <a:ln w="9525" algn="ctr">
            <a:solidFill>
              <a:schemeClr val="tx1"/>
            </a:solidFill>
            <a:round/>
            <a:tailEnd type="arrow" w="med" len="med"/>
          </a:ln>
        </p:spPr>
      </p:cxnSp>
      <p:cxnSp>
        <p:nvCxnSpPr>
          <p:cNvPr id="18449" name="Straight Arrow Connector 21"/>
          <p:cNvCxnSpPr>
            <a:cxnSpLocks noChangeShapeType="1"/>
            <a:stCxn id="18446" idx="2"/>
          </p:cNvCxnSpPr>
          <p:nvPr/>
        </p:nvCxnSpPr>
        <p:spPr bwMode="auto">
          <a:xfrm rot="16200000" flipH="1">
            <a:off x="4681552" y="1252552"/>
            <a:ext cx="304126" cy="1610371"/>
          </a:xfrm>
          <a:prstGeom prst="straightConnector1">
            <a:avLst/>
          </a:prstGeom>
          <a:noFill/>
          <a:ln w="9525" algn="ctr">
            <a:solidFill>
              <a:schemeClr val="tx1"/>
            </a:solidFill>
            <a:round/>
            <a:tailEnd type="arrow" w="med" len="med"/>
          </a:ln>
        </p:spPr>
      </p:cxnSp>
      <p:sp>
        <p:nvSpPr>
          <p:cNvPr id="18450" name="TextBox 22"/>
          <p:cNvSpPr txBox="1">
            <a:spLocks noChangeArrowheads="1"/>
          </p:cNvSpPr>
          <p:nvPr/>
        </p:nvSpPr>
        <p:spPr bwMode="auto">
          <a:xfrm>
            <a:off x="5715000" y="1752600"/>
            <a:ext cx="325730" cy="769441"/>
          </a:xfrm>
          <a:prstGeom prst="rect">
            <a:avLst/>
          </a:prstGeom>
          <a:noFill/>
          <a:ln w="9525">
            <a:noFill/>
            <a:miter lim="800000"/>
          </a:ln>
        </p:spPr>
        <p:txBody>
          <a:bodyPr wrap="none">
            <a:spAutoFit/>
          </a:bodyPr>
          <a:lstStyle/>
          <a:p>
            <a:r>
              <a:rPr lang="en-US"/>
              <a:t>0</a:t>
            </a:r>
            <a:endParaRPr lang="en-US"/>
          </a:p>
          <a:p>
            <a:r>
              <a:rPr lang="en-US"/>
              <a:t>c</a:t>
            </a:r>
            <a:endParaRPr lang="en-US"/>
          </a:p>
        </p:txBody>
      </p:sp>
      <p:sp>
        <p:nvSpPr>
          <p:cNvPr id="18451" name="TextBox 23"/>
          <p:cNvSpPr txBox="1">
            <a:spLocks noChangeArrowheads="1"/>
          </p:cNvSpPr>
          <p:nvPr/>
        </p:nvSpPr>
        <p:spPr bwMode="auto">
          <a:xfrm>
            <a:off x="228601" y="3048001"/>
            <a:ext cx="4041491" cy="430887"/>
          </a:xfrm>
          <a:prstGeom prst="rect">
            <a:avLst/>
          </a:prstGeom>
          <a:noFill/>
          <a:ln w="9525">
            <a:noFill/>
            <a:miter lim="800000"/>
          </a:ln>
        </p:spPr>
        <p:txBody>
          <a:bodyPr wrap="none">
            <a:spAutoFit/>
          </a:bodyPr>
          <a:lstStyle/>
          <a:p>
            <a:r>
              <a:rPr lang="en-US">
                <a:solidFill>
                  <a:srgbClr val="FF0000"/>
                </a:solidFill>
              </a:rPr>
              <a:t>There are four fundamental forces</a:t>
            </a:r>
            <a:endParaRPr lang="en-US">
              <a:solidFill>
                <a:srgbClr val="FF0000"/>
              </a:solidFill>
            </a:endParaRPr>
          </a:p>
        </p:txBody>
      </p:sp>
      <p:sp>
        <p:nvSpPr>
          <p:cNvPr id="18452" name="TextBox 24"/>
          <p:cNvSpPr txBox="1">
            <a:spLocks noChangeArrowheads="1"/>
          </p:cNvSpPr>
          <p:nvPr/>
        </p:nvSpPr>
        <p:spPr bwMode="auto">
          <a:xfrm>
            <a:off x="0" y="3633789"/>
            <a:ext cx="9906000" cy="2462213"/>
          </a:xfrm>
          <a:prstGeom prst="rect">
            <a:avLst/>
          </a:prstGeom>
          <a:noFill/>
          <a:ln w="9525">
            <a:noFill/>
            <a:miter lim="800000"/>
          </a:ln>
        </p:spPr>
        <p:txBody>
          <a:bodyPr>
            <a:spAutoFit/>
          </a:bodyPr>
          <a:lstStyle/>
          <a:p>
            <a:pPr algn="l"/>
            <a:r>
              <a:rPr lang="en-US"/>
              <a:t>1: Strong Forces which holds protons and neutrons together in the atomic nucleus. More than 100 times stronger than electric forces.</a:t>
            </a:r>
            <a:endParaRPr lang="en-US"/>
          </a:p>
          <a:p>
            <a:pPr algn="l"/>
            <a:r>
              <a:rPr lang="en-US"/>
              <a:t>2: Electromagnetic force : The name electro-magnet comes as electricity generates magnetic field but vice versa is not true.</a:t>
            </a:r>
            <a:endParaRPr lang="en-US"/>
          </a:p>
          <a:p>
            <a:pPr algn="l"/>
            <a:r>
              <a:rPr lang="en-US"/>
              <a:t>3: The weak forces which account for certain kinds of radioactive decay. They are not only of short range but they are far weaker than electromagnetic ones to begin with.</a:t>
            </a:r>
            <a:endParaRPr lang="en-US"/>
          </a:p>
          <a:p>
            <a:pPr algn="l"/>
            <a:r>
              <a:rPr lang="en-US"/>
              <a:t>4: Gravitational force between any two bodies having mass (M)</a:t>
            </a:r>
            <a:endParaRPr lang="en-US"/>
          </a:p>
        </p:txBody>
      </p:sp>
      <p:grpSp>
        <p:nvGrpSpPr>
          <p:cNvPr id="2" name="Group 4"/>
          <p:cNvGrpSpPr/>
          <p:nvPr/>
        </p:nvGrpSpPr>
        <p:grpSpPr bwMode="auto">
          <a:xfrm>
            <a:off x="1779985" y="1"/>
            <a:ext cx="6201139" cy="282575"/>
            <a:chOff x="1500166" y="-24"/>
            <a:chExt cx="5724839" cy="282738"/>
          </a:xfrm>
        </p:grpSpPr>
        <p:pic>
          <p:nvPicPr>
            <p:cNvPr id="22" name="Picture 4" descr="logo_iitp[1]"/>
            <p:cNvPicPr>
              <a:picLocks noChangeAspect="1" noChangeArrowheads="1"/>
            </p:cNvPicPr>
            <p:nvPr/>
          </p:nvPicPr>
          <p:blipFill>
            <a:blip r:embed="rId1"/>
            <a:srcRect/>
            <a:stretch>
              <a:fillRect/>
            </a:stretch>
          </p:blipFill>
          <p:spPr bwMode="auto">
            <a:xfrm>
              <a:off x="1500166" y="-24"/>
              <a:ext cx="285752" cy="282738"/>
            </a:xfrm>
            <a:prstGeom prst="rect">
              <a:avLst/>
            </a:prstGeom>
            <a:noFill/>
            <a:ln w="9525">
              <a:noFill/>
              <a:miter lim="800000"/>
              <a:headEnd/>
              <a:tailEnd/>
            </a:ln>
          </p:spPr>
        </p:pic>
        <p:sp>
          <p:nvSpPr>
            <p:cNvPr id="23" name="TextBox 6"/>
            <p:cNvSpPr txBox="1">
              <a:spLocks noChangeArrowheads="1"/>
            </p:cNvSpPr>
            <p:nvPr/>
          </p:nvSpPr>
          <p:spPr bwMode="auto">
            <a:xfrm>
              <a:off x="1785918" y="0"/>
              <a:ext cx="5439087" cy="277159"/>
            </a:xfrm>
            <a:prstGeom prst="rect">
              <a:avLst/>
            </a:prstGeom>
            <a:noFill/>
            <a:ln w="9525">
              <a:noFill/>
              <a:miter lim="800000"/>
            </a:ln>
          </p:spPr>
          <p:txBody>
            <a:bodyPr wrap="none">
              <a:spAutoFit/>
            </a:bodyPr>
            <a:lstStyle/>
            <a:p>
              <a:r>
                <a:rPr lang="en-US" sz="1200" dirty="0">
                  <a:solidFill>
                    <a:srgbClr val="000000"/>
                  </a:solidFill>
                </a:rPr>
                <a:t>Dr. </a:t>
              </a:r>
              <a:r>
                <a:rPr lang="en-US" sz="1200" dirty="0" err="1">
                  <a:solidFill>
                    <a:srgbClr val="000000"/>
                  </a:solidFill>
                </a:rPr>
                <a:t>Manoranjan</a:t>
              </a:r>
              <a:r>
                <a:rPr lang="en-US" sz="1200" dirty="0">
                  <a:solidFill>
                    <a:srgbClr val="000000"/>
                  </a:solidFill>
                </a:rPr>
                <a:t> </a:t>
              </a:r>
              <a:r>
                <a:rPr lang="en-US" sz="1200" dirty="0" err="1">
                  <a:solidFill>
                    <a:srgbClr val="000000"/>
                  </a:solidFill>
                </a:rPr>
                <a:t>Kar</a:t>
              </a:r>
              <a:r>
                <a:rPr lang="en-US" sz="1200" dirty="0">
                  <a:solidFill>
                    <a:srgbClr val="000000"/>
                  </a:solidFill>
                </a:rPr>
                <a:t> </a:t>
              </a:r>
              <a:r>
                <a:rPr lang="en-US" sz="1200" dirty="0">
                  <a:solidFill>
                    <a:srgbClr val="953735"/>
                  </a:solidFill>
                </a:rPr>
                <a:t>(</a:t>
              </a:r>
              <a:r>
                <a:rPr lang="en-US" sz="1200" i="1" dirty="0">
                  <a:solidFill>
                    <a:srgbClr val="953735"/>
                  </a:solidFill>
                </a:rPr>
                <a:t>mano@iitp.ac.in</a:t>
              </a:r>
              <a:r>
                <a:rPr lang="en-US" sz="1200" dirty="0">
                  <a:solidFill>
                    <a:srgbClr val="953735"/>
                  </a:solidFill>
                </a:rPr>
                <a:t>)</a:t>
              </a:r>
              <a:r>
                <a:rPr lang="en-US" sz="1200" dirty="0">
                  <a:solidFill>
                    <a:srgbClr val="000000"/>
                  </a:solidFill>
                </a:rPr>
                <a:t>, Indian Institute of Technology Patna, </a:t>
              </a:r>
              <a:r>
                <a:rPr lang="en-US" sz="1200" i="1" dirty="0">
                  <a:solidFill>
                    <a:srgbClr val="FF0000"/>
                  </a:solidFill>
                </a:rPr>
                <a:t>www.iitp.ac.in</a:t>
              </a:r>
              <a:endParaRPr lang="en-IN" sz="1200" i="1" dirty="0">
                <a:solidFill>
                  <a:srgbClr val="FF0000"/>
                </a:solidFill>
              </a:endParaRPr>
            </a:p>
          </p:txBody>
        </p:sp>
      </p:gr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dirty="0" smtClean="0"/>
            </a:fld>
            <a:endParaRPr lang="en-US" dirty="0"/>
          </a:p>
        </p:txBody>
      </p:sp>
      <p:sp>
        <p:nvSpPr>
          <p:cNvPr id="52228" name="TextBox 3"/>
          <p:cNvSpPr txBox="1">
            <a:spLocks noChangeArrowheads="1"/>
          </p:cNvSpPr>
          <p:nvPr/>
        </p:nvSpPr>
        <p:spPr bwMode="auto">
          <a:xfrm>
            <a:off x="2209800" y="0"/>
            <a:ext cx="5758308"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52229" name="Rectangle 4"/>
          <p:cNvSpPr>
            <a:spLocks noChangeArrowheads="1"/>
          </p:cNvSpPr>
          <p:nvPr/>
        </p:nvSpPr>
        <p:spPr bwMode="auto">
          <a:xfrm>
            <a:off x="0" y="914400"/>
            <a:ext cx="10287000" cy="4708981"/>
          </a:xfrm>
          <a:prstGeom prst="rect">
            <a:avLst/>
          </a:prstGeom>
          <a:noFill/>
          <a:ln w="9525">
            <a:noFill/>
            <a:miter lim="800000"/>
          </a:ln>
        </p:spPr>
        <p:txBody>
          <a:bodyPr wrap="square">
            <a:spAutoFit/>
          </a:bodyPr>
          <a:lstStyle/>
          <a:p>
            <a:pPr algn="l">
              <a:lnSpc>
                <a:spcPct val="150000"/>
              </a:lnSpc>
            </a:pPr>
            <a:r>
              <a:rPr lang="en-US" sz="2000" dirty="0"/>
              <a:t>1. Nanotechnology in upward motion: next future of science and technology is nanotechnology</a:t>
            </a:r>
            <a:endParaRPr lang="en-US" sz="2000" dirty="0"/>
          </a:p>
          <a:p>
            <a:pPr algn="l">
              <a:lnSpc>
                <a:spcPct val="150000"/>
              </a:lnSpc>
            </a:pPr>
            <a:r>
              <a:rPr lang="en-US" sz="2000" dirty="0"/>
              <a:t>2. Constructive - Destructive interference by thin films</a:t>
            </a:r>
            <a:endParaRPr lang="en-US" sz="2000" dirty="0"/>
          </a:p>
          <a:p>
            <a:pPr algn="l">
              <a:lnSpc>
                <a:spcPct val="150000"/>
              </a:lnSpc>
            </a:pPr>
            <a:r>
              <a:rPr lang="en-US" sz="2000" dirty="0"/>
              <a:t>3. Non-Reflective Surfaces</a:t>
            </a:r>
            <a:endParaRPr lang="en-US" sz="2000" dirty="0"/>
          </a:p>
          <a:p>
            <a:pPr algn="l">
              <a:lnSpc>
                <a:spcPct val="150000"/>
              </a:lnSpc>
            </a:pPr>
            <a:r>
              <a:rPr lang="en-US" sz="2000" dirty="0"/>
              <a:t>4. Super-Hydro-</a:t>
            </a:r>
            <a:r>
              <a:rPr lang="en-US" sz="2000" dirty="0" err="1"/>
              <a:t>Phobicity</a:t>
            </a:r>
            <a:endParaRPr lang="en-US" sz="2000" dirty="0"/>
          </a:p>
          <a:p>
            <a:pPr algn="l">
              <a:lnSpc>
                <a:spcPct val="150000"/>
              </a:lnSpc>
            </a:pPr>
            <a:r>
              <a:rPr lang="en-US" sz="2000" dirty="0"/>
              <a:t>5. Self-Cleaning</a:t>
            </a:r>
            <a:endParaRPr lang="en-US" sz="2000" dirty="0"/>
          </a:p>
          <a:p>
            <a:pPr algn="l">
              <a:lnSpc>
                <a:spcPct val="150000"/>
              </a:lnSpc>
            </a:pPr>
            <a:r>
              <a:rPr lang="en-US" sz="2000" dirty="0"/>
              <a:t>6. History</a:t>
            </a:r>
            <a:endParaRPr lang="en-US" sz="2000" dirty="0"/>
          </a:p>
          <a:p>
            <a:pPr algn="l">
              <a:lnSpc>
                <a:spcPct val="150000"/>
              </a:lnSpc>
            </a:pPr>
            <a:r>
              <a:rPr lang="en-US" sz="2000" dirty="0"/>
              <a:t>7. Why &lt;100nm</a:t>
            </a:r>
            <a:endParaRPr lang="en-US" sz="2000" dirty="0"/>
          </a:p>
          <a:p>
            <a:pPr algn="l">
              <a:lnSpc>
                <a:spcPct val="150000"/>
              </a:lnSpc>
            </a:pPr>
            <a:r>
              <a:rPr lang="en-US" sz="2000" dirty="0"/>
              <a:t>8. Magic Number</a:t>
            </a:r>
            <a:endParaRPr lang="en-US" sz="2000" dirty="0"/>
          </a:p>
          <a:p>
            <a:pPr algn="l">
              <a:lnSpc>
                <a:spcPct val="150000"/>
              </a:lnSpc>
            </a:pPr>
            <a:r>
              <a:rPr lang="en-US" sz="2000" dirty="0"/>
              <a:t>9- Confinement in Semiconductor</a:t>
            </a:r>
            <a:endParaRPr lang="en-US" sz="2000" dirty="0"/>
          </a:p>
          <a:p>
            <a:pPr algn="l">
              <a:lnSpc>
                <a:spcPct val="150000"/>
              </a:lnSpc>
            </a:pPr>
            <a:r>
              <a:rPr lang="en-US" sz="2000" dirty="0"/>
              <a:t>10-Magnetic nanoparticles</a:t>
            </a:r>
            <a:endParaRPr lang="en-US" sz="2000" dirty="0"/>
          </a:p>
        </p:txBody>
      </p:sp>
      <p:sp>
        <p:nvSpPr>
          <p:cNvPr id="7" name="TextBox 5"/>
          <p:cNvSpPr txBox="1">
            <a:spLocks noChangeArrowheads="1"/>
          </p:cNvSpPr>
          <p:nvPr/>
        </p:nvSpPr>
        <p:spPr bwMode="auto">
          <a:xfrm>
            <a:off x="2448465" y="5606295"/>
            <a:ext cx="6349752" cy="1323439"/>
          </a:xfrm>
          <a:prstGeom prst="rect">
            <a:avLst/>
          </a:prstGeom>
          <a:noFill/>
          <a:ln w="9525">
            <a:noFill/>
            <a:miter lim="800000"/>
          </a:ln>
        </p:spPr>
        <p:txBody>
          <a:bodyPr wrap="none">
            <a:spAutoFit/>
          </a:bodyPr>
          <a:lstStyle/>
          <a:p>
            <a:r>
              <a:rPr lang="en-US" sz="4000" dirty="0">
                <a:solidFill>
                  <a:srgbClr val="FF0000"/>
                </a:solidFill>
              </a:rPr>
              <a:t>Why Surface to Volume Ratio</a:t>
            </a:r>
            <a:endParaRPr lang="en-US" sz="4000" dirty="0">
              <a:solidFill>
                <a:srgbClr val="FF0000"/>
              </a:solidFill>
            </a:endParaRPr>
          </a:p>
          <a:p>
            <a:r>
              <a:rPr lang="en-US" sz="4000" dirty="0">
                <a:solidFill>
                  <a:srgbClr val="FF0000"/>
                </a:solidFill>
              </a:rPr>
              <a:t>Magic Number</a:t>
            </a:r>
            <a:endParaRPr lang="en-US" sz="4000" dirty="0">
              <a:solidFill>
                <a:srgbClr val="FF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sp>
        <p:nvSpPr>
          <p:cNvPr id="4" name="TextBox 3"/>
          <p:cNvSpPr txBox="1"/>
          <p:nvPr/>
        </p:nvSpPr>
        <p:spPr>
          <a:xfrm>
            <a:off x="3505200" y="0"/>
            <a:ext cx="2087431" cy="430887"/>
          </a:xfrm>
          <a:prstGeom prst="rect">
            <a:avLst/>
          </a:prstGeom>
          <a:noFill/>
        </p:spPr>
        <p:txBody>
          <a:bodyPr wrap="none" rtlCol="0">
            <a:spAutoFit/>
          </a:bodyPr>
          <a:lstStyle/>
          <a:p>
            <a:r>
              <a:rPr lang="en-US" dirty="0">
                <a:solidFill>
                  <a:srgbClr val="FF0000"/>
                </a:solidFill>
              </a:rPr>
              <a:t>BOHR RADIUS</a:t>
            </a:r>
            <a:endParaRPr lang="en-US" dirty="0">
              <a:solidFill>
                <a:srgbClr val="FF0000"/>
              </a:solidFill>
            </a:endParaRPr>
          </a:p>
        </p:txBody>
      </p:sp>
      <p:graphicFrame>
        <p:nvGraphicFramePr>
          <p:cNvPr id="6" name="Object 5"/>
          <p:cNvGraphicFramePr>
            <a:graphicFrameLocks noChangeAspect="1"/>
          </p:cNvGraphicFramePr>
          <p:nvPr/>
        </p:nvGraphicFramePr>
        <p:xfrm>
          <a:off x="0" y="457200"/>
          <a:ext cx="4572000" cy="4642338"/>
        </p:xfrm>
        <a:graphic>
          <a:graphicData uri="http://schemas.openxmlformats.org/presentationml/2006/ole">
            <mc:AlternateContent xmlns:mc="http://schemas.openxmlformats.org/markup-compatibility/2006">
              <mc:Choice xmlns:v="urn:schemas-microsoft-com:vml" Requires="v">
                <p:oleObj spid="_x0000_s4166" name="Equation" r:id="rId1" imgW="1651000" imgH="1676400" progId="Equation.3">
                  <p:embed/>
                </p:oleObj>
              </mc:Choice>
              <mc:Fallback>
                <p:oleObj name="Equation" r:id="rId1" imgW="1651000" imgH="1676400" progId="Equation.3">
                  <p:embed/>
                  <p:pic>
                    <p:nvPicPr>
                      <p:cNvPr id="0" name="Picture 41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4572000" cy="464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4085174" y="609600"/>
            <a:ext cx="4705134" cy="430887"/>
          </a:xfrm>
          <a:prstGeom prst="rect">
            <a:avLst/>
          </a:prstGeom>
          <a:noFill/>
        </p:spPr>
        <p:txBody>
          <a:bodyPr wrap="none" rtlCol="0">
            <a:spAutoFit/>
          </a:bodyPr>
          <a:lstStyle/>
          <a:p>
            <a:r>
              <a:rPr lang="en-US" dirty="0"/>
              <a:t>student can refer to any standard book </a:t>
            </a:r>
            <a:endParaRPr lang="en-US" dirty="0"/>
          </a:p>
        </p:txBody>
      </p:sp>
      <p:sp>
        <p:nvSpPr>
          <p:cNvPr id="8" name="TextBox 7"/>
          <p:cNvSpPr txBox="1"/>
          <p:nvPr/>
        </p:nvSpPr>
        <p:spPr>
          <a:xfrm>
            <a:off x="1828800" y="5181600"/>
            <a:ext cx="7656711" cy="1446550"/>
          </a:xfrm>
          <a:prstGeom prst="rect">
            <a:avLst/>
          </a:prstGeom>
          <a:noFill/>
        </p:spPr>
        <p:txBody>
          <a:bodyPr wrap="none" rtlCol="0">
            <a:spAutoFit/>
          </a:bodyPr>
          <a:lstStyle/>
          <a:p>
            <a:r>
              <a:rPr lang="en-US" dirty="0"/>
              <a:t>Calculate for the electron and hole in semiconductor….</a:t>
            </a:r>
            <a:endParaRPr lang="en-US" dirty="0"/>
          </a:p>
          <a:p>
            <a:r>
              <a:rPr lang="en-US" dirty="0"/>
              <a:t>One can feel the length. Also calculate corresponding wave length</a:t>
            </a:r>
            <a:endParaRPr lang="en-US" dirty="0"/>
          </a:p>
          <a:p>
            <a:r>
              <a:rPr lang="en-US" dirty="0"/>
              <a:t>2</a:t>
            </a:r>
            <a:r>
              <a:rPr lang="el-GR" dirty="0"/>
              <a:t>π</a:t>
            </a:r>
            <a:r>
              <a:rPr lang="en-US" dirty="0"/>
              <a:t>r = n</a:t>
            </a:r>
            <a:r>
              <a:rPr lang="el-GR" dirty="0"/>
              <a:t>λ</a:t>
            </a:r>
            <a:endParaRPr lang="en-US" dirty="0"/>
          </a:p>
          <a:p>
            <a:r>
              <a:rPr lang="en-US" dirty="0"/>
              <a:t>For example </a:t>
            </a:r>
            <a:r>
              <a:rPr lang="el-GR" dirty="0"/>
              <a:t>λ</a:t>
            </a:r>
            <a:r>
              <a:rPr lang="en-US" baseline="-25000" dirty="0"/>
              <a:t>e</a:t>
            </a:r>
            <a:r>
              <a:rPr lang="en-US" dirty="0"/>
              <a:t> = 0.528x2x3.14Å </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sp>
        <p:nvSpPr>
          <p:cNvPr id="4" name="TextBox 3"/>
          <p:cNvSpPr txBox="1"/>
          <p:nvPr/>
        </p:nvSpPr>
        <p:spPr>
          <a:xfrm>
            <a:off x="4191000" y="0"/>
            <a:ext cx="1418722" cy="430887"/>
          </a:xfrm>
          <a:prstGeom prst="rect">
            <a:avLst/>
          </a:prstGeom>
          <a:noFill/>
        </p:spPr>
        <p:txBody>
          <a:bodyPr wrap="none" rtlCol="0">
            <a:spAutoFit/>
          </a:bodyPr>
          <a:lstStyle/>
          <a:p>
            <a:r>
              <a:rPr lang="en-US" dirty="0">
                <a:solidFill>
                  <a:srgbClr val="FF0000"/>
                </a:solidFill>
              </a:rPr>
              <a:t>EXCITON</a:t>
            </a:r>
            <a:endParaRPr lang="en-US" dirty="0">
              <a:solidFill>
                <a:srgbClr val="FF0000"/>
              </a:solidFill>
            </a:endParaRPr>
          </a:p>
        </p:txBody>
      </p:sp>
      <p:sp>
        <p:nvSpPr>
          <p:cNvPr id="5" name="TextBox 4"/>
          <p:cNvSpPr txBox="1"/>
          <p:nvPr/>
        </p:nvSpPr>
        <p:spPr>
          <a:xfrm>
            <a:off x="1" y="457200"/>
            <a:ext cx="9906000" cy="5262979"/>
          </a:xfrm>
          <a:prstGeom prst="rect">
            <a:avLst/>
          </a:prstGeom>
          <a:noFill/>
        </p:spPr>
        <p:txBody>
          <a:bodyPr wrap="square" rtlCol="0">
            <a:spAutoFit/>
          </a:bodyPr>
          <a:lstStyle/>
          <a:p>
            <a:pPr algn="l"/>
            <a:r>
              <a:rPr lang="en-US" sz="2400" dirty="0" err="1">
                <a:solidFill>
                  <a:srgbClr val="0000FF"/>
                </a:solidFill>
              </a:rPr>
              <a:t>Excitons</a:t>
            </a:r>
            <a:r>
              <a:rPr lang="en-US" sz="2400" dirty="0">
                <a:solidFill>
                  <a:srgbClr val="0000FF"/>
                </a:solidFill>
              </a:rPr>
              <a:t> are </a:t>
            </a:r>
            <a:r>
              <a:rPr lang="en-US" sz="2400" dirty="0" err="1">
                <a:solidFill>
                  <a:srgbClr val="0000FF"/>
                </a:solidFill>
              </a:rPr>
              <a:t>coulombically</a:t>
            </a:r>
            <a:r>
              <a:rPr lang="en-US" sz="2400" dirty="0">
                <a:solidFill>
                  <a:srgbClr val="0000FF"/>
                </a:solidFill>
              </a:rPr>
              <a:t> bound electron-hole pairs. They form upon the absorption of light, which promotes an electron from the semiconductors valence band into its conduction band .</a:t>
            </a:r>
            <a:endParaRPr lang="en-US" sz="2400" dirty="0">
              <a:solidFill>
                <a:srgbClr val="0000FF"/>
              </a:solidFill>
            </a:endParaRPr>
          </a:p>
          <a:p>
            <a:pPr algn="l"/>
            <a:endParaRPr lang="en-US" sz="2400" dirty="0">
              <a:solidFill>
                <a:srgbClr val="0000FF"/>
              </a:solidFill>
            </a:endParaRPr>
          </a:p>
          <a:p>
            <a:pPr algn="l"/>
            <a:r>
              <a:rPr lang="en-US" sz="2400" dirty="0">
                <a:solidFill>
                  <a:srgbClr val="C00000"/>
                </a:solidFill>
              </a:rPr>
              <a:t>Mott- </a:t>
            </a:r>
            <a:r>
              <a:rPr lang="en-US" sz="2400" dirty="0" err="1">
                <a:solidFill>
                  <a:srgbClr val="C00000"/>
                </a:solidFill>
              </a:rPr>
              <a:t>Wannier</a:t>
            </a:r>
            <a:r>
              <a:rPr lang="en-US" sz="2400" dirty="0">
                <a:solidFill>
                  <a:srgbClr val="C00000"/>
                </a:solidFill>
              </a:rPr>
              <a:t> </a:t>
            </a:r>
            <a:r>
              <a:rPr lang="en-US" sz="2400" dirty="0">
                <a:solidFill>
                  <a:srgbClr val="0000FF"/>
                </a:solidFill>
              </a:rPr>
              <a:t>-&gt; Weaker coulomb interaction . Binding energy of electron – hole pair is less ~ 10meV</a:t>
            </a:r>
            <a:endParaRPr lang="en-US" sz="2400" dirty="0">
              <a:solidFill>
                <a:srgbClr val="0000FF"/>
              </a:solidFill>
            </a:endParaRPr>
          </a:p>
          <a:p>
            <a:pPr algn="l"/>
            <a:r>
              <a:rPr lang="en-US" sz="2400" dirty="0" err="1">
                <a:solidFill>
                  <a:srgbClr val="C00000"/>
                </a:solidFill>
              </a:rPr>
              <a:t>Frenkel</a:t>
            </a:r>
            <a:r>
              <a:rPr lang="en-US" sz="2400" dirty="0">
                <a:solidFill>
                  <a:srgbClr val="C00000"/>
                </a:solidFill>
              </a:rPr>
              <a:t> </a:t>
            </a:r>
            <a:r>
              <a:rPr lang="en-US" sz="2400" dirty="0" err="1">
                <a:solidFill>
                  <a:srgbClr val="C00000"/>
                </a:solidFill>
              </a:rPr>
              <a:t>Exciton</a:t>
            </a:r>
            <a:r>
              <a:rPr lang="en-US" sz="2400" dirty="0">
                <a:solidFill>
                  <a:srgbClr val="C00000"/>
                </a:solidFill>
              </a:rPr>
              <a:t> </a:t>
            </a:r>
            <a:r>
              <a:rPr lang="en-US" sz="2400" dirty="0">
                <a:solidFill>
                  <a:srgbClr val="0000FF"/>
                </a:solidFill>
              </a:rPr>
              <a:t>-&gt; Stronger coulomb interactions. Corresponding binding energies are of the order of 100meV</a:t>
            </a:r>
            <a:endParaRPr lang="en-US" sz="2400" dirty="0">
              <a:solidFill>
                <a:srgbClr val="0000FF"/>
              </a:solidFill>
            </a:endParaRPr>
          </a:p>
          <a:p>
            <a:pPr algn="l"/>
            <a:endParaRPr lang="en-US" sz="2400" dirty="0">
              <a:solidFill>
                <a:srgbClr val="0000FF"/>
              </a:solidFill>
            </a:endParaRPr>
          </a:p>
          <a:p>
            <a:pPr algn="l"/>
            <a:r>
              <a:rPr lang="en-US" sz="2400" dirty="0">
                <a:solidFill>
                  <a:srgbClr val="0000FF"/>
                </a:solidFill>
              </a:rPr>
              <a:t>The </a:t>
            </a:r>
            <a:r>
              <a:rPr lang="en-US" sz="2400" dirty="0" err="1">
                <a:solidFill>
                  <a:srgbClr val="0000FF"/>
                </a:solidFill>
              </a:rPr>
              <a:t>exciton</a:t>
            </a:r>
            <a:r>
              <a:rPr lang="en-US" sz="2400" dirty="0">
                <a:solidFill>
                  <a:srgbClr val="0000FF"/>
                </a:solidFill>
              </a:rPr>
              <a:t> formation energy is E</a:t>
            </a:r>
            <a:r>
              <a:rPr lang="en-US" sz="2400" baseline="-25000" dirty="0">
                <a:solidFill>
                  <a:srgbClr val="0000FF"/>
                </a:solidFill>
              </a:rPr>
              <a:t>x</a:t>
            </a:r>
            <a:r>
              <a:rPr lang="en-US" sz="2400" dirty="0">
                <a:solidFill>
                  <a:srgbClr val="0000FF"/>
                </a:solidFill>
              </a:rPr>
              <a:t>=</a:t>
            </a:r>
            <a:r>
              <a:rPr lang="en-US" sz="2400" dirty="0" err="1">
                <a:solidFill>
                  <a:srgbClr val="0000FF"/>
                </a:solidFill>
              </a:rPr>
              <a:t>E</a:t>
            </a:r>
            <a:r>
              <a:rPr lang="en-US" sz="2400" baseline="-25000" dirty="0" err="1">
                <a:solidFill>
                  <a:srgbClr val="0000FF"/>
                </a:solidFill>
              </a:rPr>
              <a:t>g</a:t>
            </a:r>
            <a:r>
              <a:rPr lang="en-US" sz="2400" dirty="0" err="1">
                <a:solidFill>
                  <a:srgbClr val="0000FF"/>
                </a:solidFill>
              </a:rPr>
              <a:t>-E</a:t>
            </a:r>
            <a:r>
              <a:rPr lang="en-US" sz="2400" baseline="-25000" dirty="0" err="1">
                <a:solidFill>
                  <a:srgbClr val="0000FF"/>
                </a:solidFill>
              </a:rPr>
              <a:t>bin</a:t>
            </a:r>
            <a:r>
              <a:rPr lang="en-US" sz="2400" dirty="0">
                <a:solidFill>
                  <a:srgbClr val="0000FF"/>
                </a:solidFill>
              </a:rPr>
              <a:t>. </a:t>
            </a:r>
            <a:r>
              <a:rPr lang="en-US" sz="2400" dirty="0" err="1">
                <a:solidFill>
                  <a:srgbClr val="0000FF"/>
                </a:solidFill>
              </a:rPr>
              <a:t>E</a:t>
            </a:r>
            <a:r>
              <a:rPr lang="en-US" sz="2400" baseline="-25000" dirty="0" err="1">
                <a:solidFill>
                  <a:srgbClr val="0000FF"/>
                </a:solidFill>
              </a:rPr>
              <a:t>bin</a:t>
            </a:r>
            <a:r>
              <a:rPr lang="en-US" sz="2400" dirty="0">
                <a:solidFill>
                  <a:srgbClr val="0000FF"/>
                </a:solidFill>
              </a:rPr>
              <a:t> –</a:t>
            </a:r>
            <a:r>
              <a:rPr lang="en-US" sz="2400" dirty="0" err="1">
                <a:solidFill>
                  <a:srgbClr val="0000FF"/>
                </a:solidFill>
              </a:rPr>
              <a:t>Exciton</a:t>
            </a:r>
            <a:r>
              <a:rPr lang="en-US" sz="2400" dirty="0">
                <a:solidFill>
                  <a:srgbClr val="0000FF"/>
                </a:solidFill>
              </a:rPr>
              <a:t> binding energy and </a:t>
            </a:r>
            <a:r>
              <a:rPr lang="en-US" sz="2400" dirty="0" err="1">
                <a:solidFill>
                  <a:srgbClr val="0000FF"/>
                </a:solidFill>
              </a:rPr>
              <a:t>E</a:t>
            </a:r>
            <a:r>
              <a:rPr lang="en-US" sz="2400" baseline="-25000" dirty="0" err="1">
                <a:solidFill>
                  <a:srgbClr val="0000FF"/>
                </a:solidFill>
              </a:rPr>
              <a:t>g</a:t>
            </a:r>
            <a:r>
              <a:rPr lang="en-US" sz="2400" dirty="0">
                <a:solidFill>
                  <a:srgbClr val="0000FF"/>
                </a:solidFill>
              </a:rPr>
              <a:t> – Semiconductor band gap.</a:t>
            </a:r>
            <a:endParaRPr lang="en-US" sz="2400" dirty="0">
              <a:solidFill>
                <a:srgbClr val="0000FF"/>
              </a:solidFill>
            </a:endParaRPr>
          </a:p>
          <a:p>
            <a:pPr algn="l"/>
            <a:r>
              <a:rPr lang="en-US" sz="2400" dirty="0">
                <a:solidFill>
                  <a:srgbClr val="0000FF"/>
                </a:solidFill>
              </a:rPr>
              <a:t>Mott – </a:t>
            </a:r>
            <a:r>
              <a:rPr lang="en-US" sz="2400" dirty="0" err="1">
                <a:solidFill>
                  <a:srgbClr val="0000FF"/>
                </a:solidFill>
              </a:rPr>
              <a:t>Wannier</a:t>
            </a:r>
            <a:r>
              <a:rPr lang="en-US" sz="2400" dirty="0">
                <a:solidFill>
                  <a:srgbClr val="0000FF"/>
                </a:solidFill>
              </a:rPr>
              <a:t> </a:t>
            </a:r>
            <a:r>
              <a:rPr lang="en-US" sz="2400" dirty="0" err="1">
                <a:solidFill>
                  <a:srgbClr val="0000FF"/>
                </a:solidFill>
              </a:rPr>
              <a:t>exciton</a:t>
            </a:r>
            <a:r>
              <a:rPr lang="en-US" sz="2400" dirty="0">
                <a:solidFill>
                  <a:srgbClr val="0000FF"/>
                </a:solidFill>
              </a:rPr>
              <a:t> are not stable at room temperature as thermal energy at room temperature K</a:t>
            </a:r>
            <a:r>
              <a:rPr lang="en-US" sz="2400" baseline="-25000" dirty="0">
                <a:solidFill>
                  <a:srgbClr val="0000FF"/>
                </a:solidFill>
              </a:rPr>
              <a:t>B</a:t>
            </a:r>
            <a:r>
              <a:rPr lang="en-US" sz="2400" dirty="0">
                <a:solidFill>
                  <a:srgbClr val="0000FF"/>
                </a:solidFill>
              </a:rPr>
              <a:t>T ~25meV. It is stable where K</a:t>
            </a:r>
            <a:r>
              <a:rPr lang="en-US" sz="2400" baseline="-25000" dirty="0">
                <a:solidFill>
                  <a:srgbClr val="0000FF"/>
                </a:solidFill>
              </a:rPr>
              <a:t>B</a:t>
            </a:r>
            <a:r>
              <a:rPr lang="en-US" sz="2400" dirty="0">
                <a:solidFill>
                  <a:srgbClr val="0000FF"/>
                </a:solidFill>
              </a:rPr>
              <a:t>T ~1meV</a:t>
            </a:r>
            <a:endParaRPr lang="en-US" sz="2400" dirty="0">
              <a:solidFill>
                <a:srgbClr val="0000FF"/>
              </a:solidFill>
            </a:endParaRPr>
          </a:p>
          <a:p>
            <a:pPr algn="l"/>
            <a:r>
              <a:rPr lang="en-US" sz="2400" dirty="0">
                <a:solidFill>
                  <a:srgbClr val="0000FF"/>
                </a:solidFill>
              </a:rPr>
              <a:t>In nanostructure -&gt; Situation different as they stay close to each other.</a:t>
            </a:r>
            <a:endParaRPr lang="en-US" sz="2400" dirty="0">
              <a:solidFill>
                <a:srgbClr val="0000FF"/>
              </a:solidFill>
            </a:endParaRPr>
          </a:p>
        </p:txBody>
      </p:sp>
      <p:sp>
        <p:nvSpPr>
          <p:cNvPr id="6" name="TextBox 5"/>
          <p:cNvSpPr txBox="1"/>
          <p:nvPr/>
        </p:nvSpPr>
        <p:spPr>
          <a:xfrm>
            <a:off x="381000" y="5943600"/>
            <a:ext cx="8356390" cy="430887"/>
          </a:xfrm>
          <a:prstGeom prst="rect">
            <a:avLst/>
          </a:prstGeom>
          <a:noFill/>
        </p:spPr>
        <p:txBody>
          <a:bodyPr wrap="none" rtlCol="0">
            <a:spAutoFit/>
          </a:bodyPr>
          <a:lstStyle/>
          <a:p>
            <a:r>
              <a:rPr lang="en-US" dirty="0"/>
              <a:t>(Semiconductor : Mott-</a:t>
            </a:r>
            <a:r>
              <a:rPr lang="en-US" dirty="0" err="1"/>
              <a:t>Wannier</a:t>
            </a:r>
            <a:r>
              <a:rPr lang="en-US" dirty="0"/>
              <a:t> </a:t>
            </a:r>
            <a:r>
              <a:rPr lang="en-US" dirty="0" err="1"/>
              <a:t>Excitons</a:t>
            </a:r>
            <a:r>
              <a:rPr lang="en-US" dirty="0"/>
              <a:t>, </a:t>
            </a:r>
            <a:r>
              <a:rPr lang="el-GR" dirty="0"/>
              <a:t>ε</a:t>
            </a:r>
            <a:r>
              <a:rPr lang="en-US" dirty="0"/>
              <a:t> ~ 10, Organic where, </a:t>
            </a:r>
            <a:r>
              <a:rPr lang="el-GR" dirty="0"/>
              <a:t>ε</a:t>
            </a:r>
            <a:r>
              <a:rPr lang="en-US" dirty="0"/>
              <a:t> ~ 2 )</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sp>
        <p:nvSpPr>
          <p:cNvPr id="4" name="TextBox 3"/>
          <p:cNvSpPr txBox="1"/>
          <p:nvPr/>
        </p:nvSpPr>
        <p:spPr>
          <a:xfrm>
            <a:off x="3048000" y="381000"/>
            <a:ext cx="3169458" cy="430887"/>
          </a:xfrm>
          <a:prstGeom prst="rect">
            <a:avLst/>
          </a:prstGeom>
          <a:noFill/>
        </p:spPr>
        <p:txBody>
          <a:bodyPr wrap="none" rtlCol="0">
            <a:spAutoFit/>
          </a:bodyPr>
          <a:lstStyle/>
          <a:p>
            <a:r>
              <a:rPr lang="en-US" dirty="0">
                <a:solidFill>
                  <a:srgbClr val="C00000"/>
                </a:solidFill>
              </a:rPr>
              <a:t>Bulk </a:t>
            </a:r>
            <a:r>
              <a:rPr lang="en-US" dirty="0" err="1">
                <a:solidFill>
                  <a:srgbClr val="C00000"/>
                </a:solidFill>
              </a:rPr>
              <a:t>Exciton</a:t>
            </a:r>
            <a:r>
              <a:rPr lang="en-US" dirty="0">
                <a:solidFill>
                  <a:srgbClr val="C00000"/>
                </a:solidFill>
              </a:rPr>
              <a:t> Bohr Radius</a:t>
            </a:r>
            <a:endParaRPr lang="en-US" dirty="0">
              <a:solidFill>
                <a:srgbClr val="C00000"/>
              </a:solidFill>
            </a:endParaRPr>
          </a:p>
        </p:txBody>
      </p:sp>
      <p:graphicFrame>
        <p:nvGraphicFramePr>
          <p:cNvPr id="160770" name="Object 2"/>
          <p:cNvGraphicFramePr>
            <a:graphicFrameLocks noChangeAspect="1"/>
          </p:cNvGraphicFramePr>
          <p:nvPr/>
        </p:nvGraphicFramePr>
        <p:xfrm>
          <a:off x="0" y="990600"/>
          <a:ext cx="7739884" cy="4075113"/>
        </p:xfrm>
        <a:graphic>
          <a:graphicData uri="http://schemas.openxmlformats.org/presentationml/2006/ole">
            <mc:AlternateContent xmlns:mc="http://schemas.openxmlformats.org/markup-compatibility/2006">
              <mc:Choice xmlns:v="urn:schemas-microsoft-com:vml" Requires="v">
                <p:oleObj spid="_x0000_s5190" name="Equation" r:id="rId1" imgW="4076700" imgH="2146300" progId="Equation.3">
                  <p:embed/>
                </p:oleObj>
              </mc:Choice>
              <mc:Fallback>
                <p:oleObj name="Equation" r:id="rId1" imgW="4076700" imgH="2146300" progId="Equation.3">
                  <p:embed/>
                  <p:pic>
                    <p:nvPicPr>
                      <p:cNvPr id="0" name="Picture 5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7739884" cy="4075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3657600" y="4114800"/>
            <a:ext cx="5036609" cy="1107996"/>
          </a:xfrm>
          <a:prstGeom prst="rect">
            <a:avLst/>
          </a:prstGeom>
          <a:noFill/>
        </p:spPr>
        <p:txBody>
          <a:bodyPr wrap="square" rtlCol="0">
            <a:spAutoFit/>
          </a:bodyPr>
          <a:lstStyle/>
          <a:p>
            <a:r>
              <a:rPr lang="en-US" dirty="0"/>
              <a:t>So Bohr radius depends upon dielectric constant of semiconductor. It depends upon frequency. Let us take optical range</a:t>
            </a:r>
            <a:endParaRPr lang="en-US" dirty="0"/>
          </a:p>
        </p:txBody>
      </p:sp>
      <p:sp>
        <p:nvSpPr>
          <p:cNvPr id="7" name="TextBox 6"/>
          <p:cNvSpPr txBox="1"/>
          <p:nvPr/>
        </p:nvSpPr>
        <p:spPr>
          <a:xfrm>
            <a:off x="457200" y="5257800"/>
            <a:ext cx="1518364" cy="430887"/>
          </a:xfrm>
          <a:prstGeom prst="rect">
            <a:avLst/>
          </a:prstGeom>
          <a:noFill/>
        </p:spPr>
        <p:txBody>
          <a:bodyPr wrap="none" rtlCol="0">
            <a:spAutoFit/>
          </a:bodyPr>
          <a:lstStyle/>
          <a:p>
            <a:r>
              <a:rPr lang="en-US" dirty="0">
                <a:solidFill>
                  <a:srgbClr val="C00000"/>
                </a:solidFill>
              </a:rPr>
              <a:t>EXAMPLE</a:t>
            </a:r>
            <a:endParaRPr lang="en-US" dirty="0">
              <a:solidFill>
                <a:srgbClr val="C00000"/>
              </a:solidFill>
            </a:endParaRPr>
          </a:p>
        </p:txBody>
      </p:sp>
      <p:sp>
        <p:nvSpPr>
          <p:cNvPr id="8" name="TextBox 7"/>
          <p:cNvSpPr txBox="1"/>
          <p:nvPr/>
        </p:nvSpPr>
        <p:spPr>
          <a:xfrm>
            <a:off x="1219200" y="5638800"/>
            <a:ext cx="8592417" cy="1107996"/>
          </a:xfrm>
          <a:prstGeom prst="rect">
            <a:avLst/>
          </a:prstGeom>
          <a:noFill/>
        </p:spPr>
        <p:txBody>
          <a:bodyPr wrap="none" rtlCol="0">
            <a:spAutoFit/>
          </a:bodyPr>
          <a:lstStyle/>
          <a:p>
            <a:r>
              <a:rPr lang="en-US" dirty="0" err="1"/>
              <a:t>CdSe</a:t>
            </a:r>
            <a:r>
              <a:rPr lang="en-US" dirty="0"/>
              <a:t>: </a:t>
            </a:r>
            <a:r>
              <a:rPr lang="el-GR" dirty="0"/>
              <a:t>ε</a:t>
            </a:r>
            <a:r>
              <a:rPr lang="en-US" baseline="-25000" dirty="0"/>
              <a:t>optical</a:t>
            </a:r>
            <a:r>
              <a:rPr lang="en-US" dirty="0"/>
              <a:t> ~ 9.7, me = 0.13m</a:t>
            </a:r>
            <a:r>
              <a:rPr lang="en-US" baseline="-25000" dirty="0"/>
              <a:t>0</a:t>
            </a:r>
            <a:r>
              <a:rPr lang="en-US" dirty="0"/>
              <a:t>, </a:t>
            </a:r>
            <a:r>
              <a:rPr lang="en-US" dirty="0" err="1"/>
              <a:t>m</a:t>
            </a:r>
            <a:r>
              <a:rPr lang="en-US" baseline="-25000" dirty="0" err="1"/>
              <a:t>h</a:t>
            </a:r>
            <a:r>
              <a:rPr lang="en-US" dirty="0"/>
              <a:t> = 0.45m</a:t>
            </a:r>
            <a:r>
              <a:rPr lang="en-US" baseline="-25000" dirty="0"/>
              <a:t>o</a:t>
            </a:r>
            <a:r>
              <a:rPr lang="en-US" dirty="0"/>
              <a:t>,</a:t>
            </a:r>
            <a:r>
              <a:rPr lang="el-GR" dirty="0"/>
              <a:t>μ</a:t>
            </a:r>
            <a:r>
              <a:rPr lang="en-US" dirty="0"/>
              <a:t>=9.2x10</a:t>
            </a:r>
            <a:r>
              <a:rPr lang="en-US" baseline="30000" dirty="0"/>
              <a:t>-32</a:t>
            </a:r>
            <a:r>
              <a:rPr lang="en-US" dirty="0"/>
              <a:t>kg, </a:t>
            </a:r>
            <a:r>
              <a:rPr lang="en-US" dirty="0" err="1"/>
              <a:t>a</a:t>
            </a:r>
            <a:r>
              <a:rPr lang="en-US" baseline="-25000" dirty="0" err="1"/>
              <a:t>B</a:t>
            </a:r>
            <a:r>
              <a:rPr lang="en-US" dirty="0"/>
              <a:t>=5.07nm</a:t>
            </a:r>
            <a:endParaRPr lang="en-US" dirty="0"/>
          </a:p>
          <a:p>
            <a:r>
              <a:rPr lang="en-US" dirty="0" err="1"/>
              <a:t>ZnO</a:t>
            </a:r>
            <a:r>
              <a:rPr lang="en-US" dirty="0"/>
              <a:t>:  </a:t>
            </a:r>
            <a:r>
              <a:rPr lang="el-GR" dirty="0"/>
              <a:t>ε</a:t>
            </a:r>
            <a:r>
              <a:rPr lang="en-US" baseline="-25000" dirty="0"/>
              <a:t>optical</a:t>
            </a:r>
            <a:r>
              <a:rPr lang="en-US" dirty="0"/>
              <a:t> ~ 3.7, me = 0.24m</a:t>
            </a:r>
            <a:r>
              <a:rPr lang="en-US" baseline="-25000" dirty="0"/>
              <a:t>0</a:t>
            </a:r>
            <a:r>
              <a:rPr lang="en-US" dirty="0"/>
              <a:t>, </a:t>
            </a:r>
            <a:r>
              <a:rPr lang="en-US" dirty="0" err="1"/>
              <a:t>m</a:t>
            </a:r>
            <a:r>
              <a:rPr lang="en-US" baseline="-25000" dirty="0" err="1"/>
              <a:t>h</a:t>
            </a:r>
            <a:r>
              <a:rPr lang="en-US" dirty="0"/>
              <a:t> = 0.45m</a:t>
            </a:r>
            <a:r>
              <a:rPr lang="en-US" baseline="-25000" dirty="0"/>
              <a:t>o</a:t>
            </a:r>
            <a:r>
              <a:rPr lang="en-US" dirty="0"/>
              <a:t>,</a:t>
            </a:r>
            <a:r>
              <a:rPr lang="el-GR" dirty="0"/>
              <a:t>μ</a:t>
            </a:r>
            <a:r>
              <a:rPr lang="en-US" dirty="0"/>
              <a:t>=1.4x10</a:t>
            </a:r>
            <a:r>
              <a:rPr lang="en-US" baseline="30000" dirty="0"/>
              <a:t>-32</a:t>
            </a:r>
            <a:r>
              <a:rPr lang="en-US" dirty="0"/>
              <a:t>kg, </a:t>
            </a:r>
            <a:r>
              <a:rPr lang="en-US" dirty="0" err="1"/>
              <a:t>a</a:t>
            </a:r>
            <a:r>
              <a:rPr lang="en-US" baseline="-25000" dirty="0" err="1"/>
              <a:t>B</a:t>
            </a:r>
            <a:r>
              <a:rPr lang="en-US" dirty="0"/>
              <a:t>=1.24nm</a:t>
            </a:r>
            <a:endParaRPr lang="en-US" dirty="0"/>
          </a:p>
          <a:p>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sp>
        <p:nvSpPr>
          <p:cNvPr id="4" name="TextBox 3"/>
          <p:cNvSpPr txBox="1"/>
          <p:nvPr/>
        </p:nvSpPr>
        <p:spPr>
          <a:xfrm>
            <a:off x="2819400" y="0"/>
            <a:ext cx="3182026" cy="430887"/>
          </a:xfrm>
          <a:prstGeom prst="rect">
            <a:avLst/>
          </a:prstGeom>
          <a:noFill/>
        </p:spPr>
        <p:txBody>
          <a:bodyPr wrap="none" rtlCol="0">
            <a:spAutoFit/>
          </a:bodyPr>
          <a:lstStyle/>
          <a:p>
            <a:r>
              <a:rPr lang="en-US" dirty="0">
                <a:solidFill>
                  <a:srgbClr val="C00000"/>
                </a:solidFill>
              </a:rPr>
              <a:t>CONFINEMENT REGIM</a:t>
            </a:r>
            <a:endParaRPr lang="en-US" dirty="0">
              <a:solidFill>
                <a:srgbClr val="C00000"/>
              </a:solidFill>
            </a:endParaRPr>
          </a:p>
        </p:txBody>
      </p:sp>
      <p:pic>
        <p:nvPicPr>
          <p:cNvPr id="161795" name="Picture 3"/>
          <p:cNvPicPr>
            <a:picLocks noChangeAspect="1" noChangeArrowheads="1"/>
          </p:cNvPicPr>
          <p:nvPr/>
        </p:nvPicPr>
        <p:blipFill>
          <a:blip r:embed="rId1"/>
          <a:srcRect/>
          <a:stretch>
            <a:fillRect/>
          </a:stretch>
        </p:blipFill>
        <p:spPr bwMode="auto">
          <a:xfrm>
            <a:off x="457200" y="1981200"/>
            <a:ext cx="3905250" cy="1743075"/>
          </a:xfrm>
          <a:prstGeom prst="rect">
            <a:avLst/>
          </a:prstGeom>
          <a:noFill/>
          <a:ln w="9525" cap="flat" cmpd="sng" algn="ctr">
            <a:noFill/>
            <a:prstDash val="solid"/>
            <a:miter lim="800000"/>
            <a:headEnd/>
            <a:tailEnd/>
          </a:ln>
          <a:effectLst/>
        </p:spPr>
      </p:pic>
      <p:pic>
        <p:nvPicPr>
          <p:cNvPr id="161796" name="Picture 4"/>
          <p:cNvPicPr>
            <a:picLocks noChangeAspect="1" noChangeArrowheads="1"/>
          </p:cNvPicPr>
          <p:nvPr/>
        </p:nvPicPr>
        <p:blipFill>
          <a:blip r:embed="rId2"/>
          <a:srcRect/>
          <a:stretch>
            <a:fillRect/>
          </a:stretch>
        </p:blipFill>
        <p:spPr bwMode="auto">
          <a:xfrm rot="10541593">
            <a:off x="381000" y="3810000"/>
            <a:ext cx="5667375" cy="2495550"/>
          </a:xfrm>
          <a:prstGeom prst="rect">
            <a:avLst/>
          </a:prstGeom>
          <a:noFill/>
          <a:ln w="9525" cap="flat" cmpd="sng" algn="ctr">
            <a:noFill/>
            <a:prstDash val="solid"/>
            <a:miter lim="800000"/>
            <a:headEnd/>
            <a:tailEnd/>
          </a:ln>
          <a:effectLst/>
        </p:spPr>
      </p:pic>
      <p:pic>
        <p:nvPicPr>
          <p:cNvPr id="161797" name="Picture 5"/>
          <p:cNvPicPr>
            <a:picLocks noChangeAspect="1" noChangeArrowheads="1"/>
          </p:cNvPicPr>
          <p:nvPr/>
        </p:nvPicPr>
        <p:blipFill>
          <a:blip r:embed="rId3"/>
          <a:srcRect/>
          <a:stretch>
            <a:fillRect/>
          </a:stretch>
        </p:blipFill>
        <p:spPr bwMode="auto">
          <a:xfrm>
            <a:off x="152400" y="457200"/>
            <a:ext cx="4467225" cy="1438275"/>
          </a:xfrm>
          <a:prstGeom prst="rect">
            <a:avLst/>
          </a:prstGeom>
          <a:noFill/>
          <a:ln w="9525" cap="flat" cmpd="sng" algn="ctr">
            <a:noFill/>
            <a:prstDash val="solid"/>
            <a:miter lim="800000"/>
            <a:headEnd/>
            <a:tailEnd/>
          </a:ln>
          <a:effectLst/>
        </p:spPr>
      </p:pic>
      <p:sp>
        <p:nvSpPr>
          <p:cNvPr id="9" name="TextBox 8"/>
          <p:cNvSpPr txBox="1"/>
          <p:nvPr/>
        </p:nvSpPr>
        <p:spPr>
          <a:xfrm>
            <a:off x="5580290" y="838200"/>
            <a:ext cx="3640612" cy="430887"/>
          </a:xfrm>
          <a:prstGeom prst="rect">
            <a:avLst/>
          </a:prstGeom>
          <a:noFill/>
        </p:spPr>
        <p:txBody>
          <a:bodyPr wrap="none" rtlCol="0">
            <a:spAutoFit/>
          </a:bodyPr>
          <a:lstStyle/>
          <a:p>
            <a:r>
              <a:rPr lang="en-US" dirty="0"/>
              <a:t>Weak Confinement: </a:t>
            </a:r>
            <a:r>
              <a:rPr lang="el-GR" dirty="0">
                <a:latin typeface="Arial" panose="020B0604020202020204" pitchFamily="34" charset="0"/>
                <a:cs typeface="Arial" panose="020B0604020202020204" pitchFamily="34" charset="0"/>
              </a:rPr>
              <a:t>λ</a:t>
            </a:r>
            <a:r>
              <a:rPr lang="en-US" dirty="0"/>
              <a:t>&gt;</a:t>
            </a:r>
            <a:r>
              <a:rPr lang="el-GR" dirty="0">
                <a:latin typeface="Arial" panose="020B0604020202020204" pitchFamily="34" charset="0"/>
                <a:cs typeface="Arial" panose="020B0604020202020204" pitchFamily="34" charset="0"/>
              </a:rPr>
              <a:t> λ</a:t>
            </a:r>
            <a:r>
              <a:rPr lang="en-US" baseline="-25000" dirty="0"/>
              <a:t>e</a:t>
            </a:r>
            <a:r>
              <a:rPr lang="en-US" dirty="0"/>
              <a:t>, </a:t>
            </a:r>
            <a:r>
              <a:rPr lang="el-GR" dirty="0">
                <a:latin typeface="Arial" panose="020B0604020202020204" pitchFamily="34" charset="0"/>
                <a:cs typeface="Arial" panose="020B0604020202020204" pitchFamily="34" charset="0"/>
              </a:rPr>
              <a:t>λ </a:t>
            </a:r>
            <a:r>
              <a:rPr lang="en-US" baseline="-25000" dirty="0"/>
              <a:t>h</a:t>
            </a:r>
            <a:r>
              <a:rPr lang="en-US" dirty="0"/>
              <a:t>.</a:t>
            </a:r>
            <a:endParaRPr lang="en-US" dirty="0"/>
          </a:p>
        </p:txBody>
      </p:sp>
      <p:sp>
        <p:nvSpPr>
          <p:cNvPr id="10" name="TextBox 9"/>
          <p:cNvSpPr txBox="1"/>
          <p:nvPr/>
        </p:nvSpPr>
        <p:spPr>
          <a:xfrm>
            <a:off x="5005271" y="2388513"/>
            <a:ext cx="4685898" cy="430887"/>
          </a:xfrm>
          <a:prstGeom prst="rect">
            <a:avLst/>
          </a:prstGeom>
          <a:noFill/>
        </p:spPr>
        <p:txBody>
          <a:bodyPr wrap="none" rtlCol="0">
            <a:spAutoFit/>
          </a:bodyPr>
          <a:lstStyle/>
          <a:p>
            <a:r>
              <a:rPr lang="en-US" dirty="0"/>
              <a:t>Intermediate Confinement: </a:t>
            </a:r>
            <a:r>
              <a:rPr lang="el-GR" dirty="0">
                <a:latin typeface="Arial" panose="020B0604020202020204" pitchFamily="34" charset="0"/>
                <a:cs typeface="Arial" panose="020B0604020202020204" pitchFamily="34" charset="0"/>
              </a:rPr>
              <a:t>λ </a:t>
            </a:r>
            <a:r>
              <a:rPr lang="en-US" baseline="-25000" dirty="0"/>
              <a:t>h</a:t>
            </a:r>
            <a:r>
              <a:rPr lang="en-US" dirty="0"/>
              <a:t>&lt;</a:t>
            </a:r>
            <a:r>
              <a:rPr lang="el-GR" dirty="0">
                <a:latin typeface="Arial" panose="020B0604020202020204" pitchFamily="34" charset="0"/>
                <a:cs typeface="Arial" panose="020B0604020202020204" pitchFamily="34" charset="0"/>
              </a:rPr>
              <a:t> λ </a:t>
            </a:r>
            <a:r>
              <a:rPr lang="en-US" dirty="0"/>
              <a:t>&lt;</a:t>
            </a:r>
            <a:r>
              <a:rPr lang="el-GR" dirty="0">
                <a:latin typeface="Arial" panose="020B0604020202020204" pitchFamily="34" charset="0"/>
                <a:cs typeface="Arial" panose="020B0604020202020204" pitchFamily="34" charset="0"/>
              </a:rPr>
              <a:t> λ </a:t>
            </a:r>
            <a:r>
              <a:rPr lang="en-US" baseline="-25000" dirty="0"/>
              <a:t>e</a:t>
            </a:r>
            <a:r>
              <a:rPr lang="en-US" dirty="0"/>
              <a:t>.</a:t>
            </a:r>
            <a:endParaRPr lang="en-US" dirty="0"/>
          </a:p>
        </p:txBody>
      </p:sp>
      <p:sp>
        <p:nvSpPr>
          <p:cNvPr id="11" name="TextBox 10"/>
          <p:cNvSpPr txBox="1"/>
          <p:nvPr/>
        </p:nvSpPr>
        <p:spPr>
          <a:xfrm>
            <a:off x="5610062" y="4979313"/>
            <a:ext cx="3916457" cy="430887"/>
          </a:xfrm>
          <a:prstGeom prst="rect">
            <a:avLst/>
          </a:prstGeom>
          <a:noFill/>
        </p:spPr>
        <p:txBody>
          <a:bodyPr wrap="none" rtlCol="0">
            <a:spAutoFit/>
          </a:bodyPr>
          <a:lstStyle/>
          <a:p>
            <a:r>
              <a:rPr lang="en-US" dirty="0"/>
              <a:t>Strong Confinement: </a:t>
            </a:r>
            <a:r>
              <a:rPr lang="el-GR" dirty="0">
                <a:latin typeface="Arial" panose="020B0604020202020204" pitchFamily="34" charset="0"/>
                <a:cs typeface="Arial" panose="020B0604020202020204" pitchFamily="34" charset="0"/>
              </a:rPr>
              <a:t>λ </a:t>
            </a:r>
            <a:r>
              <a:rPr lang="en-US" dirty="0"/>
              <a:t>&lt;</a:t>
            </a:r>
            <a:r>
              <a:rPr lang="el-GR" dirty="0">
                <a:latin typeface="Arial" panose="020B0604020202020204" pitchFamily="34" charset="0"/>
                <a:cs typeface="Arial" panose="020B0604020202020204" pitchFamily="34" charset="0"/>
              </a:rPr>
              <a:t> λ </a:t>
            </a:r>
            <a:r>
              <a:rPr lang="en-US" baseline="-25000" dirty="0"/>
              <a:t>e</a:t>
            </a:r>
            <a:r>
              <a:rPr lang="en-US" dirty="0"/>
              <a:t>, </a:t>
            </a:r>
            <a:r>
              <a:rPr lang="el-GR" dirty="0">
                <a:latin typeface="Arial" panose="020B0604020202020204" pitchFamily="34" charset="0"/>
                <a:cs typeface="Arial" panose="020B0604020202020204" pitchFamily="34" charset="0"/>
              </a:rPr>
              <a:t>λ </a:t>
            </a:r>
            <a:r>
              <a:rPr lang="en-US" baseline="-25000" dirty="0"/>
              <a:t>h</a:t>
            </a:r>
            <a:r>
              <a:rPr lang="en-US" dirty="0"/>
              <a:t>.</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sp>
        <p:nvSpPr>
          <p:cNvPr id="4" name="TextBox 3"/>
          <p:cNvSpPr txBox="1"/>
          <p:nvPr/>
        </p:nvSpPr>
        <p:spPr>
          <a:xfrm>
            <a:off x="3733800" y="304800"/>
            <a:ext cx="1292213" cy="430887"/>
          </a:xfrm>
          <a:prstGeom prst="rect">
            <a:avLst/>
          </a:prstGeom>
          <a:noFill/>
        </p:spPr>
        <p:txBody>
          <a:bodyPr wrap="none" rtlCol="0">
            <a:spAutoFit/>
          </a:bodyPr>
          <a:lstStyle/>
          <a:p>
            <a:r>
              <a:rPr lang="en-US" dirty="0">
                <a:solidFill>
                  <a:srgbClr val="C00000"/>
                </a:solidFill>
              </a:rPr>
              <a:t>METALS</a:t>
            </a:r>
            <a:endParaRPr lang="en-US" dirty="0">
              <a:solidFill>
                <a:srgbClr val="C00000"/>
              </a:solidFill>
            </a:endParaRPr>
          </a:p>
        </p:txBody>
      </p:sp>
      <p:sp>
        <p:nvSpPr>
          <p:cNvPr id="5" name="TextBox 4"/>
          <p:cNvSpPr txBox="1"/>
          <p:nvPr/>
        </p:nvSpPr>
        <p:spPr>
          <a:xfrm>
            <a:off x="1" y="914400"/>
            <a:ext cx="9906000" cy="769441"/>
          </a:xfrm>
          <a:prstGeom prst="rect">
            <a:avLst/>
          </a:prstGeom>
          <a:noFill/>
        </p:spPr>
        <p:txBody>
          <a:bodyPr wrap="square" rtlCol="0">
            <a:spAutoFit/>
          </a:bodyPr>
          <a:lstStyle/>
          <a:p>
            <a:pPr algn="l"/>
            <a:r>
              <a:rPr lang="en-US" dirty="0"/>
              <a:t>Even at size 2nm, most of the metals show bulk like property. So difficult to define length scale</a:t>
            </a:r>
            <a:endParaRPr lang="en-US" dirty="0"/>
          </a:p>
        </p:txBody>
      </p:sp>
      <p:sp>
        <p:nvSpPr>
          <p:cNvPr id="6" name="TextBox 5"/>
          <p:cNvSpPr txBox="1"/>
          <p:nvPr/>
        </p:nvSpPr>
        <p:spPr>
          <a:xfrm>
            <a:off x="0" y="4572000"/>
            <a:ext cx="9906000" cy="1785104"/>
          </a:xfrm>
          <a:prstGeom prst="rect">
            <a:avLst/>
          </a:prstGeom>
          <a:noFill/>
        </p:spPr>
        <p:txBody>
          <a:bodyPr wrap="square" rtlCol="0">
            <a:spAutoFit/>
          </a:bodyPr>
          <a:lstStyle/>
          <a:p>
            <a:pPr algn="l"/>
            <a:r>
              <a:rPr lang="el-GR" dirty="0"/>
              <a:t>λ</a:t>
            </a:r>
            <a:r>
              <a:rPr lang="en-US" baseline="-25000" dirty="0"/>
              <a:t>F</a:t>
            </a:r>
            <a:r>
              <a:rPr lang="en-US" dirty="0"/>
              <a:t>-</a:t>
            </a:r>
            <a:r>
              <a:rPr lang="en-US" dirty="0" err="1"/>
              <a:t>Fermiwavelength</a:t>
            </a:r>
            <a:r>
              <a:rPr lang="en-US" dirty="0"/>
              <a:t>-Carrier confinement-identical to de-Broglie wavelength</a:t>
            </a:r>
            <a:endParaRPr lang="en-US" dirty="0"/>
          </a:p>
          <a:p>
            <a:pPr algn="l"/>
            <a:r>
              <a:rPr lang="en-US" dirty="0" err="1"/>
              <a:t>d</a:t>
            </a:r>
            <a:r>
              <a:rPr lang="en-US" baseline="-25000" dirty="0" err="1"/>
              <a:t>charging</a:t>
            </a:r>
            <a:r>
              <a:rPr lang="en-US" dirty="0"/>
              <a:t>-&gt;Associated with electrical property of small metal nanostructure. Namely this is a size below which the coulomb charging energy of such structures becomes significant </a:t>
            </a:r>
            <a:endParaRPr lang="en-US" dirty="0"/>
          </a:p>
          <a:p>
            <a:pPr algn="l"/>
            <a:r>
              <a:rPr lang="en-US" dirty="0" err="1"/>
              <a:t>d</a:t>
            </a:r>
            <a:r>
              <a:rPr lang="en-US" baseline="-25000" dirty="0" err="1"/>
              <a:t>mean</a:t>
            </a:r>
            <a:r>
              <a:rPr lang="en-US" dirty="0"/>
              <a:t>-&gt;Mean free path of electron</a:t>
            </a:r>
            <a:endParaRPr lang="en-US" dirty="0"/>
          </a:p>
        </p:txBody>
      </p:sp>
      <p:pic>
        <p:nvPicPr>
          <p:cNvPr id="162818" name="Picture 2"/>
          <p:cNvPicPr>
            <a:picLocks noChangeAspect="1" noChangeArrowheads="1"/>
          </p:cNvPicPr>
          <p:nvPr/>
        </p:nvPicPr>
        <p:blipFill>
          <a:blip r:embed="rId1"/>
          <a:srcRect/>
          <a:stretch>
            <a:fillRect/>
          </a:stretch>
        </p:blipFill>
        <p:spPr bwMode="auto">
          <a:xfrm rot="10594719">
            <a:off x="719633" y="1655972"/>
            <a:ext cx="5229225" cy="2533650"/>
          </a:xfrm>
          <a:prstGeom prst="rect">
            <a:avLst/>
          </a:prstGeom>
          <a:noFill/>
          <a:ln w="9525" cap="flat" cmpd="sng" algn="ctr">
            <a:noFill/>
            <a:prstDash val="solid"/>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graphicFrame>
        <p:nvGraphicFramePr>
          <p:cNvPr id="6" name="Table 5"/>
          <p:cNvGraphicFramePr>
            <a:graphicFrameLocks noGrp="1"/>
          </p:cNvGraphicFramePr>
          <p:nvPr/>
        </p:nvGraphicFramePr>
        <p:xfrm>
          <a:off x="1752600" y="381000"/>
          <a:ext cx="6604000" cy="2397760"/>
        </p:xfrm>
        <a:graphic>
          <a:graphicData uri="http://schemas.openxmlformats.org/drawingml/2006/table">
            <a:tbl>
              <a:tblPr firstRow="1" bandRow="1">
                <a:tableStyleId>{5C22544A-7EE6-4342-B048-85BDC9FD1C3A}</a:tableStyleId>
              </a:tblPr>
              <a:tblGrid>
                <a:gridCol w="1320800"/>
                <a:gridCol w="1320800"/>
                <a:gridCol w="1320800"/>
                <a:gridCol w="1320800"/>
                <a:gridCol w="1320800"/>
              </a:tblGrid>
              <a:tr h="370840">
                <a:tc>
                  <a:txBody>
                    <a:bodyPr/>
                    <a:lstStyle/>
                    <a:p>
                      <a:endParaRPr lang="en-US" dirty="0"/>
                    </a:p>
                  </a:txBody>
                  <a:tcPr/>
                </a:tc>
                <a:tc>
                  <a:txBody>
                    <a:bodyPr/>
                    <a:lstStyle/>
                    <a:p>
                      <a:r>
                        <a:rPr lang="en-US" dirty="0"/>
                        <a:t>n (X10</a:t>
                      </a:r>
                      <a:r>
                        <a:rPr lang="en-US" baseline="30000" dirty="0"/>
                        <a:t>29</a:t>
                      </a:r>
                      <a:r>
                        <a:rPr lang="en-US" dirty="0"/>
                        <a:t>)</a:t>
                      </a:r>
                      <a:endParaRPr lang="en-US" dirty="0"/>
                    </a:p>
                  </a:txBody>
                  <a:tcPr/>
                </a:tc>
                <a:tc>
                  <a:txBody>
                    <a:bodyPr/>
                    <a:lstStyle/>
                    <a:p>
                      <a:r>
                        <a:rPr lang="en-US" dirty="0"/>
                        <a:t>Fermi energy</a:t>
                      </a:r>
                      <a:endParaRPr lang="en-US" dirty="0"/>
                    </a:p>
                  </a:txBody>
                  <a:tcPr/>
                </a:tc>
                <a:tc>
                  <a:txBody>
                    <a:bodyPr/>
                    <a:lstStyle/>
                    <a:p>
                      <a:r>
                        <a:rPr lang="en-US" dirty="0"/>
                        <a:t>Fermi Velocity (x10</a:t>
                      </a:r>
                      <a:r>
                        <a:rPr lang="en-US" baseline="30000" dirty="0"/>
                        <a:t>6</a:t>
                      </a:r>
                      <a:r>
                        <a:rPr lang="en-US" dirty="0"/>
                        <a:t>)</a:t>
                      </a:r>
                      <a:endParaRPr lang="en-US" dirty="0"/>
                    </a:p>
                  </a:txBody>
                  <a:tcPr/>
                </a:tc>
                <a:tc>
                  <a:txBody>
                    <a:bodyPr/>
                    <a:lstStyle/>
                    <a:p>
                      <a:r>
                        <a:rPr lang="en-US" dirty="0"/>
                        <a:t>Fermi Wave length (nm</a:t>
                      </a:r>
                      <a:endParaRPr lang="en-US" dirty="0"/>
                    </a:p>
                  </a:txBody>
                  <a:tcPr/>
                </a:tc>
              </a:tr>
              <a:tr h="370840">
                <a:tc>
                  <a:txBody>
                    <a:bodyPr/>
                    <a:lstStyle/>
                    <a:p>
                      <a:r>
                        <a:rPr lang="en-US" dirty="0"/>
                        <a:t>Gold</a:t>
                      </a:r>
                      <a:endParaRPr lang="en-US" dirty="0"/>
                    </a:p>
                  </a:txBody>
                  <a:tcPr/>
                </a:tc>
                <a:tc>
                  <a:txBody>
                    <a:bodyPr/>
                    <a:lstStyle/>
                    <a:p>
                      <a:r>
                        <a:rPr lang="en-US" dirty="0"/>
                        <a:t>5.9</a:t>
                      </a:r>
                      <a:endParaRPr lang="en-US" dirty="0"/>
                    </a:p>
                  </a:txBody>
                  <a:tcPr/>
                </a:tc>
                <a:tc>
                  <a:txBody>
                    <a:bodyPr/>
                    <a:lstStyle/>
                    <a:p>
                      <a:r>
                        <a:rPr lang="en-US" dirty="0"/>
                        <a:t>5.52</a:t>
                      </a:r>
                      <a:endParaRPr lang="en-US" dirty="0"/>
                    </a:p>
                  </a:txBody>
                  <a:tcPr/>
                </a:tc>
                <a:tc>
                  <a:txBody>
                    <a:bodyPr/>
                    <a:lstStyle/>
                    <a:p>
                      <a:r>
                        <a:rPr lang="en-US" dirty="0"/>
                        <a:t>1.39</a:t>
                      </a:r>
                      <a:endParaRPr lang="en-US" dirty="0"/>
                    </a:p>
                  </a:txBody>
                  <a:tcPr/>
                </a:tc>
                <a:tc>
                  <a:txBody>
                    <a:bodyPr/>
                    <a:lstStyle/>
                    <a:p>
                      <a:r>
                        <a:rPr lang="en-US" dirty="0"/>
                        <a:t>0.52</a:t>
                      </a:r>
                      <a:endParaRPr lang="en-US" dirty="0"/>
                    </a:p>
                  </a:txBody>
                  <a:tcPr/>
                </a:tc>
              </a:tr>
              <a:tr h="370840">
                <a:tc>
                  <a:txBody>
                    <a:bodyPr/>
                    <a:lstStyle/>
                    <a:p>
                      <a:r>
                        <a:rPr lang="en-US" dirty="0"/>
                        <a:t>Silver</a:t>
                      </a:r>
                      <a:endParaRPr lang="en-US" dirty="0"/>
                    </a:p>
                  </a:txBody>
                  <a:tcPr/>
                </a:tc>
                <a:tc>
                  <a:txBody>
                    <a:bodyPr/>
                    <a:lstStyle/>
                    <a:p>
                      <a:r>
                        <a:rPr lang="en-US" dirty="0"/>
                        <a:t>5.86</a:t>
                      </a:r>
                      <a:endParaRPr lang="en-US" dirty="0"/>
                    </a:p>
                  </a:txBody>
                  <a:tcPr/>
                </a:tc>
                <a:tc>
                  <a:txBody>
                    <a:bodyPr/>
                    <a:lstStyle/>
                    <a:p>
                      <a:r>
                        <a:rPr lang="en-US" dirty="0"/>
                        <a:t>5.50</a:t>
                      </a:r>
                      <a:endParaRPr lang="en-US" dirty="0"/>
                    </a:p>
                  </a:txBody>
                  <a:tcPr/>
                </a:tc>
                <a:tc>
                  <a:txBody>
                    <a:bodyPr/>
                    <a:lstStyle/>
                    <a:p>
                      <a:r>
                        <a:rPr lang="en-US" dirty="0"/>
                        <a:t>1.39</a:t>
                      </a:r>
                      <a:endParaRPr lang="en-US" dirty="0"/>
                    </a:p>
                  </a:txBody>
                  <a:tcPr/>
                </a:tc>
                <a:tc>
                  <a:txBody>
                    <a:bodyPr/>
                    <a:lstStyle/>
                    <a:p>
                      <a:r>
                        <a:rPr lang="en-US" dirty="0"/>
                        <a:t>0.52</a:t>
                      </a:r>
                      <a:endParaRPr lang="en-US" dirty="0"/>
                    </a:p>
                  </a:txBody>
                  <a:tcPr/>
                </a:tc>
              </a:tr>
              <a:tr h="370840">
                <a:tc>
                  <a:txBody>
                    <a:bodyPr/>
                    <a:lstStyle/>
                    <a:p>
                      <a:r>
                        <a:rPr lang="en-US" dirty="0"/>
                        <a:t>Copper</a:t>
                      </a:r>
                      <a:endParaRPr lang="en-US" dirty="0"/>
                    </a:p>
                  </a:txBody>
                  <a:tcPr/>
                </a:tc>
                <a:tc>
                  <a:txBody>
                    <a:bodyPr/>
                    <a:lstStyle/>
                    <a:p>
                      <a:r>
                        <a:rPr lang="en-US" dirty="0"/>
                        <a:t>8.49</a:t>
                      </a:r>
                      <a:endParaRPr lang="en-US" dirty="0"/>
                    </a:p>
                  </a:txBody>
                  <a:tcPr/>
                </a:tc>
                <a:tc>
                  <a:txBody>
                    <a:bodyPr/>
                    <a:lstStyle/>
                    <a:p>
                      <a:r>
                        <a:rPr lang="en-US" dirty="0"/>
                        <a:t>7.03</a:t>
                      </a:r>
                      <a:endParaRPr lang="en-US" dirty="0"/>
                    </a:p>
                  </a:txBody>
                  <a:tcPr/>
                </a:tc>
                <a:tc>
                  <a:txBody>
                    <a:bodyPr/>
                    <a:lstStyle/>
                    <a:p>
                      <a:r>
                        <a:rPr lang="en-US" dirty="0"/>
                        <a:t>1.57</a:t>
                      </a:r>
                      <a:endParaRPr lang="en-US" dirty="0"/>
                    </a:p>
                  </a:txBody>
                  <a:tcPr/>
                </a:tc>
                <a:tc>
                  <a:txBody>
                    <a:bodyPr/>
                    <a:lstStyle/>
                    <a:p>
                      <a:r>
                        <a:rPr lang="en-US" dirty="0"/>
                        <a:t>0.46</a:t>
                      </a:r>
                      <a:endParaRPr lang="en-US" dirty="0"/>
                    </a:p>
                  </a:txBody>
                  <a:tcPr/>
                </a:tc>
              </a:tr>
              <a:tr h="370840">
                <a:tc>
                  <a:txBody>
                    <a:bodyPr/>
                    <a:lstStyle/>
                    <a:p>
                      <a:r>
                        <a:rPr lang="en-US" dirty="0"/>
                        <a:t>Aluminum</a:t>
                      </a:r>
                      <a:endParaRPr lang="en-US" dirty="0"/>
                    </a:p>
                  </a:txBody>
                  <a:tcPr/>
                </a:tc>
                <a:tc>
                  <a:txBody>
                    <a:bodyPr/>
                    <a:lstStyle/>
                    <a:p>
                      <a:r>
                        <a:rPr lang="en-US" dirty="0"/>
                        <a:t>18.1</a:t>
                      </a:r>
                      <a:endParaRPr lang="en-US" dirty="0"/>
                    </a:p>
                  </a:txBody>
                  <a:tcPr/>
                </a:tc>
                <a:tc>
                  <a:txBody>
                    <a:bodyPr/>
                    <a:lstStyle/>
                    <a:p>
                      <a:r>
                        <a:rPr lang="en-US" dirty="0"/>
                        <a:t>11.65</a:t>
                      </a:r>
                      <a:endParaRPr lang="en-US" dirty="0"/>
                    </a:p>
                  </a:txBody>
                  <a:tcPr/>
                </a:tc>
                <a:tc>
                  <a:txBody>
                    <a:bodyPr/>
                    <a:lstStyle/>
                    <a:p>
                      <a:r>
                        <a:rPr lang="en-US" dirty="0"/>
                        <a:t>2.02</a:t>
                      </a:r>
                      <a:endParaRPr lang="en-US" dirty="0"/>
                    </a:p>
                  </a:txBody>
                  <a:tcPr/>
                </a:tc>
                <a:tc>
                  <a:txBody>
                    <a:bodyPr/>
                    <a:lstStyle/>
                    <a:p>
                      <a:r>
                        <a:rPr lang="en-US" dirty="0"/>
                        <a:t>0.36</a:t>
                      </a:r>
                      <a:endParaRPr lang="en-US" dirty="0"/>
                    </a:p>
                  </a:txBody>
                  <a:tcPr/>
                </a:tc>
              </a:tr>
            </a:tbl>
          </a:graphicData>
        </a:graphic>
      </p:graphicFrame>
      <p:sp>
        <p:nvSpPr>
          <p:cNvPr id="7" name="TextBox 6"/>
          <p:cNvSpPr txBox="1"/>
          <p:nvPr/>
        </p:nvSpPr>
        <p:spPr>
          <a:xfrm>
            <a:off x="762000" y="3124200"/>
            <a:ext cx="8451096" cy="430887"/>
          </a:xfrm>
          <a:prstGeom prst="rect">
            <a:avLst/>
          </a:prstGeom>
          <a:noFill/>
        </p:spPr>
        <p:txBody>
          <a:bodyPr wrap="none" rtlCol="0">
            <a:spAutoFit/>
          </a:bodyPr>
          <a:lstStyle/>
          <a:p>
            <a:r>
              <a:rPr lang="en-US" dirty="0" err="1"/>
              <a:t>Kudo</a:t>
            </a:r>
            <a:r>
              <a:rPr lang="en-US" dirty="0"/>
              <a:t> Gap : Energy spacing between levels of small metal nanostructures</a:t>
            </a:r>
            <a:endParaRPr lang="en-US" dirty="0"/>
          </a:p>
        </p:txBody>
      </p:sp>
      <p:sp>
        <p:nvSpPr>
          <p:cNvPr id="8" name="TextBox 7"/>
          <p:cNvSpPr txBox="1"/>
          <p:nvPr/>
        </p:nvSpPr>
        <p:spPr>
          <a:xfrm>
            <a:off x="1447800" y="3733800"/>
            <a:ext cx="6968574" cy="430887"/>
          </a:xfrm>
          <a:prstGeom prst="rect">
            <a:avLst/>
          </a:prstGeom>
          <a:noFill/>
        </p:spPr>
        <p:txBody>
          <a:bodyPr wrap="none" rtlCol="0">
            <a:spAutoFit/>
          </a:bodyPr>
          <a:lstStyle/>
          <a:p>
            <a:r>
              <a:rPr lang="en-US" dirty="0"/>
              <a:t>Mean free Path: Calculate for copper ~5.69x10</a:t>
            </a:r>
            <a:r>
              <a:rPr lang="en-US" baseline="30000" dirty="0"/>
              <a:t>-8</a:t>
            </a:r>
            <a:r>
              <a:rPr lang="en-US" dirty="0"/>
              <a:t>m=56.9nm</a:t>
            </a:r>
            <a:endParaRPr lang="en-US" baseline="30000" dirty="0"/>
          </a:p>
        </p:txBody>
      </p:sp>
      <p:graphicFrame>
        <p:nvGraphicFramePr>
          <p:cNvPr id="9" name="Object 8"/>
          <p:cNvGraphicFramePr>
            <a:graphicFrameLocks noChangeAspect="1"/>
          </p:cNvGraphicFramePr>
          <p:nvPr/>
        </p:nvGraphicFramePr>
        <p:xfrm>
          <a:off x="3962400" y="4191000"/>
          <a:ext cx="1600200" cy="765313"/>
        </p:xfrm>
        <a:graphic>
          <a:graphicData uri="http://schemas.openxmlformats.org/presentationml/2006/ole">
            <mc:AlternateContent xmlns:mc="http://schemas.openxmlformats.org/markup-compatibility/2006">
              <mc:Choice xmlns:v="urn:schemas-microsoft-com:vml" Requires="v">
                <p:oleObj spid="_x0000_s6214" name="Equation" r:id="rId1" imgW="876300" imgH="419100" progId="Equation.3">
                  <p:embed/>
                </p:oleObj>
              </mc:Choice>
              <mc:Fallback>
                <p:oleObj name="Equation" r:id="rId1" imgW="876300" imgH="419100" progId="Equation.3">
                  <p:embed/>
                  <p:pic>
                    <p:nvPicPr>
                      <p:cNvPr id="0" name="Picture 6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4191000"/>
                        <a:ext cx="1600200" cy="76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1600200" y="5181600"/>
            <a:ext cx="6977937" cy="430887"/>
          </a:xfrm>
          <a:prstGeom prst="rect">
            <a:avLst/>
          </a:prstGeom>
          <a:noFill/>
        </p:spPr>
        <p:txBody>
          <a:bodyPr wrap="none" rtlCol="0">
            <a:spAutoFit/>
          </a:bodyPr>
          <a:lstStyle/>
          <a:p>
            <a:r>
              <a:rPr lang="en-US" dirty="0" err="1"/>
              <a:t>Drude</a:t>
            </a:r>
            <a:r>
              <a:rPr lang="en-US" dirty="0"/>
              <a:t>-Lorentz Theory: Interaction of light and free electron</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4C7FDEA-E143-434B-A0F8-A1F0890BF213}" type="datetime2">
              <a:rPr lang="en-US" smtClean="0"/>
            </a:fld>
            <a:endParaRPr lang="en-US"/>
          </a:p>
        </p:txBody>
      </p:sp>
      <p:sp>
        <p:nvSpPr>
          <p:cNvPr id="3" name="Slide Number Placeholder 2"/>
          <p:cNvSpPr>
            <a:spLocks noGrp="1"/>
          </p:cNvSpPr>
          <p:nvPr>
            <p:ph type="sldNum" sz="quarter" idx="12"/>
          </p:nvPr>
        </p:nvSpPr>
        <p:spPr/>
        <p:txBody>
          <a:bodyPr/>
          <a:lstStyle/>
          <a:p>
            <a:pPr>
              <a:defRPr/>
            </a:pPr>
            <a:fld id="{54EF7AC1-DF6B-4AED-90D1-50B21A796213}" type="slidenum">
              <a:rPr lang="en-US" dirty="0" smtClean="0"/>
            </a:fld>
            <a:endParaRPr lang="en-US" dirty="0"/>
          </a:p>
        </p:txBody>
      </p:sp>
      <p:sp>
        <p:nvSpPr>
          <p:cNvPr id="4" name="TextBox 3"/>
          <p:cNvSpPr txBox="1"/>
          <p:nvPr/>
        </p:nvSpPr>
        <p:spPr>
          <a:xfrm>
            <a:off x="1371600" y="0"/>
            <a:ext cx="7692619" cy="430887"/>
          </a:xfrm>
          <a:prstGeom prst="rect">
            <a:avLst/>
          </a:prstGeom>
          <a:noFill/>
        </p:spPr>
        <p:txBody>
          <a:bodyPr wrap="none" rtlCol="0">
            <a:spAutoFit/>
          </a:bodyPr>
          <a:lstStyle/>
          <a:p>
            <a:r>
              <a:rPr lang="en-US" dirty="0"/>
              <a:t>Charging energy is significant at </a:t>
            </a:r>
            <a:r>
              <a:rPr lang="en-US" dirty="0" err="1"/>
              <a:t>nanoscale</a:t>
            </a:r>
            <a:r>
              <a:rPr lang="en-US" dirty="0"/>
              <a:t> in case of metal sphere.</a:t>
            </a:r>
            <a:endParaRPr lang="en-US" dirty="0"/>
          </a:p>
        </p:txBody>
      </p:sp>
      <p:graphicFrame>
        <p:nvGraphicFramePr>
          <p:cNvPr id="5" name="Table 4"/>
          <p:cNvGraphicFramePr>
            <a:graphicFrameLocks noGrp="1"/>
          </p:cNvGraphicFramePr>
          <p:nvPr/>
        </p:nvGraphicFramePr>
        <p:xfrm>
          <a:off x="1752600" y="457200"/>
          <a:ext cx="6604000" cy="2123440"/>
        </p:xfrm>
        <a:graphic>
          <a:graphicData uri="http://schemas.openxmlformats.org/drawingml/2006/table">
            <a:tbl>
              <a:tblPr firstRow="1" bandRow="1">
                <a:tableStyleId>{5C22544A-7EE6-4342-B048-85BDC9FD1C3A}</a:tableStyleId>
              </a:tblPr>
              <a:tblGrid>
                <a:gridCol w="1651000"/>
                <a:gridCol w="1651000"/>
                <a:gridCol w="1651000"/>
                <a:gridCol w="1651000"/>
              </a:tblGrid>
              <a:tr h="143934">
                <a:tc>
                  <a:txBody>
                    <a:bodyPr/>
                    <a:lstStyle/>
                    <a:p>
                      <a:r>
                        <a:rPr lang="en-US" dirty="0"/>
                        <a:t>Structure</a:t>
                      </a:r>
                      <a:endParaRPr lang="en-US" dirty="0"/>
                    </a:p>
                  </a:txBody>
                  <a:tcPr/>
                </a:tc>
                <a:tc>
                  <a:txBody>
                    <a:bodyPr/>
                    <a:lstStyle/>
                    <a:p>
                      <a:r>
                        <a:rPr lang="en-US" dirty="0"/>
                        <a:t>Degree of Confinement</a:t>
                      </a:r>
                      <a:endParaRPr lang="en-US" dirty="0"/>
                    </a:p>
                  </a:txBody>
                  <a:tcPr/>
                </a:tc>
                <a:tc>
                  <a:txBody>
                    <a:bodyPr/>
                    <a:lstStyle/>
                    <a:p>
                      <a:r>
                        <a:rPr lang="en-US" dirty="0"/>
                        <a:t>Degree of Freedom</a:t>
                      </a:r>
                      <a:endParaRPr lang="en-US" dirty="0"/>
                    </a:p>
                  </a:txBody>
                  <a:tcPr/>
                </a:tc>
                <a:tc>
                  <a:txBody>
                    <a:bodyPr/>
                    <a:lstStyle/>
                    <a:p>
                      <a:r>
                        <a:rPr lang="en-US" dirty="0" err="1"/>
                        <a:t>Nomencluture</a:t>
                      </a:r>
                      <a:endParaRPr lang="en-US" dirty="0"/>
                    </a:p>
                  </a:txBody>
                  <a:tcPr/>
                </a:tc>
              </a:tr>
              <a:tr h="370840">
                <a:tc>
                  <a:txBody>
                    <a:bodyPr/>
                    <a:lstStyle/>
                    <a:p>
                      <a:r>
                        <a:rPr lang="en-US" dirty="0"/>
                        <a:t>Bulk</a:t>
                      </a:r>
                      <a:endParaRPr lang="en-US" dirty="0"/>
                    </a:p>
                  </a:txBody>
                  <a:tcPr/>
                </a:tc>
                <a:tc>
                  <a:txBody>
                    <a:bodyPr/>
                    <a:lstStyle/>
                    <a:p>
                      <a:r>
                        <a:rPr lang="en-US" dirty="0"/>
                        <a:t>0</a:t>
                      </a:r>
                      <a:endParaRPr lang="en-US" dirty="0"/>
                    </a:p>
                  </a:txBody>
                  <a:tcPr/>
                </a:tc>
                <a:tc>
                  <a:txBody>
                    <a:bodyPr/>
                    <a:lstStyle/>
                    <a:p>
                      <a:r>
                        <a:rPr lang="en-US" dirty="0"/>
                        <a:t>3</a:t>
                      </a:r>
                      <a:endParaRPr lang="en-US" dirty="0"/>
                    </a:p>
                  </a:txBody>
                  <a:tcPr/>
                </a:tc>
                <a:tc>
                  <a:txBody>
                    <a:bodyPr/>
                    <a:lstStyle/>
                    <a:p>
                      <a:r>
                        <a:rPr lang="en-US" dirty="0"/>
                        <a:t>Bulk </a:t>
                      </a:r>
                      <a:r>
                        <a:rPr lang="en-US" baseline="0" dirty="0"/>
                        <a:t> materials</a:t>
                      </a:r>
                      <a:endParaRPr lang="en-US" dirty="0"/>
                    </a:p>
                  </a:txBody>
                  <a:tcPr/>
                </a:tc>
              </a:tr>
              <a:tr h="370840">
                <a:tc>
                  <a:txBody>
                    <a:bodyPr/>
                    <a:lstStyle/>
                    <a:p>
                      <a:r>
                        <a:rPr lang="en-US" dirty="0"/>
                        <a:t>Quantum well</a:t>
                      </a:r>
                      <a:endParaRPr lang="en-US" dirty="0"/>
                    </a:p>
                  </a:txBody>
                  <a:tcPr/>
                </a:tc>
                <a:tc>
                  <a:txBody>
                    <a:bodyPr/>
                    <a:lstStyle/>
                    <a:p>
                      <a:r>
                        <a:rPr lang="en-US" dirty="0"/>
                        <a:t>1</a:t>
                      </a:r>
                      <a:endParaRPr lang="en-US" dirty="0"/>
                    </a:p>
                  </a:txBody>
                  <a:tcPr/>
                </a:tc>
                <a:tc>
                  <a:txBody>
                    <a:bodyPr/>
                    <a:lstStyle/>
                    <a:p>
                      <a:r>
                        <a:rPr lang="en-US" dirty="0"/>
                        <a:t>2</a:t>
                      </a:r>
                      <a:endParaRPr lang="en-US" dirty="0"/>
                    </a:p>
                  </a:txBody>
                  <a:tcPr/>
                </a:tc>
                <a:tc>
                  <a:txBody>
                    <a:bodyPr/>
                    <a:lstStyle/>
                    <a:p>
                      <a:r>
                        <a:rPr lang="en-US" dirty="0"/>
                        <a:t>2D system</a:t>
                      </a:r>
                      <a:endParaRPr lang="en-US" dirty="0"/>
                    </a:p>
                  </a:txBody>
                  <a:tcPr/>
                </a:tc>
              </a:tr>
              <a:tr h="370840">
                <a:tc>
                  <a:txBody>
                    <a:bodyPr/>
                    <a:lstStyle/>
                    <a:p>
                      <a:r>
                        <a:rPr lang="en-US" dirty="0" err="1"/>
                        <a:t>Nanowire</a:t>
                      </a:r>
                      <a:endParaRPr lang="en-US" dirty="0"/>
                    </a:p>
                  </a:txBody>
                  <a:tcPr/>
                </a:tc>
                <a:tc>
                  <a:txBody>
                    <a:bodyPr/>
                    <a:lstStyle/>
                    <a:p>
                      <a:r>
                        <a:rPr lang="en-US" dirty="0"/>
                        <a:t>2</a:t>
                      </a:r>
                      <a:endParaRPr lang="en-US" dirty="0"/>
                    </a:p>
                  </a:txBody>
                  <a:tcPr/>
                </a:tc>
                <a:tc>
                  <a:txBody>
                    <a:bodyPr/>
                    <a:lstStyle/>
                    <a:p>
                      <a:r>
                        <a:rPr lang="en-US" dirty="0"/>
                        <a:t>1</a:t>
                      </a:r>
                      <a:endParaRPr lang="en-US" dirty="0"/>
                    </a:p>
                  </a:txBody>
                  <a:tcPr/>
                </a:tc>
                <a:tc>
                  <a:txBody>
                    <a:bodyPr/>
                    <a:lstStyle/>
                    <a:p>
                      <a:r>
                        <a:rPr lang="en-US" dirty="0"/>
                        <a:t>1D</a:t>
                      </a:r>
                      <a:r>
                        <a:rPr lang="en-US" baseline="0" dirty="0"/>
                        <a:t> system</a:t>
                      </a:r>
                      <a:endParaRPr lang="en-US" dirty="0"/>
                    </a:p>
                  </a:txBody>
                  <a:tcPr/>
                </a:tc>
              </a:tr>
              <a:tr h="370840">
                <a:tc>
                  <a:txBody>
                    <a:bodyPr/>
                    <a:lstStyle/>
                    <a:p>
                      <a:r>
                        <a:rPr lang="en-US" dirty="0"/>
                        <a:t>Quantum Dot</a:t>
                      </a:r>
                      <a:endParaRPr lang="en-US" dirty="0"/>
                    </a:p>
                  </a:txBody>
                  <a:tcPr/>
                </a:tc>
                <a:tc>
                  <a:txBody>
                    <a:bodyPr/>
                    <a:lstStyle/>
                    <a:p>
                      <a:r>
                        <a:rPr lang="en-US" dirty="0"/>
                        <a:t>3</a:t>
                      </a:r>
                      <a:endParaRPr lang="en-US" dirty="0"/>
                    </a:p>
                  </a:txBody>
                  <a:tcPr/>
                </a:tc>
                <a:tc>
                  <a:txBody>
                    <a:bodyPr/>
                    <a:lstStyle/>
                    <a:p>
                      <a:r>
                        <a:rPr lang="en-US" dirty="0"/>
                        <a:t>0</a:t>
                      </a:r>
                      <a:endParaRPr lang="en-US" dirty="0"/>
                    </a:p>
                  </a:txBody>
                  <a:tcPr/>
                </a:tc>
                <a:tc>
                  <a:txBody>
                    <a:bodyPr/>
                    <a:lstStyle/>
                    <a:p>
                      <a:r>
                        <a:rPr lang="en-US" dirty="0"/>
                        <a:t>0D system</a:t>
                      </a:r>
                      <a:endParaRPr lang="en-US" dirty="0"/>
                    </a:p>
                  </a:txBody>
                  <a:tcPr/>
                </a:tc>
              </a:tr>
            </a:tbl>
          </a:graphicData>
        </a:graphic>
      </p:graphicFrame>
      <p:pic>
        <p:nvPicPr>
          <p:cNvPr id="166914" name="Picture 2"/>
          <p:cNvPicPr>
            <a:picLocks noChangeAspect="1" noChangeArrowheads="1"/>
          </p:cNvPicPr>
          <p:nvPr/>
        </p:nvPicPr>
        <p:blipFill>
          <a:blip r:embed="rId1"/>
          <a:srcRect/>
          <a:stretch>
            <a:fillRect/>
          </a:stretch>
        </p:blipFill>
        <p:spPr bwMode="auto">
          <a:xfrm rot="10800000">
            <a:off x="2895600" y="2667000"/>
            <a:ext cx="4457700" cy="3819525"/>
          </a:xfrm>
          <a:prstGeom prst="rect">
            <a:avLst/>
          </a:prstGeom>
          <a:noFill/>
          <a:ln w="9525" cap="flat" cmpd="sng" algn="ctr">
            <a:noFill/>
            <a:prstDash val="solid"/>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dirty="0" smtClean="0"/>
            </a:fld>
            <a:endParaRPr lang="en-US" dirty="0"/>
          </a:p>
        </p:txBody>
      </p:sp>
      <p:sp>
        <p:nvSpPr>
          <p:cNvPr id="52228" name="TextBox 3"/>
          <p:cNvSpPr txBox="1">
            <a:spLocks noChangeArrowheads="1"/>
          </p:cNvSpPr>
          <p:nvPr/>
        </p:nvSpPr>
        <p:spPr bwMode="auto">
          <a:xfrm>
            <a:off x="2209800" y="0"/>
            <a:ext cx="5758308"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52229" name="Rectangle 4"/>
          <p:cNvSpPr>
            <a:spLocks noChangeArrowheads="1"/>
          </p:cNvSpPr>
          <p:nvPr/>
        </p:nvSpPr>
        <p:spPr bwMode="auto">
          <a:xfrm>
            <a:off x="0" y="914400"/>
            <a:ext cx="10287000" cy="4708981"/>
          </a:xfrm>
          <a:prstGeom prst="rect">
            <a:avLst/>
          </a:prstGeom>
          <a:noFill/>
          <a:ln w="9525">
            <a:noFill/>
            <a:miter lim="800000"/>
          </a:ln>
        </p:spPr>
        <p:txBody>
          <a:bodyPr wrap="square">
            <a:spAutoFit/>
          </a:bodyPr>
          <a:lstStyle/>
          <a:p>
            <a:pPr algn="l">
              <a:lnSpc>
                <a:spcPct val="150000"/>
              </a:lnSpc>
            </a:pPr>
            <a:r>
              <a:rPr lang="en-US" sz="2000" dirty="0"/>
              <a:t>1. Nanotechnology in upward motion: next future of science and technology is nanotechnology</a:t>
            </a:r>
            <a:endParaRPr lang="en-US" sz="2000" dirty="0"/>
          </a:p>
          <a:p>
            <a:pPr algn="l">
              <a:lnSpc>
                <a:spcPct val="150000"/>
              </a:lnSpc>
            </a:pPr>
            <a:r>
              <a:rPr lang="en-US" sz="2000" dirty="0"/>
              <a:t>2. Constructive - Destructive interference by thin films</a:t>
            </a:r>
            <a:endParaRPr lang="en-US" sz="2000" dirty="0"/>
          </a:p>
          <a:p>
            <a:pPr algn="l">
              <a:lnSpc>
                <a:spcPct val="150000"/>
              </a:lnSpc>
            </a:pPr>
            <a:r>
              <a:rPr lang="en-US" sz="2000" dirty="0"/>
              <a:t>3. Non-Reflective Surfaces</a:t>
            </a:r>
            <a:endParaRPr lang="en-US" sz="2000" dirty="0"/>
          </a:p>
          <a:p>
            <a:pPr algn="l">
              <a:lnSpc>
                <a:spcPct val="150000"/>
              </a:lnSpc>
            </a:pPr>
            <a:r>
              <a:rPr lang="en-US" sz="2000" dirty="0"/>
              <a:t>4. Super-Hydro-</a:t>
            </a:r>
            <a:r>
              <a:rPr lang="en-US" sz="2000" dirty="0" err="1"/>
              <a:t>Phobicity</a:t>
            </a:r>
            <a:endParaRPr lang="en-US" sz="2000" dirty="0"/>
          </a:p>
          <a:p>
            <a:pPr algn="l">
              <a:lnSpc>
                <a:spcPct val="150000"/>
              </a:lnSpc>
            </a:pPr>
            <a:r>
              <a:rPr lang="en-US" sz="2000" dirty="0"/>
              <a:t>5. Self-Cleaning</a:t>
            </a:r>
            <a:endParaRPr lang="en-US" sz="2000" dirty="0"/>
          </a:p>
          <a:p>
            <a:pPr algn="l">
              <a:lnSpc>
                <a:spcPct val="150000"/>
              </a:lnSpc>
            </a:pPr>
            <a:r>
              <a:rPr lang="en-US" sz="2000" dirty="0"/>
              <a:t>6. History</a:t>
            </a:r>
            <a:endParaRPr lang="en-US" sz="2000" dirty="0"/>
          </a:p>
          <a:p>
            <a:pPr algn="l">
              <a:lnSpc>
                <a:spcPct val="150000"/>
              </a:lnSpc>
            </a:pPr>
            <a:r>
              <a:rPr lang="en-US" sz="2000" dirty="0"/>
              <a:t>7. Why &lt;100nm</a:t>
            </a:r>
            <a:endParaRPr lang="en-US" sz="2000" dirty="0"/>
          </a:p>
          <a:p>
            <a:pPr algn="l">
              <a:lnSpc>
                <a:spcPct val="150000"/>
              </a:lnSpc>
            </a:pPr>
            <a:r>
              <a:rPr lang="en-US" sz="2000" dirty="0"/>
              <a:t>8. Magic Number</a:t>
            </a:r>
            <a:endParaRPr lang="en-US" sz="2000" dirty="0"/>
          </a:p>
          <a:p>
            <a:pPr algn="l">
              <a:lnSpc>
                <a:spcPct val="150000"/>
              </a:lnSpc>
            </a:pPr>
            <a:r>
              <a:rPr lang="en-US" sz="2000" dirty="0"/>
              <a:t>9- Confinement in Semiconductor</a:t>
            </a:r>
            <a:endParaRPr lang="en-US" sz="2000" dirty="0"/>
          </a:p>
          <a:p>
            <a:pPr algn="l">
              <a:lnSpc>
                <a:spcPct val="150000"/>
              </a:lnSpc>
            </a:pPr>
            <a:r>
              <a:rPr lang="en-US" sz="2000" dirty="0"/>
              <a:t>10-Magnetic nanoparticles</a:t>
            </a:r>
            <a:endParaRPr lang="en-US" sz="2000" dirty="0"/>
          </a:p>
        </p:txBody>
      </p:sp>
      <p:sp>
        <p:nvSpPr>
          <p:cNvPr id="7" name="TextBox 5"/>
          <p:cNvSpPr txBox="1">
            <a:spLocks noChangeArrowheads="1"/>
          </p:cNvSpPr>
          <p:nvPr/>
        </p:nvSpPr>
        <p:spPr bwMode="auto">
          <a:xfrm>
            <a:off x="2448465" y="5606295"/>
            <a:ext cx="6349752" cy="1323439"/>
          </a:xfrm>
          <a:prstGeom prst="rect">
            <a:avLst/>
          </a:prstGeom>
          <a:noFill/>
          <a:ln w="9525">
            <a:noFill/>
            <a:miter lim="800000"/>
          </a:ln>
        </p:spPr>
        <p:txBody>
          <a:bodyPr wrap="none">
            <a:spAutoFit/>
          </a:bodyPr>
          <a:lstStyle/>
          <a:p>
            <a:r>
              <a:rPr lang="en-US" sz="4000" dirty="0">
                <a:solidFill>
                  <a:srgbClr val="FF0000"/>
                </a:solidFill>
              </a:rPr>
              <a:t>Why Surface to Volume Ratio</a:t>
            </a:r>
            <a:endParaRPr lang="en-US" sz="4000" dirty="0">
              <a:solidFill>
                <a:srgbClr val="FF0000"/>
              </a:solidFill>
            </a:endParaRPr>
          </a:p>
          <a:p>
            <a:r>
              <a:rPr lang="en-US" sz="4000" dirty="0">
                <a:solidFill>
                  <a:srgbClr val="FF0000"/>
                </a:solidFill>
              </a:rPr>
              <a:t>Magic Number</a:t>
            </a:r>
            <a:endParaRPr lang="en-US" sz="4000" dirty="0">
              <a:solidFill>
                <a:srgbClr val="FF00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47650" y="228600"/>
            <a:ext cx="9410700" cy="1920526"/>
          </a:xfrm>
          <a:prstGeom prst="rect">
            <a:avLst/>
          </a:prstGeom>
          <a:noFill/>
          <a:ln w="9525">
            <a:noFill/>
            <a:miter lim="800000"/>
          </a:ln>
        </p:spPr>
        <p:txBody>
          <a:bodyPr>
            <a:spAutoFit/>
          </a:bodyPr>
          <a:lstStyle/>
          <a:p>
            <a:pPr algn="ct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b="1" u="sng" dirty="0"/>
              <a:t>HYSTERESIS</a:t>
            </a:r>
            <a:endParaRPr lang="en-US" dirty="0"/>
          </a:p>
          <a:p>
            <a:pP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dirty="0"/>
              <a:t>HARD MAGNETS		-	</a:t>
            </a:r>
            <a:r>
              <a:rPr lang="en-US" dirty="0" err="1"/>
              <a:t>H</a:t>
            </a:r>
            <a:r>
              <a:rPr lang="en-US" baseline="-25000" dirty="0" err="1"/>
              <a:t>c</a:t>
            </a:r>
            <a:r>
              <a:rPr lang="en-US" dirty="0"/>
              <a:t> &gt; 100 </a:t>
            </a:r>
            <a:r>
              <a:rPr lang="en-US" dirty="0" err="1"/>
              <a:t>Oe</a:t>
            </a:r>
            <a:r>
              <a:rPr lang="en-US" dirty="0"/>
              <a:t> 	(MOTORS, GENERATORS),</a:t>
            </a:r>
            <a:endParaRPr lang="en-US" dirty="0"/>
          </a:p>
          <a:p>
            <a:pP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dirty="0"/>
              <a:t>SOFT MAGENTS		-	</a:t>
            </a:r>
            <a:r>
              <a:rPr lang="en-US" dirty="0" err="1"/>
              <a:t>H</a:t>
            </a:r>
            <a:r>
              <a:rPr lang="en-US" baseline="-25000" dirty="0" err="1"/>
              <a:t>c</a:t>
            </a:r>
            <a:r>
              <a:rPr lang="en-US" dirty="0"/>
              <a:t> &lt; 10 </a:t>
            </a:r>
            <a:r>
              <a:rPr lang="en-US" dirty="0" err="1"/>
              <a:t>Oe</a:t>
            </a:r>
            <a:r>
              <a:rPr lang="en-US" dirty="0"/>
              <a:t> 	(TRANSFORMER CORES, 																		ELECTRONIC CIRCUITS)</a:t>
            </a:r>
            <a:endParaRPr lang="en-US" dirty="0">
              <a:solidFill>
                <a:srgbClr val="FF0000"/>
              </a:solidFill>
            </a:endParaRPr>
          </a:p>
        </p:txBody>
      </p:sp>
      <p:pic>
        <p:nvPicPr>
          <p:cNvPr id="91138" name="Picture 2"/>
          <p:cNvPicPr>
            <a:picLocks noChangeAspect="1" noChangeArrowheads="1"/>
          </p:cNvPicPr>
          <p:nvPr/>
        </p:nvPicPr>
        <p:blipFill>
          <a:blip r:embed="rId1"/>
          <a:srcRect/>
          <a:stretch>
            <a:fillRect/>
          </a:stretch>
        </p:blipFill>
        <p:spPr bwMode="auto">
          <a:xfrm>
            <a:off x="1857354" y="1785927"/>
            <a:ext cx="5814626" cy="4082299"/>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bbtlf0408_a"/>
          <p:cNvPicPr>
            <a:picLocks noChangeAspect="1" noChangeArrowheads="1"/>
          </p:cNvPicPr>
          <p:nvPr/>
        </p:nvPicPr>
        <p:blipFill>
          <a:blip r:embed="rId1"/>
          <a:srcRect b="4735"/>
          <a:stretch>
            <a:fillRect/>
          </a:stretch>
        </p:blipFill>
        <p:spPr bwMode="auto">
          <a:xfrm>
            <a:off x="1320800" y="228600"/>
            <a:ext cx="7759700" cy="5943600"/>
          </a:xfrm>
          <a:prstGeom prst="rect">
            <a:avLst/>
          </a:prstGeom>
          <a:noFill/>
          <a:ln w="9525">
            <a:noFill/>
            <a:miter lim="800000"/>
            <a:headEnd/>
            <a:tailEnd/>
          </a:ln>
        </p:spPr>
      </p:pic>
      <p:sp>
        <p:nvSpPr>
          <p:cNvPr id="71683" name="Rectangle 3"/>
          <p:cNvSpPr>
            <a:spLocks noChangeArrowheads="1"/>
          </p:cNvSpPr>
          <p:nvPr/>
        </p:nvSpPr>
        <p:spPr bwMode="auto">
          <a:xfrm>
            <a:off x="1515138" y="5895976"/>
            <a:ext cx="2051711" cy="333375"/>
          </a:xfrm>
          <a:prstGeom prst="rect">
            <a:avLst/>
          </a:prstGeom>
          <a:solidFill>
            <a:schemeClr val="bg1"/>
          </a:solidFill>
          <a:ln w="9525">
            <a:solidFill>
              <a:schemeClr val="bg1"/>
            </a:solidFill>
            <a:miter lim="800000"/>
          </a:ln>
        </p:spPr>
        <p:txBody>
          <a:bodyPr wrap="none" anchor="ctr"/>
          <a:lstStyle/>
          <a:p>
            <a:endParaRPr lang="en-US"/>
          </a:p>
        </p:txBody>
      </p:sp>
      <p:grpSp>
        <p:nvGrpSpPr>
          <p:cNvPr id="2" name="Group 4"/>
          <p:cNvGrpSpPr/>
          <p:nvPr/>
        </p:nvGrpSpPr>
        <p:grpSpPr bwMode="auto">
          <a:xfrm>
            <a:off x="1779985" y="1"/>
            <a:ext cx="6201139" cy="282575"/>
            <a:chOff x="1500166" y="-24"/>
            <a:chExt cx="5724839" cy="282738"/>
          </a:xfrm>
        </p:grpSpPr>
        <p:pic>
          <p:nvPicPr>
            <p:cNvPr id="5" name="Picture 4" descr="logo_iitp[1]"/>
            <p:cNvPicPr>
              <a:picLocks noChangeAspect="1" noChangeArrowheads="1"/>
            </p:cNvPicPr>
            <p:nvPr/>
          </p:nvPicPr>
          <p:blipFill>
            <a:blip r:embed="rId2"/>
            <a:srcRect/>
            <a:stretch>
              <a:fillRect/>
            </a:stretch>
          </p:blipFill>
          <p:spPr bwMode="auto">
            <a:xfrm>
              <a:off x="1500166" y="-24"/>
              <a:ext cx="285752" cy="282738"/>
            </a:xfrm>
            <a:prstGeom prst="rect">
              <a:avLst/>
            </a:prstGeom>
            <a:noFill/>
            <a:ln w="9525">
              <a:noFill/>
              <a:miter lim="800000"/>
              <a:headEnd/>
              <a:tailEnd/>
            </a:ln>
          </p:spPr>
        </p:pic>
        <p:sp>
          <p:nvSpPr>
            <p:cNvPr id="6" name="TextBox 6"/>
            <p:cNvSpPr txBox="1">
              <a:spLocks noChangeArrowheads="1"/>
            </p:cNvSpPr>
            <p:nvPr/>
          </p:nvSpPr>
          <p:spPr bwMode="auto">
            <a:xfrm>
              <a:off x="1785918" y="0"/>
              <a:ext cx="5439087" cy="277159"/>
            </a:xfrm>
            <a:prstGeom prst="rect">
              <a:avLst/>
            </a:prstGeom>
            <a:noFill/>
            <a:ln w="9525">
              <a:noFill/>
              <a:miter lim="800000"/>
            </a:ln>
          </p:spPr>
          <p:txBody>
            <a:bodyPr wrap="none">
              <a:spAutoFit/>
            </a:bodyPr>
            <a:lstStyle/>
            <a:p>
              <a:r>
                <a:rPr lang="en-US" sz="1200" dirty="0">
                  <a:solidFill>
                    <a:srgbClr val="000000"/>
                  </a:solidFill>
                </a:rPr>
                <a:t>Dr. </a:t>
              </a:r>
              <a:r>
                <a:rPr lang="en-US" sz="1200" dirty="0" err="1">
                  <a:solidFill>
                    <a:srgbClr val="000000"/>
                  </a:solidFill>
                </a:rPr>
                <a:t>Manoranjan</a:t>
              </a:r>
              <a:r>
                <a:rPr lang="en-US" sz="1200" dirty="0">
                  <a:solidFill>
                    <a:srgbClr val="000000"/>
                  </a:solidFill>
                </a:rPr>
                <a:t> </a:t>
              </a:r>
              <a:r>
                <a:rPr lang="en-US" sz="1200" dirty="0" err="1">
                  <a:solidFill>
                    <a:srgbClr val="000000"/>
                  </a:solidFill>
                </a:rPr>
                <a:t>Kar</a:t>
              </a:r>
              <a:r>
                <a:rPr lang="en-US" sz="1200" dirty="0">
                  <a:solidFill>
                    <a:srgbClr val="000000"/>
                  </a:solidFill>
                </a:rPr>
                <a:t> </a:t>
              </a:r>
              <a:r>
                <a:rPr lang="en-US" sz="1200" dirty="0">
                  <a:solidFill>
                    <a:srgbClr val="953735"/>
                  </a:solidFill>
                </a:rPr>
                <a:t>(</a:t>
              </a:r>
              <a:r>
                <a:rPr lang="en-US" sz="1200" i="1" dirty="0">
                  <a:solidFill>
                    <a:srgbClr val="953735"/>
                  </a:solidFill>
                </a:rPr>
                <a:t>mano@iitp.ac.in</a:t>
              </a:r>
              <a:r>
                <a:rPr lang="en-US" sz="1200" dirty="0">
                  <a:solidFill>
                    <a:srgbClr val="953735"/>
                  </a:solidFill>
                </a:rPr>
                <a:t>)</a:t>
              </a:r>
              <a:r>
                <a:rPr lang="en-US" sz="1200" dirty="0">
                  <a:solidFill>
                    <a:srgbClr val="000000"/>
                  </a:solidFill>
                </a:rPr>
                <a:t>, Indian Institute of Technology Patna, </a:t>
              </a:r>
              <a:r>
                <a:rPr lang="en-US" sz="1200" i="1" dirty="0">
                  <a:solidFill>
                    <a:srgbClr val="FF0000"/>
                  </a:solidFill>
                </a:rPr>
                <a:t>www.iitp.ac.in</a:t>
              </a:r>
              <a:endParaRPr lang="en-IN" sz="1200" i="1" dirty="0">
                <a:solidFill>
                  <a:srgbClr val="FF0000"/>
                </a:solidFill>
              </a:endParaRPr>
            </a:p>
          </p:txBody>
        </p:sp>
      </p:grpSp>
    </p:spTree>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47650" y="214290"/>
            <a:ext cx="9658350" cy="2726900"/>
          </a:xfrm>
          <a:prstGeom prst="rect">
            <a:avLst/>
          </a:prstGeom>
          <a:noFill/>
          <a:ln w="9525">
            <a:noFill/>
            <a:miter lim="800000"/>
          </a:ln>
        </p:spPr>
        <p:txBody>
          <a:bodyPr wrap="square">
            <a:spAutoFit/>
          </a:bodyPr>
          <a:lstStyle/>
          <a:p>
            <a:pP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1600" dirty="0"/>
              <a:t>The initial magnetization curve may be divided into two regimes:</a:t>
            </a:r>
            <a:endParaRPr lang="en-US" sz="1600" dirty="0"/>
          </a:p>
          <a:p>
            <a:pP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1600" dirty="0"/>
              <a:t>(</a:t>
            </a:r>
            <a:r>
              <a:rPr lang="en-US" sz="1600" dirty="0" err="1"/>
              <a:t>i</a:t>
            </a:r>
            <a:r>
              <a:rPr lang="en-US" sz="1600" dirty="0"/>
              <a:t>) Rayleigh law regime and (ii) Magnetization rotation</a:t>
            </a:r>
            <a:endParaRPr lang="en-US" sz="1600" dirty="0"/>
          </a:p>
          <a:p>
            <a:pP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1600" dirty="0"/>
              <a:t>The low-field behavior of the initial magnetization is given by the Rayleigh law,</a:t>
            </a:r>
            <a:endParaRPr lang="en-US" sz="1600" dirty="0"/>
          </a:p>
          <a:p>
            <a:pPr algn="ct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1600" dirty="0"/>
              <a:t>µ = µ</a:t>
            </a:r>
            <a:r>
              <a:rPr lang="en-US" sz="1600" baseline="-25000" dirty="0"/>
              <a:t>o</a:t>
            </a:r>
            <a:r>
              <a:rPr lang="en-US" sz="1600" dirty="0"/>
              <a:t> + </a:t>
            </a:r>
            <a:r>
              <a:rPr lang="en-US" sz="1600" dirty="0" err="1">
                <a:latin typeface="Symbol" panose="05050102010706020507" pitchFamily="18" charset="2"/>
              </a:rPr>
              <a:t>nH</a:t>
            </a:r>
            <a:r>
              <a:rPr lang="en-US" sz="1600" dirty="0"/>
              <a:t>		(B = µH)</a:t>
            </a:r>
            <a:endParaRPr lang="en-US" sz="1600" dirty="0"/>
          </a:p>
          <a:p>
            <a:pP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1600" dirty="0"/>
              <a:t>where µ</a:t>
            </a:r>
            <a:r>
              <a:rPr lang="en-US" sz="1600" baseline="-25000" dirty="0"/>
              <a:t>o</a:t>
            </a:r>
            <a:r>
              <a:rPr lang="en-US" sz="1600" dirty="0"/>
              <a:t> and </a:t>
            </a:r>
            <a:r>
              <a:rPr lang="en-US" sz="1600" dirty="0">
                <a:latin typeface="Symbol" panose="05050102010706020507" pitchFamily="18" charset="2"/>
              </a:rPr>
              <a:t>n</a:t>
            </a:r>
            <a:r>
              <a:rPr lang="en-US" sz="1600" dirty="0"/>
              <a:t> are the Rayleigh constants of the material:</a:t>
            </a:r>
            <a:endParaRPr lang="en-US" sz="1600" dirty="0"/>
          </a:p>
          <a:p>
            <a:pPr algn="ct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1600" dirty="0"/>
              <a:t>30 &lt; µ</a:t>
            </a:r>
            <a:r>
              <a:rPr lang="en-US" sz="1600" baseline="-25000" dirty="0"/>
              <a:t>o</a:t>
            </a:r>
            <a:r>
              <a:rPr lang="en-US" sz="1600" dirty="0"/>
              <a:t> &lt; 10</a:t>
            </a:r>
            <a:r>
              <a:rPr lang="en-US" sz="1600" baseline="30000" dirty="0"/>
              <a:t>5</a:t>
            </a:r>
            <a:r>
              <a:rPr lang="en-US" sz="1600" dirty="0"/>
              <a:t> , 0.5 &lt; </a:t>
            </a:r>
            <a:r>
              <a:rPr lang="en-US" sz="1600" dirty="0">
                <a:latin typeface="Symbol" panose="05050102010706020507" pitchFamily="18" charset="2"/>
              </a:rPr>
              <a:t>n</a:t>
            </a:r>
            <a:r>
              <a:rPr lang="en-US" sz="1600" dirty="0"/>
              <a:t> &lt; 1.2 x 10</a:t>
            </a:r>
            <a:r>
              <a:rPr lang="en-US" sz="1600" baseline="30000" dirty="0"/>
              <a:t>7</a:t>
            </a:r>
            <a:r>
              <a:rPr lang="en-US" sz="1600" dirty="0"/>
              <a:t> and B = µ</a:t>
            </a:r>
            <a:r>
              <a:rPr lang="en-US" sz="1600" baseline="-25000" dirty="0" err="1"/>
              <a:t>o</a:t>
            </a:r>
            <a:r>
              <a:rPr lang="en-US" sz="1600" dirty="0" err="1"/>
              <a:t>H</a:t>
            </a:r>
            <a:r>
              <a:rPr lang="en-US" sz="1600" dirty="0"/>
              <a:t> + </a:t>
            </a:r>
            <a:r>
              <a:rPr lang="en-US" sz="1600" dirty="0">
                <a:latin typeface="Symbol" panose="05050102010706020507" pitchFamily="18" charset="2"/>
              </a:rPr>
              <a:t>n</a:t>
            </a:r>
            <a:r>
              <a:rPr lang="en-US" sz="1600" dirty="0"/>
              <a:t>H</a:t>
            </a:r>
            <a:r>
              <a:rPr lang="en-US" sz="1600" baseline="30000" dirty="0"/>
              <a:t>2</a:t>
            </a:r>
            <a:endParaRPr lang="en-US" sz="1600" baseline="30000" dirty="0"/>
          </a:p>
          <a:p>
            <a:pPr algn="ct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1600" dirty="0"/>
              <a:t>Hence the parabolic nature of M vs. H  at low H.</a:t>
            </a:r>
            <a:endParaRPr lang="en-US" sz="1600" dirty="0"/>
          </a:p>
        </p:txBody>
      </p:sp>
      <p:pic>
        <p:nvPicPr>
          <p:cNvPr id="92162" name="Picture 2"/>
          <p:cNvPicPr>
            <a:picLocks noChangeAspect="1" noChangeArrowheads="1"/>
          </p:cNvPicPr>
          <p:nvPr/>
        </p:nvPicPr>
        <p:blipFill>
          <a:blip r:embed="rId1"/>
          <a:srcRect/>
          <a:stretch>
            <a:fillRect/>
          </a:stretch>
        </p:blipFill>
        <p:spPr bwMode="auto">
          <a:xfrm>
            <a:off x="1857354" y="3000373"/>
            <a:ext cx="6248016" cy="3476705"/>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50032"/>
            <a:ext cx="9906000" cy="2246769"/>
          </a:xfrm>
          <a:prstGeom prst="rect">
            <a:avLst/>
          </a:prstGeom>
          <a:noFill/>
          <a:ln w="9525">
            <a:noFill/>
            <a:miter lim="800000"/>
          </a:ln>
        </p:spPr>
        <p:txBody>
          <a:bodyPr wrap="square">
            <a:spAutoFit/>
          </a:bodyPr>
          <a:lstStyle/>
          <a:p>
            <a:pPr algn="ct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2000" b="1" u="sng" dirty="0">
                <a:latin typeface="+mj-lt"/>
              </a:rPr>
              <a:t>MAGNETIC DOMAINS</a:t>
            </a:r>
            <a:endParaRPr lang="en-US" sz="2000" b="1" u="sng" dirty="0">
              <a:latin typeface="+mj-lt"/>
            </a:endParaRPr>
          </a:p>
          <a:p>
            <a:pP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2000" dirty="0">
                <a:latin typeface="+mj-lt"/>
              </a:rPr>
              <a:t>An ordinary piece of iron below its curie temperature shows spontaneous magnetization called </a:t>
            </a:r>
            <a:r>
              <a:rPr lang="en-US" sz="2000" dirty="0" err="1">
                <a:latin typeface="+mj-lt"/>
              </a:rPr>
              <a:t>micromagnetics</a:t>
            </a:r>
            <a:r>
              <a:rPr lang="en-US" sz="2000" dirty="0">
                <a:latin typeface="+mj-lt"/>
              </a:rPr>
              <a:t>.</a:t>
            </a:r>
            <a:endParaRPr lang="en-US" sz="2000" dirty="0">
              <a:latin typeface="+mj-lt"/>
            </a:endParaRPr>
          </a:p>
          <a:p>
            <a:pP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r>
              <a:rPr lang="en-US" sz="2000" dirty="0">
                <a:latin typeface="+mj-lt"/>
              </a:rPr>
              <a:t>A macroscopic magnetic material will break up into magnetic domains to minimize the energy.</a:t>
            </a:r>
            <a:endParaRPr lang="en-US" sz="2000" dirty="0">
              <a:latin typeface="+mj-lt"/>
            </a:endParaRPr>
          </a:p>
          <a:p>
            <a:pPr>
              <a:lnSpc>
                <a:spcPct val="110000"/>
              </a:lnSpc>
              <a:spcBef>
                <a:spcPct val="50000"/>
              </a:spcBef>
              <a:tabLst>
                <a:tab pos="231775" algn="l"/>
                <a:tab pos="464820" algn="l"/>
                <a:tab pos="682625" algn="l"/>
                <a:tab pos="914400" algn="l"/>
                <a:tab pos="1146175" algn="l"/>
                <a:tab pos="1379220" algn="l"/>
                <a:tab pos="1597025" algn="l"/>
                <a:tab pos="1828800" algn="l"/>
                <a:tab pos="2060575" algn="l"/>
                <a:tab pos="2293620" algn="l"/>
                <a:tab pos="2511425" algn="l"/>
                <a:tab pos="2743200" algn="l"/>
                <a:tab pos="2974975" algn="l"/>
                <a:tab pos="3208020" algn="l"/>
                <a:tab pos="3425825" algn="l"/>
                <a:tab pos="3657600" algn="l"/>
              </a:tabLst>
            </a:pPr>
            <a:endParaRPr lang="en-US" sz="2000" dirty="0">
              <a:solidFill>
                <a:srgbClr val="FF0000"/>
              </a:solidFill>
              <a:latin typeface="+mj-lt"/>
            </a:endParaRPr>
          </a:p>
        </p:txBody>
      </p:sp>
      <p:pic>
        <p:nvPicPr>
          <p:cNvPr id="89090" name="Picture 2"/>
          <p:cNvPicPr>
            <a:picLocks noChangeAspect="1" noChangeArrowheads="1"/>
          </p:cNvPicPr>
          <p:nvPr/>
        </p:nvPicPr>
        <p:blipFill>
          <a:blip r:embed="rId1"/>
          <a:srcRect/>
          <a:stretch>
            <a:fillRect/>
          </a:stretch>
        </p:blipFill>
        <p:spPr bwMode="auto">
          <a:xfrm>
            <a:off x="2321700" y="1928802"/>
            <a:ext cx="4737696" cy="4929198"/>
          </a:xfrm>
          <a:prstGeom prst="rect">
            <a:avLst/>
          </a:prstGeom>
          <a:noFill/>
          <a:ln w="9525">
            <a:noFill/>
            <a:miter lim="800000"/>
            <a:headEnd/>
            <a:tailEnd/>
          </a:ln>
          <a:effectLst/>
        </p:spPr>
      </p:pic>
      <p:cxnSp>
        <p:nvCxnSpPr>
          <p:cNvPr id="6" name="Straight Arrow Connector 5"/>
          <p:cNvCxnSpPr/>
          <p:nvPr/>
        </p:nvCxnSpPr>
        <p:spPr bwMode="auto">
          <a:xfrm flipV="1">
            <a:off x="1917200" y="4643320"/>
            <a:ext cx="0" cy="1669690"/>
          </a:xfrm>
          <a:prstGeom prst="straightConnector1">
            <a:avLst/>
          </a:prstGeom>
          <a:solidFill>
            <a:srgbClr val="EAEAEA"/>
          </a:solidFill>
          <a:ln w="9525" cap="flat" cmpd="sng" algn="ctr">
            <a:solidFill>
              <a:srgbClr val="FF0000"/>
            </a:solidFill>
            <a:prstDash val="solid"/>
            <a:round/>
            <a:headEnd type="none" w="med" len="med"/>
            <a:tailEnd type="arrow"/>
          </a:ln>
          <a:effectLst/>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1"/>
          <a:srcRect/>
          <a:stretch>
            <a:fillRect/>
          </a:stretch>
        </p:blipFill>
        <p:spPr bwMode="auto">
          <a:xfrm>
            <a:off x="810023" y="395289"/>
            <a:ext cx="8285956" cy="6067425"/>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
          <p:cNvPicPr>
            <a:picLocks noChangeAspect="1" noChangeArrowheads="1"/>
          </p:cNvPicPr>
          <p:nvPr/>
        </p:nvPicPr>
        <p:blipFill>
          <a:blip r:embed="rId1"/>
          <a:srcRect/>
          <a:stretch>
            <a:fillRect/>
          </a:stretch>
        </p:blipFill>
        <p:spPr bwMode="auto">
          <a:xfrm>
            <a:off x="975122" y="333376"/>
            <a:ext cx="7800975" cy="4752975"/>
          </a:xfrm>
          <a:prstGeom prst="rect">
            <a:avLst/>
          </a:prstGeom>
          <a:noFill/>
          <a:ln w="9525">
            <a:noFill/>
            <a:miter lim="800000"/>
            <a:headEnd/>
            <a:tailEnd/>
          </a:ln>
        </p:spPr>
      </p:pic>
      <p:sp>
        <p:nvSpPr>
          <p:cNvPr id="8195" name="Text Box 3"/>
          <p:cNvSpPr txBox="1">
            <a:spLocks noChangeArrowheads="1"/>
          </p:cNvSpPr>
          <p:nvPr/>
        </p:nvSpPr>
        <p:spPr bwMode="auto">
          <a:xfrm>
            <a:off x="-77425" y="5321300"/>
            <a:ext cx="9983426" cy="1107996"/>
          </a:xfrm>
          <a:prstGeom prst="rect">
            <a:avLst/>
          </a:prstGeom>
          <a:noFill/>
          <a:ln w="9525">
            <a:noFill/>
            <a:miter lim="800000"/>
          </a:ln>
        </p:spPr>
        <p:txBody>
          <a:bodyPr wrap="square">
            <a:spAutoFit/>
          </a:bodyPr>
          <a:lstStyle/>
          <a:p>
            <a:r>
              <a:rPr lang="en-US" altLang="zh-CN" dirty="0">
                <a:solidFill>
                  <a:srgbClr val="0070C0"/>
                </a:solidFill>
                <a:latin typeface="+mj-lt"/>
              </a:rPr>
              <a:t>Schematic of ferromagnetic material containing a 180</a:t>
            </a:r>
            <a:r>
              <a:rPr lang="en-US" altLang="zh-CN" baseline="30000" dirty="0">
                <a:solidFill>
                  <a:srgbClr val="0070C0"/>
                </a:solidFill>
                <a:latin typeface="+mj-lt"/>
              </a:rPr>
              <a:t>o</a:t>
            </a:r>
            <a:r>
              <a:rPr lang="en-US" altLang="zh-CN" dirty="0">
                <a:solidFill>
                  <a:srgbClr val="0070C0"/>
                </a:solidFill>
                <a:latin typeface="+mj-lt"/>
              </a:rPr>
              <a:t> domain wall (center). Left, hypothetical wall structure if  spins reverse direction over one atomic distance. Right for over N atomic distance, a. In real materials, N: 40 to 10</a:t>
            </a:r>
            <a:r>
              <a:rPr lang="en-US" altLang="zh-CN" baseline="30000" dirty="0">
                <a:solidFill>
                  <a:srgbClr val="0070C0"/>
                </a:solidFill>
                <a:latin typeface="+mj-lt"/>
              </a:rPr>
              <a:t>4</a:t>
            </a:r>
            <a:r>
              <a:rPr lang="en-US" altLang="zh-CN" dirty="0">
                <a:solidFill>
                  <a:srgbClr val="0070C0"/>
                </a:solidFill>
                <a:latin typeface="+mj-lt"/>
              </a:rPr>
              <a:t>.</a:t>
            </a:r>
            <a:endParaRPr lang="en-US" altLang="zh-CN" dirty="0">
              <a:solidFill>
                <a:srgbClr val="0070C0"/>
              </a:solidFill>
              <a:latin typeface="+mj-l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omain-3"/>
          <p:cNvPicPr>
            <a:picLocks noChangeAspect="1" noChangeArrowheads="1"/>
          </p:cNvPicPr>
          <p:nvPr/>
        </p:nvPicPr>
        <p:blipFill>
          <a:blip r:embed="rId1"/>
          <a:srcRect/>
          <a:stretch>
            <a:fillRect/>
          </a:stretch>
        </p:blipFill>
        <p:spPr bwMode="auto">
          <a:xfrm>
            <a:off x="1833298" y="476250"/>
            <a:ext cx="6084623" cy="3206750"/>
          </a:xfrm>
          <a:prstGeom prst="rect">
            <a:avLst/>
          </a:prstGeom>
          <a:noFill/>
          <a:ln w="9525">
            <a:noFill/>
            <a:miter lim="800000"/>
            <a:headEnd/>
            <a:tailEnd/>
          </a:ln>
        </p:spPr>
      </p:pic>
      <p:sp>
        <p:nvSpPr>
          <p:cNvPr id="9219" name="Text Box 3"/>
          <p:cNvSpPr txBox="1">
            <a:spLocks noChangeArrowheads="1"/>
          </p:cNvSpPr>
          <p:nvPr/>
        </p:nvSpPr>
        <p:spPr bwMode="auto">
          <a:xfrm>
            <a:off x="613180" y="4508500"/>
            <a:ext cx="8194872" cy="1815882"/>
          </a:xfrm>
          <a:prstGeom prst="rect">
            <a:avLst/>
          </a:prstGeom>
          <a:noFill/>
          <a:ln w="9525">
            <a:noFill/>
            <a:miter lim="800000"/>
          </a:ln>
        </p:spPr>
        <p:txBody>
          <a:bodyPr wrap="none">
            <a:spAutoFit/>
          </a:bodyPr>
          <a:lstStyle/>
          <a:p>
            <a:pPr marL="342900" indent="-342900">
              <a:buFontTx/>
              <a:buAutoNum type="alphaLcParenBoth"/>
            </a:pPr>
            <a:r>
              <a:rPr lang="en-US" altLang="zh-CN" sz="2800" dirty="0">
                <a:solidFill>
                  <a:schemeClr val="accent2"/>
                </a:solidFill>
                <a:latin typeface="+mj-lt"/>
              </a:rPr>
              <a:t>  magnified  sketch  of  the  spin  orientation  within  </a:t>
            </a:r>
            <a:endParaRPr lang="en-US" altLang="zh-CN" sz="2800" dirty="0">
              <a:solidFill>
                <a:schemeClr val="accent2"/>
              </a:solidFill>
              <a:latin typeface="+mj-lt"/>
            </a:endParaRPr>
          </a:p>
          <a:p>
            <a:pPr marL="342900" indent="-342900"/>
            <a:r>
              <a:rPr lang="en-US" altLang="zh-CN" sz="2800" dirty="0">
                <a:solidFill>
                  <a:schemeClr val="accent2"/>
                </a:solidFill>
                <a:latin typeface="+mj-lt"/>
              </a:rPr>
              <a:t>a 180</a:t>
            </a:r>
            <a:r>
              <a:rPr lang="en-US" altLang="zh-CN" sz="2800" baseline="30000" dirty="0">
                <a:solidFill>
                  <a:schemeClr val="accent2"/>
                </a:solidFill>
                <a:latin typeface="+mj-lt"/>
              </a:rPr>
              <a:t>o </a:t>
            </a:r>
            <a:r>
              <a:rPr lang="en-US" altLang="zh-CN" sz="2800" dirty="0">
                <a:solidFill>
                  <a:schemeClr val="accent2"/>
                </a:solidFill>
                <a:latin typeface="+mj-lt"/>
              </a:rPr>
              <a:t>Bloch wall in a </a:t>
            </a:r>
            <a:r>
              <a:rPr lang="en-US" altLang="zh-CN" sz="2800" dirty="0" err="1">
                <a:solidFill>
                  <a:schemeClr val="accent2"/>
                </a:solidFill>
                <a:latin typeface="+mj-lt"/>
              </a:rPr>
              <a:t>uniaxial</a:t>
            </a:r>
            <a:r>
              <a:rPr lang="en-US" altLang="zh-CN" sz="2800" dirty="0">
                <a:solidFill>
                  <a:schemeClr val="accent2"/>
                </a:solidFill>
                <a:latin typeface="+mj-lt"/>
              </a:rPr>
              <a:t> materials; (b) an </a:t>
            </a:r>
            <a:r>
              <a:rPr lang="en-US" altLang="zh-CN" sz="2800" dirty="0" err="1">
                <a:solidFill>
                  <a:schemeClr val="accent2"/>
                </a:solidFill>
                <a:latin typeface="+mj-lt"/>
              </a:rPr>
              <a:t>appro</a:t>
            </a:r>
            <a:r>
              <a:rPr lang="en-US" altLang="zh-CN" sz="2800" dirty="0">
                <a:solidFill>
                  <a:schemeClr val="accent2"/>
                </a:solidFill>
                <a:latin typeface="+mj-lt"/>
              </a:rPr>
              <a:t>-</a:t>
            </a:r>
            <a:endParaRPr lang="en-US" altLang="zh-CN" sz="2800" dirty="0">
              <a:solidFill>
                <a:schemeClr val="accent2"/>
              </a:solidFill>
              <a:latin typeface="+mj-lt"/>
            </a:endParaRPr>
          </a:p>
          <a:p>
            <a:pPr marL="342900" indent="-342900"/>
            <a:r>
              <a:rPr lang="en-US" altLang="zh-CN" sz="2800" dirty="0" err="1">
                <a:solidFill>
                  <a:schemeClr val="accent2"/>
                </a:solidFill>
                <a:latin typeface="+mj-lt"/>
              </a:rPr>
              <a:t>ximation</a:t>
            </a:r>
            <a:r>
              <a:rPr lang="en-US" altLang="zh-CN" sz="2800" dirty="0">
                <a:solidFill>
                  <a:schemeClr val="accent2"/>
                </a:solidFill>
                <a:latin typeface="+mj-lt"/>
              </a:rPr>
              <a:t> of the variation of  θ with distance z through </a:t>
            </a:r>
            <a:endParaRPr lang="en-US" altLang="zh-CN" sz="2800" dirty="0">
              <a:solidFill>
                <a:schemeClr val="accent2"/>
              </a:solidFill>
              <a:latin typeface="+mj-lt"/>
            </a:endParaRPr>
          </a:p>
          <a:p>
            <a:pPr marL="342900" indent="-342900"/>
            <a:r>
              <a:rPr lang="en-US" altLang="zh-CN" sz="2800" dirty="0">
                <a:solidFill>
                  <a:schemeClr val="accent2"/>
                </a:solidFill>
                <a:latin typeface="+mj-lt"/>
              </a:rPr>
              <a:t>the wall.</a:t>
            </a:r>
            <a:endParaRPr lang="en-US" altLang="zh-CN" sz="2800" dirty="0">
              <a:solidFill>
                <a:schemeClr val="accent2"/>
              </a:solidFill>
              <a:latin typeface="+mj-l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19095" y="0"/>
            <a:ext cx="8915400" cy="582594"/>
          </a:xfrm>
        </p:spPr>
        <p:txBody>
          <a:bodyPr>
            <a:normAutofit/>
          </a:bodyPr>
          <a:lstStyle/>
          <a:p>
            <a:pPr eaLnBrk="1" hangingPunct="1"/>
            <a:r>
              <a:rPr lang="en-US" altLang="zh-CN" sz="1800" b="1" dirty="0">
                <a:solidFill>
                  <a:srgbClr val="CC3300"/>
                </a:solidFill>
              </a:rPr>
              <a:t>Magnetic Domain and Domain Walls</a:t>
            </a:r>
            <a:endParaRPr lang="en-US" altLang="zh-CN" sz="1800" b="1" dirty="0">
              <a:solidFill>
                <a:srgbClr val="CC3300"/>
              </a:solidFill>
            </a:endParaRPr>
          </a:p>
        </p:txBody>
      </p:sp>
      <p:sp>
        <p:nvSpPr>
          <p:cNvPr id="4099" name="Rectangle 3"/>
          <p:cNvSpPr>
            <a:spLocks noGrp="1" noChangeArrowheads="1"/>
          </p:cNvSpPr>
          <p:nvPr>
            <p:ph type="body" idx="1"/>
          </p:nvPr>
        </p:nvSpPr>
        <p:spPr>
          <a:xfrm>
            <a:off x="464312" y="428604"/>
            <a:ext cx="5185208" cy="6072206"/>
          </a:xfrm>
        </p:spPr>
        <p:txBody>
          <a:bodyPr>
            <a:noAutofit/>
          </a:bodyPr>
          <a:lstStyle/>
          <a:p>
            <a:pPr marL="0" indent="0" eaLnBrk="1" hangingPunct="1">
              <a:lnSpc>
                <a:spcPct val="170000"/>
              </a:lnSpc>
              <a:spcBef>
                <a:spcPts val="0"/>
              </a:spcBef>
              <a:buFontTx/>
              <a:buNone/>
            </a:pPr>
            <a:r>
              <a:rPr lang="en-US" altLang="zh-CN" sz="1600" b="1" dirty="0"/>
              <a:t>1</a:t>
            </a:r>
            <a:r>
              <a:rPr lang="en-US" altLang="zh-CN" sz="1600" b="1" dirty="0">
                <a:solidFill>
                  <a:srgbClr val="FF0000"/>
                </a:solidFill>
              </a:rPr>
              <a:t>. Domain walls</a:t>
            </a:r>
            <a:endParaRPr lang="en-US" altLang="zh-CN" sz="1600" b="1" dirty="0">
              <a:solidFill>
                <a:srgbClr val="FF0000"/>
              </a:solidFill>
            </a:endParaRPr>
          </a:p>
          <a:p>
            <a:pPr marL="0" indent="0" eaLnBrk="1" hangingPunct="1">
              <a:lnSpc>
                <a:spcPct val="170000"/>
              </a:lnSpc>
              <a:spcBef>
                <a:spcPts val="0"/>
              </a:spcBef>
              <a:buFontTx/>
              <a:buNone/>
            </a:pPr>
            <a:r>
              <a:rPr lang="en-US" altLang="zh-CN" sz="1600" b="1" dirty="0"/>
              <a:t>   Bloch wall, </a:t>
            </a:r>
            <a:r>
              <a:rPr lang="en-US" altLang="zh-CN" sz="1600" b="1" dirty="0" err="1"/>
              <a:t>Néel</a:t>
            </a:r>
            <a:r>
              <a:rPr lang="en-US" altLang="zh-CN" sz="1600" b="1" dirty="0"/>
              <a:t> wall, Cross-Tie wall</a:t>
            </a:r>
            <a:endParaRPr lang="en-US" altLang="zh-CN" sz="1600" b="1" dirty="0"/>
          </a:p>
          <a:p>
            <a:pPr marL="0" indent="0">
              <a:spcBef>
                <a:spcPts val="0"/>
              </a:spcBef>
              <a:buNone/>
            </a:pPr>
            <a:r>
              <a:rPr lang="en-IN" sz="1600" dirty="0"/>
              <a:t>The boundary between two magnetic domains in a thin film in which the magnetization vector remains parallel to the faces of the film in passing through the wall.</a:t>
            </a:r>
            <a:endParaRPr lang="en-IN" sz="1600" dirty="0"/>
          </a:p>
          <a:p>
            <a:pPr marL="0" indent="0">
              <a:spcBef>
                <a:spcPts val="0"/>
              </a:spcBef>
              <a:buNone/>
            </a:pPr>
            <a:r>
              <a:rPr lang="en-IN" sz="1600" dirty="0">
                <a:solidFill>
                  <a:srgbClr val="FF0000"/>
                </a:solidFill>
              </a:rPr>
              <a:t>Cross-tie domain wall is a complex two dimensional magnetic domain wall structure, often found experimentally in thin soft ferromagnetic films with thicknesses of about several exchange lengths. The structure of such a wall can roughly be imagined as a sequence of magnetic vortices and anti-vortices, arranged along a straight line. </a:t>
            </a:r>
            <a:br>
              <a:rPr lang="en-IN" sz="1600" dirty="0"/>
            </a:br>
            <a:r>
              <a:rPr lang="en-US" altLang="zh-CN" sz="1600" b="1" dirty="0"/>
              <a:t>2. </a:t>
            </a:r>
            <a:r>
              <a:rPr lang="en-US" altLang="zh-CN" sz="1600" b="1" dirty="0">
                <a:solidFill>
                  <a:schemeClr val="hlink"/>
                </a:solidFill>
              </a:rPr>
              <a:t>Magnetic domains</a:t>
            </a:r>
            <a:endParaRPr lang="en-US" altLang="zh-CN" sz="1600" b="1" dirty="0">
              <a:solidFill>
                <a:schemeClr val="hlink"/>
              </a:solidFill>
            </a:endParaRPr>
          </a:p>
          <a:p>
            <a:pPr marL="0" indent="0" eaLnBrk="1" hangingPunct="1">
              <a:lnSpc>
                <a:spcPct val="170000"/>
              </a:lnSpc>
              <a:spcBef>
                <a:spcPts val="0"/>
              </a:spcBef>
              <a:buFontTx/>
              <a:buNone/>
            </a:pPr>
            <a:r>
              <a:rPr lang="en-US" altLang="zh-CN" sz="1600" b="1" dirty="0"/>
              <a:t>   </a:t>
            </a:r>
            <a:r>
              <a:rPr lang="en-US" altLang="zh-CN" sz="1600" b="1" dirty="0" err="1"/>
              <a:t>Uniaxial</a:t>
            </a:r>
            <a:r>
              <a:rPr lang="en-US" altLang="zh-CN" sz="1600" b="1" dirty="0"/>
              <a:t> wall spacing , Closure domain</a:t>
            </a:r>
            <a:endParaRPr lang="en-US" altLang="zh-CN" sz="1600" b="1" dirty="0"/>
          </a:p>
          <a:p>
            <a:pPr marL="0" indent="0" eaLnBrk="1" hangingPunct="1">
              <a:lnSpc>
                <a:spcPct val="170000"/>
              </a:lnSpc>
              <a:spcBef>
                <a:spcPts val="0"/>
              </a:spcBef>
              <a:buFontTx/>
              <a:buNone/>
            </a:pPr>
            <a:r>
              <a:rPr lang="en-US" altLang="zh-CN" sz="1600" b="1" dirty="0"/>
              <a:t>   Stripe domains, Head to Head (</a:t>
            </a:r>
            <a:r>
              <a:rPr lang="en-US" altLang="zh-CN" sz="1600" b="1" dirty="0" err="1"/>
              <a:t>Votex</a:t>
            </a:r>
            <a:r>
              <a:rPr lang="en-US" altLang="zh-CN" sz="1600" b="1" dirty="0"/>
              <a:t>), Domain in </a:t>
            </a:r>
            <a:endParaRPr lang="en-US" altLang="zh-CN" sz="1600" b="1" dirty="0"/>
          </a:p>
          <a:p>
            <a:pPr marL="0" indent="0" eaLnBrk="1" hangingPunct="1">
              <a:lnSpc>
                <a:spcPct val="170000"/>
              </a:lnSpc>
              <a:spcBef>
                <a:spcPts val="0"/>
              </a:spcBef>
              <a:buFontTx/>
              <a:buNone/>
            </a:pPr>
            <a:r>
              <a:rPr lang="en-US" altLang="zh-CN" sz="1600" b="1" dirty="0"/>
              <a:t>   </a:t>
            </a:r>
            <a:r>
              <a:rPr lang="en-US" altLang="zh-CN" sz="1600" b="1" dirty="0" err="1"/>
              <a:t>antiferromagnetic</a:t>
            </a:r>
            <a:r>
              <a:rPr lang="en-US" altLang="zh-CN" sz="1600" b="1" dirty="0"/>
              <a:t> films</a:t>
            </a:r>
            <a:endParaRPr lang="en-US" altLang="zh-CN" sz="1600" b="1" dirty="0"/>
          </a:p>
          <a:p>
            <a:pPr marL="0" indent="0" eaLnBrk="1" hangingPunct="1">
              <a:lnSpc>
                <a:spcPct val="170000"/>
              </a:lnSpc>
              <a:spcBef>
                <a:spcPts val="0"/>
              </a:spcBef>
              <a:buFontTx/>
              <a:buNone/>
            </a:pPr>
            <a:r>
              <a:rPr lang="en-US" altLang="zh-CN" sz="1600" b="1" dirty="0"/>
              <a:t>3. </a:t>
            </a:r>
            <a:r>
              <a:rPr lang="en-US" altLang="zh-CN" sz="1600" b="1" dirty="0">
                <a:solidFill>
                  <a:srgbClr val="FF0000"/>
                </a:solidFill>
              </a:rPr>
              <a:t>Single domain and super-</a:t>
            </a:r>
            <a:r>
              <a:rPr lang="en-US" altLang="zh-CN" sz="1600" b="1" dirty="0" err="1">
                <a:solidFill>
                  <a:srgbClr val="FF0000"/>
                </a:solidFill>
              </a:rPr>
              <a:t>paramagnetism</a:t>
            </a:r>
            <a:endParaRPr lang="en-US" altLang="zh-CN" sz="1600" b="1" dirty="0">
              <a:solidFill>
                <a:srgbClr val="FF0000"/>
              </a:solidFill>
            </a:endParaRPr>
          </a:p>
          <a:p>
            <a:pPr marL="0" indent="0" eaLnBrk="1" hangingPunct="1">
              <a:lnSpc>
                <a:spcPct val="170000"/>
              </a:lnSpc>
              <a:spcBef>
                <a:spcPts val="0"/>
              </a:spcBef>
              <a:buFontTx/>
              <a:buNone/>
            </a:pPr>
            <a:r>
              <a:rPr lang="en-US" altLang="zh-CN" sz="1600" b="1" dirty="0">
                <a:solidFill>
                  <a:srgbClr val="FF0000"/>
                </a:solidFill>
              </a:rPr>
              <a:t>4. Some methods for the domain observation</a:t>
            </a:r>
            <a:endParaRPr lang="en-US" altLang="zh-CN" sz="1600" b="1" dirty="0">
              <a:solidFill>
                <a:srgbClr val="FF0000"/>
              </a:solidFill>
            </a:endParaRPr>
          </a:p>
          <a:p>
            <a:pPr marL="0" indent="0" eaLnBrk="1" hangingPunct="1">
              <a:lnSpc>
                <a:spcPct val="170000"/>
              </a:lnSpc>
              <a:spcBef>
                <a:spcPts val="0"/>
              </a:spcBef>
              <a:buFontTx/>
              <a:buNone/>
            </a:pPr>
            <a:r>
              <a:rPr lang="en-US" altLang="zh-CN" sz="1600" b="1" dirty="0"/>
              <a:t>   SEMPA, MFM, Magneto-optical</a:t>
            </a:r>
            <a:endParaRPr lang="en-US" altLang="zh-CN" sz="1600" b="1" dirty="0"/>
          </a:p>
          <a:p>
            <a:pPr marL="0" indent="0" eaLnBrk="1" hangingPunct="1">
              <a:lnSpc>
                <a:spcPct val="170000"/>
              </a:lnSpc>
              <a:spcBef>
                <a:spcPts val="0"/>
              </a:spcBef>
            </a:pPr>
            <a:endParaRPr lang="en-US" altLang="zh-CN" sz="1600" b="1" dirty="0"/>
          </a:p>
        </p:txBody>
      </p:sp>
      <p:sp>
        <p:nvSpPr>
          <p:cNvPr id="93186" name="AutoShape 2" descr="fib"/>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lstStyle/>
          <a:p>
            <a:endParaRPr lang="en-IN"/>
          </a:p>
        </p:txBody>
      </p:sp>
      <p:sp>
        <p:nvSpPr>
          <p:cNvPr id="93188" name="AutoShape 4" descr="fib"/>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lstStyle/>
          <a:p>
            <a:endParaRPr lang="en-IN"/>
          </a:p>
        </p:txBody>
      </p:sp>
      <p:pic>
        <p:nvPicPr>
          <p:cNvPr id="6" name="Picture 5" descr="fib"/>
          <p:cNvPicPr/>
          <p:nvPr/>
        </p:nvPicPr>
        <p:blipFill>
          <a:blip r:embed="rId1"/>
          <a:srcRect t="8721" r="5444" b="27907"/>
          <a:stretch>
            <a:fillRect/>
          </a:stretch>
        </p:blipFill>
        <p:spPr bwMode="auto">
          <a:xfrm>
            <a:off x="5649521" y="642918"/>
            <a:ext cx="3792167" cy="1714512"/>
          </a:xfrm>
          <a:prstGeom prst="rect">
            <a:avLst/>
          </a:prstGeom>
          <a:noFill/>
          <a:ln w="9525">
            <a:noFill/>
            <a:miter lim="800000"/>
            <a:headEnd/>
            <a:tailEnd/>
          </a:ln>
        </p:spPr>
      </p:pic>
      <p:pic>
        <p:nvPicPr>
          <p:cNvPr id="93189" name="Picture 5"/>
          <p:cNvPicPr>
            <a:picLocks noChangeAspect="1" noChangeArrowheads="1"/>
          </p:cNvPicPr>
          <p:nvPr/>
        </p:nvPicPr>
        <p:blipFill>
          <a:blip r:embed="rId2"/>
          <a:srcRect/>
          <a:stretch>
            <a:fillRect/>
          </a:stretch>
        </p:blipFill>
        <p:spPr bwMode="auto">
          <a:xfrm>
            <a:off x="5417348" y="2776530"/>
            <a:ext cx="4192271" cy="408147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ChangeArrowheads="1"/>
          </p:cNvSpPr>
          <p:nvPr/>
        </p:nvSpPr>
        <p:spPr bwMode="auto">
          <a:xfrm>
            <a:off x="7698" y="0"/>
            <a:ext cx="184730"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en-IN" sz="1800">
              <a:latin typeface="+mj-lt"/>
            </a:endParaRPr>
          </a:p>
        </p:txBody>
      </p:sp>
      <p:graphicFrame>
        <p:nvGraphicFramePr>
          <p:cNvPr id="260097" name="Object 1"/>
          <p:cNvGraphicFramePr>
            <a:graphicFrameLocks noChangeAspect="1"/>
          </p:cNvGraphicFramePr>
          <p:nvPr/>
        </p:nvGraphicFramePr>
        <p:xfrm>
          <a:off x="3559959" y="785794"/>
          <a:ext cx="2105573" cy="1000108"/>
        </p:xfrm>
        <a:graphic>
          <a:graphicData uri="http://schemas.openxmlformats.org/presentationml/2006/ole">
            <mc:AlternateContent xmlns:mc="http://schemas.openxmlformats.org/markup-compatibility/2006">
              <mc:Choice xmlns:v="urn:schemas-microsoft-com:vml" Requires="v">
                <p:oleObj spid="_x0000_s7353" name="Equation" r:id="rId1" imgW="977900" imgH="508000" progId="Equation.3">
                  <p:embed/>
                </p:oleObj>
              </mc:Choice>
              <mc:Fallback>
                <p:oleObj name="Equation" r:id="rId1" imgW="977900" imgH="508000" progId="Equation.3">
                  <p:embed/>
                  <p:pic>
                    <p:nvPicPr>
                      <p:cNvPr id="0" name="Picture 73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959" y="785794"/>
                        <a:ext cx="2105573" cy="10001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773877" y="0"/>
            <a:ext cx="8358246" cy="369332"/>
          </a:xfrm>
          <a:prstGeom prst="rect">
            <a:avLst/>
          </a:prstGeom>
        </p:spPr>
        <p:txBody>
          <a:bodyPr wrap="square">
            <a:spAutoFit/>
          </a:bodyPr>
          <a:lstStyle/>
          <a:p>
            <a:r>
              <a:rPr lang="en-US" sz="1800" dirty="0">
                <a:latin typeface="+mj-lt"/>
              </a:rPr>
              <a:t>The critical size below which particle exists as a single domain is given as</a:t>
            </a:r>
            <a:endParaRPr lang="en-IN" sz="1800" dirty="0">
              <a:latin typeface="+mj-lt"/>
            </a:endParaRPr>
          </a:p>
        </p:txBody>
      </p:sp>
      <p:sp>
        <p:nvSpPr>
          <p:cNvPr id="5" name="Rectangle 4"/>
          <p:cNvSpPr/>
          <p:nvPr/>
        </p:nvSpPr>
        <p:spPr>
          <a:xfrm>
            <a:off x="0" y="1997839"/>
            <a:ext cx="9906000" cy="1200329"/>
          </a:xfrm>
          <a:prstGeom prst="rect">
            <a:avLst/>
          </a:prstGeom>
        </p:spPr>
        <p:txBody>
          <a:bodyPr wrap="square">
            <a:spAutoFit/>
          </a:bodyPr>
          <a:lstStyle/>
          <a:p>
            <a:r>
              <a:rPr lang="en-US" sz="1800" dirty="0">
                <a:latin typeface="+mj-lt"/>
              </a:rPr>
              <a:t>SW model is based on certain assumptions such as, (</a:t>
            </a:r>
            <a:r>
              <a:rPr lang="en-US" sz="1800" dirty="0" err="1">
                <a:latin typeface="+mj-lt"/>
              </a:rPr>
              <a:t>i</a:t>
            </a:r>
            <a:r>
              <a:rPr lang="en-US" sz="1800" dirty="0">
                <a:latin typeface="+mj-lt"/>
              </a:rPr>
              <a:t>) within a single domain all the spins are collinear and rotation of spins takes place coherently and collectively and (ii) interaction between the particles is negligible. In this model, the calculation were made for elongated ellipsoidal particles, because the ellipsoidal shape includes all the particle shape of physical interest, such as rod, sphere and disk.</a:t>
            </a:r>
            <a:endParaRPr lang="en-IN" sz="1800" dirty="0">
              <a:latin typeface="+mj-lt"/>
            </a:endParaRPr>
          </a:p>
        </p:txBody>
      </p:sp>
      <p:sp>
        <p:nvSpPr>
          <p:cNvPr id="260100" name="Rectangle 4"/>
          <p:cNvSpPr>
            <a:spLocks noChangeArrowheads="1"/>
          </p:cNvSpPr>
          <p:nvPr/>
        </p:nvSpPr>
        <p:spPr bwMode="auto">
          <a:xfrm>
            <a:off x="7698" y="0"/>
            <a:ext cx="184730"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en-IN" sz="1800">
              <a:latin typeface="+mj-lt"/>
            </a:endParaRPr>
          </a:p>
        </p:txBody>
      </p:sp>
      <p:graphicFrame>
        <p:nvGraphicFramePr>
          <p:cNvPr id="260099" name="Object 3"/>
          <p:cNvGraphicFramePr>
            <a:graphicFrameLocks noChangeAspect="1"/>
          </p:cNvGraphicFramePr>
          <p:nvPr/>
        </p:nvGraphicFramePr>
        <p:xfrm>
          <a:off x="3482568" y="3500439"/>
          <a:ext cx="2863473" cy="667217"/>
        </p:xfrm>
        <a:graphic>
          <a:graphicData uri="http://schemas.openxmlformats.org/presentationml/2006/ole">
            <mc:AlternateContent xmlns:mc="http://schemas.openxmlformats.org/markup-compatibility/2006">
              <mc:Choice xmlns:v="urn:schemas-microsoft-com:vml" Requires="v">
                <p:oleObj spid="_x0000_s7354" name="Equation" r:id="rId3" imgW="965200" imgH="241300" progId="Equation.3">
                  <p:embed/>
                </p:oleObj>
              </mc:Choice>
              <mc:Fallback>
                <p:oleObj name="Equation" r:id="rId3" imgW="965200" imgH="241300" progId="Equation.3">
                  <p:embed/>
                  <p:pic>
                    <p:nvPicPr>
                      <p:cNvPr id="0" name="Picture 73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2568" y="3500439"/>
                        <a:ext cx="2863473" cy="667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0102" name="Rectangle 6"/>
          <p:cNvSpPr>
            <a:spLocks noChangeArrowheads="1"/>
          </p:cNvSpPr>
          <p:nvPr/>
        </p:nvSpPr>
        <p:spPr bwMode="auto">
          <a:xfrm>
            <a:off x="7698" y="0"/>
            <a:ext cx="184730"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en-IN" sz="1800">
              <a:latin typeface="+mj-lt"/>
            </a:endParaRPr>
          </a:p>
        </p:txBody>
      </p:sp>
      <p:graphicFrame>
        <p:nvGraphicFramePr>
          <p:cNvPr id="260101" name="Object 5"/>
          <p:cNvGraphicFramePr>
            <a:graphicFrameLocks noChangeAspect="1"/>
          </p:cNvGraphicFramePr>
          <p:nvPr/>
        </p:nvGraphicFramePr>
        <p:xfrm>
          <a:off x="1934744" y="4643446"/>
          <a:ext cx="5524539" cy="571504"/>
        </p:xfrm>
        <a:graphic>
          <a:graphicData uri="http://schemas.openxmlformats.org/presentationml/2006/ole">
            <mc:AlternateContent xmlns:mc="http://schemas.openxmlformats.org/markup-compatibility/2006">
              <mc:Choice xmlns:v="urn:schemas-microsoft-com:vml" Requires="v">
                <p:oleObj spid="_x0000_s7355" name="Equation" r:id="rId5" imgW="2184400" imgH="241300" progId="Equation.3">
                  <p:embed/>
                </p:oleObj>
              </mc:Choice>
              <mc:Fallback>
                <p:oleObj name="Equation" r:id="rId5" imgW="2184400" imgH="241300" progId="Equation.3">
                  <p:embed/>
                  <p:pic>
                    <p:nvPicPr>
                      <p:cNvPr id="0" name="Picture 73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44" y="4643446"/>
                        <a:ext cx="5524539" cy="571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386921" y="4286256"/>
            <a:ext cx="7429552" cy="369332"/>
          </a:xfrm>
          <a:prstGeom prst="rect">
            <a:avLst/>
          </a:prstGeom>
        </p:spPr>
        <p:txBody>
          <a:bodyPr wrap="square">
            <a:spAutoFit/>
          </a:bodyPr>
          <a:lstStyle/>
          <a:p>
            <a:r>
              <a:rPr lang="en-US" sz="1800" dirty="0">
                <a:latin typeface="+mj-lt"/>
              </a:rPr>
              <a:t>Total anisotropy energy (alignment energy) of a particle is given as</a:t>
            </a:r>
            <a:endParaRPr lang="en-IN" sz="1800" dirty="0">
              <a:latin typeface="+mj-lt"/>
            </a:endParaRPr>
          </a:p>
        </p:txBody>
      </p:sp>
      <p:sp>
        <p:nvSpPr>
          <p:cNvPr id="11" name="Rectangle 10"/>
          <p:cNvSpPr/>
          <p:nvPr/>
        </p:nvSpPr>
        <p:spPr>
          <a:xfrm>
            <a:off x="541703" y="5214951"/>
            <a:ext cx="9132158" cy="646331"/>
          </a:xfrm>
          <a:prstGeom prst="rect">
            <a:avLst/>
          </a:prstGeom>
        </p:spPr>
        <p:txBody>
          <a:bodyPr wrap="square">
            <a:spAutoFit/>
          </a:bodyPr>
          <a:lstStyle/>
          <a:p>
            <a:r>
              <a:rPr lang="en-US" sz="1800" dirty="0">
                <a:latin typeface="+mj-lt"/>
              </a:rPr>
              <a:t>The first term in the equation is anisotropy energy and second term is additional potential energy supplied by the field to the single domain particle</a:t>
            </a:r>
            <a:endParaRPr lang="en-IN" sz="1800" dirty="0">
              <a:latin typeface="+mj-l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a:srcRect t="4800"/>
          <a:stretch>
            <a:fillRect/>
          </a:stretch>
        </p:blipFill>
        <p:spPr bwMode="auto">
          <a:xfrm>
            <a:off x="232139" y="2571744"/>
            <a:ext cx="5572164" cy="3857652"/>
          </a:xfrm>
          <a:prstGeom prst="rect">
            <a:avLst/>
          </a:prstGeom>
          <a:noFill/>
          <a:ln w="9525">
            <a:noFill/>
            <a:miter lim="800000"/>
            <a:headEnd/>
            <a:tailEnd/>
          </a:ln>
        </p:spPr>
      </p:pic>
      <p:sp>
        <p:nvSpPr>
          <p:cNvPr id="3" name="Rectangle 2"/>
          <p:cNvSpPr/>
          <p:nvPr/>
        </p:nvSpPr>
        <p:spPr>
          <a:xfrm>
            <a:off x="309530" y="1"/>
            <a:ext cx="9286940" cy="584775"/>
          </a:xfrm>
          <a:prstGeom prst="rect">
            <a:avLst/>
          </a:prstGeom>
        </p:spPr>
        <p:txBody>
          <a:bodyPr wrap="square">
            <a:spAutoFit/>
          </a:bodyPr>
          <a:lstStyle/>
          <a:p>
            <a:r>
              <a:rPr lang="en-US" sz="1600" dirty="0">
                <a:latin typeface="+mj-lt"/>
              </a:rPr>
              <a:t>The magnetic </a:t>
            </a:r>
            <a:r>
              <a:rPr lang="en-US" sz="1600" dirty="0" err="1">
                <a:latin typeface="+mj-lt"/>
              </a:rPr>
              <a:t>coercivity</a:t>
            </a:r>
            <a:r>
              <a:rPr lang="en-US" sz="1600" dirty="0">
                <a:latin typeface="+mj-lt"/>
              </a:rPr>
              <a:t> of a magnetic </a:t>
            </a:r>
            <a:r>
              <a:rPr lang="en-US" sz="1600" dirty="0" err="1">
                <a:latin typeface="+mj-lt"/>
              </a:rPr>
              <a:t>nanoparticle</a:t>
            </a:r>
            <a:r>
              <a:rPr lang="en-US" sz="1600" dirty="0">
                <a:latin typeface="+mj-lt"/>
              </a:rPr>
              <a:t> depends significantly on their magneto-crystalline anisotropy, micro-strain, inter-particle interaction, temperature, shape and size.</a:t>
            </a:r>
            <a:endParaRPr lang="en-IN" sz="1600" dirty="0">
              <a:latin typeface="+mj-lt"/>
            </a:endParaRPr>
          </a:p>
        </p:txBody>
      </p:sp>
      <p:sp>
        <p:nvSpPr>
          <p:cNvPr id="4" name="Rectangle 3"/>
          <p:cNvSpPr/>
          <p:nvPr/>
        </p:nvSpPr>
        <p:spPr>
          <a:xfrm>
            <a:off x="232139" y="1071547"/>
            <a:ext cx="9673861" cy="584775"/>
          </a:xfrm>
          <a:prstGeom prst="rect">
            <a:avLst/>
          </a:prstGeom>
        </p:spPr>
        <p:txBody>
          <a:bodyPr wrap="square">
            <a:spAutoFit/>
          </a:bodyPr>
          <a:lstStyle/>
          <a:p>
            <a:r>
              <a:rPr lang="en-US" sz="1600" dirty="0">
                <a:solidFill>
                  <a:srgbClr val="FF0000"/>
                </a:solidFill>
                <a:latin typeface="+mj-lt"/>
              </a:rPr>
              <a:t>In the multi domain structure, magnetization reversal occurs through a domain wall motion and the size variation </a:t>
            </a:r>
            <a:r>
              <a:rPr lang="en-US" sz="1600" dirty="0" err="1">
                <a:solidFill>
                  <a:srgbClr val="FF0000"/>
                </a:solidFill>
                <a:latin typeface="+mj-lt"/>
              </a:rPr>
              <a:t>coercivity</a:t>
            </a:r>
            <a:r>
              <a:rPr lang="en-US" sz="1600" dirty="0">
                <a:solidFill>
                  <a:srgbClr val="FF0000"/>
                </a:solidFill>
                <a:latin typeface="+mj-lt"/>
              </a:rPr>
              <a:t> is given as</a:t>
            </a:r>
            <a:endParaRPr lang="en-IN" sz="1600" dirty="0">
              <a:solidFill>
                <a:srgbClr val="FF0000"/>
              </a:solidFill>
              <a:latin typeface="+mj-lt"/>
            </a:endParaRPr>
          </a:p>
        </p:txBody>
      </p:sp>
      <p:sp>
        <p:nvSpPr>
          <p:cNvPr id="171011" name="Rectangle 3"/>
          <p:cNvSpPr>
            <a:spLocks noChangeArrowheads="1"/>
          </p:cNvSpPr>
          <p:nvPr/>
        </p:nvSpPr>
        <p:spPr bwMode="auto">
          <a:xfrm>
            <a:off x="5726912" y="2103586"/>
            <a:ext cx="3714741" cy="2800767"/>
          </a:xfrm>
          <a:prstGeom prst="rect">
            <a:avLst/>
          </a:prstGeom>
          <a:noFill/>
          <a:ln w="9525">
            <a:noFill/>
            <a:miter lim="800000"/>
          </a:ln>
          <a:effectLst/>
        </p:spPr>
        <p:txBody>
          <a:bodyPr vert="horz" wrap="square" lIns="91440" tIns="45720" rIns="91440" bIns="45720" numCol="1" anchor="ctr" anchorCtr="0" compatLnSpc="1">
            <a:spAutoFit/>
          </a:bodyPr>
          <a:lstStyle/>
          <a:p>
            <a:pPr lvl="0" fontAlgn="base">
              <a:spcBef>
                <a:spcPct val="0"/>
              </a:spcBef>
              <a:spcAft>
                <a:spcPct val="0"/>
              </a:spcAft>
            </a:pPr>
            <a:r>
              <a:rPr kumimoji="0" lang="en-US" sz="1600" b="0" i="0" u="none" strike="noStrike" cap="none" normalizeH="0" baseline="0" dirty="0">
                <a:ln>
                  <a:noFill/>
                </a:ln>
                <a:solidFill>
                  <a:srgbClr val="000000"/>
                </a:solidFill>
                <a:effectLst/>
                <a:latin typeface="+mj-lt"/>
                <a:ea typeface="Calibri" panose="020F0502020204030204" pitchFamily="34" charset="0"/>
                <a:cs typeface="Times New Roman" panose="02020603050405020304" pitchFamily="18" charset="0"/>
              </a:rPr>
              <a:t>At a</a:t>
            </a:r>
            <a:r>
              <a:rPr kumimoji="0" lang="en-US" sz="1600" b="0" i="0" u="none" strike="noStrike" cap="none" normalizeH="0" dirty="0">
                <a:ln>
                  <a:noFill/>
                </a:ln>
                <a:solidFill>
                  <a:srgbClr val="000000"/>
                </a:solidFill>
                <a:effectLst/>
                <a:latin typeface="+mj-lt"/>
                <a:ea typeface="Calibri" panose="020F0502020204030204" pitchFamily="34" charset="0"/>
                <a:cs typeface="Times New Roman" panose="02020603050405020304" pitchFamily="18" charset="0"/>
              </a:rPr>
              <a:t> critical size</a:t>
            </a:r>
            <a:r>
              <a:rPr kumimoji="0" lang="en-US" sz="1600" b="0" i="0" u="none" strike="noStrike" cap="none" normalizeH="0" baseline="0" dirty="0">
                <a:ln>
                  <a:noFill/>
                </a:ln>
                <a:solidFill>
                  <a:srgbClr val="000000"/>
                </a:solidFill>
                <a:effectLst/>
                <a:latin typeface="+mj-lt"/>
                <a:ea typeface="Calibri" panose="020F0502020204030204" pitchFamily="34" charset="0"/>
                <a:cs typeface="Times New Roman" panose="02020603050405020304" pitchFamily="18" charset="0"/>
              </a:rPr>
              <a:t>, particles become single domain where the change of direction of magnetization can occur only by coherent rotation of spins which requires high magnetic field. As an effect, it results in considerably high </a:t>
            </a:r>
            <a:r>
              <a:rPr kumimoji="0" lang="en-US" sz="1600" b="0" i="0" u="none" strike="noStrike" cap="none" normalizeH="0" baseline="0" dirty="0" err="1">
                <a:ln>
                  <a:noFill/>
                </a:ln>
                <a:solidFill>
                  <a:srgbClr val="000000"/>
                </a:solidFill>
                <a:effectLst/>
                <a:latin typeface="+mj-lt"/>
                <a:ea typeface="Calibri" panose="020F0502020204030204" pitchFamily="34" charset="0"/>
                <a:cs typeface="Times New Roman" panose="02020603050405020304" pitchFamily="18" charset="0"/>
              </a:rPr>
              <a:t>coercivity</a:t>
            </a:r>
            <a:r>
              <a:rPr kumimoji="0" lang="en-US" sz="1600" b="0" i="0" u="none" strike="noStrike" cap="none" normalizeH="0" baseline="0" dirty="0">
                <a:ln>
                  <a:noFill/>
                </a:ln>
                <a:solidFill>
                  <a:srgbClr val="000000"/>
                </a:solidFill>
                <a:effectLst/>
                <a:latin typeface="+mj-lt"/>
                <a:ea typeface="Calibri" panose="020F0502020204030204" pitchFamily="34" charset="0"/>
                <a:cs typeface="Times New Roman" panose="02020603050405020304" pitchFamily="18" charset="0"/>
              </a:rPr>
              <a:t>.</a:t>
            </a:r>
            <a:r>
              <a:rPr kumimoji="0" lang="en-US" sz="1600" b="0" i="0" u="none" strike="noStrike" cap="none" normalizeH="0" baseline="0" dirty="0">
                <a:ln>
                  <a:noFill/>
                </a:ln>
                <a:solidFill>
                  <a:schemeClr val="tx1"/>
                </a:solidFill>
                <a:effectLst/>
                <a:latin typeface="+mj-lt"/>
                <a:cs typeface="Arial" panose="020B0604020202020204" pitchFamily="34" charset="0"/>
              </a:rPr>
              <a:t> </a:t>
            </a:r>
            <a:r>
              <a:rPr lang="en-US" sz="1600" dirty="0" err="1">
                <a:latin typeface="+mj-lt"/>
              </a:rPr>
              <a:t>Coercivity</a:t>
            </a:r>
            <a:r>
              <a:rPr lang="en-US" sz="1600" dirty="0">
                <a:latin typeface="+mj-lt"/>
              </a:rPr>
              <a:t> is found to be increased with the particle size within a single domain. It is because of the progressively increasing role of thermal fluctuations. Here size dependence of </a:t>
            </a:r>
            <a:r>
              <a:rPr lang="en-US" sz="1600" dirty="0" err="1">
                <a:latin typeface="+mj-lt"/>
              </a:rPr>
              <a:t>coercivity</a:t>
            </a:r>
            <a:r>
              <a:rPr lang="en-US" sz="1600" dirty="0">
                <a:latin typeface="+mj-lt"/>
              </a:rPr>
              <a:t> can be expressed as, </a:t>
            </a:r>
            <a:endParaRPr kumimoji="0" lang="en-US" sz="1600" b="0" i="0" u="none" strike="noStrike" cap="none" normalizeH="0" baseline="0" dirty="0">
              <a:ln>
                <a:noFill/>
              </a:ln>
              <a:solidFill>
                <a:schemeClr val="tx1"/>
              </a:solidFill>
              <a:effectLst/>
              <a:latin typeface="+mj-lt"/>
              <a:cs typeface="Arial" panose="020B0604020202020204" pitchFamily="34" charset="0"/>
            </a:endParaRPr>
          </a:p>
        </p:txBody>
      </p:sp>
      <p:sp>
        <p:nvSpPr>
          <p:cNvPr id="171013" name="Rectangle 5"/>
          <p:cNvSpPr>
            <a:spLocks noChangeArrowheads="1"/>
          </p:cNvSpPr>
          <p:nvPr/>
        </p:nvSpPr>
        <p:spPr bwMode="auto">
          <a:xfrm>
            <a:off x="7698" y="0"/>
            <a:ext cx="184730" cy="338554"/>
          </a:xfrm>
          <a:prstGeom prst="rect">
            <a:avLst/>
          </a:prstGeom>
          <a:noFill/>
          <a:ln w="9525">
            <a:noFill/>
            <a:miter lim="800000"/>
          </a:ln>
          <a:effectLst/>
        </p:spPr>
        <p:txBody>
          <a:bodyPr vert="horz" wrap="none" lIns="91440" tIns="45720" rIns="91440" bIns="45720" numCol="1" anchor="ctr" anchorCtr="0" compatLnSpc="1">
            <a:spAutoFit/>
          </a:bodyPr>
          <a:lstStyle/>
          <a:p>
            <a:endParaRPr lang="en-IN" sz="1600">
              <a:latin typeface="+mj-lt"/>
            </a:endParaRPr>
          </a:p>
        </p:txBody>
      </p:sp>
      <p:graphicFrame>
        <p:nvGraphicFramePr>
          <p:cNvPr id="171012" name="Object 4"/>
          <p:cNvGraphicFramePr>
            <a:graphicFrameLocks noChangeAspect="1"/>
          </p:cNvGraphicFramePr>
          <p:nvPr/>
        </p:nvGraphicFramePr>
        <p:xfrm>
          <a:off x="5959086" y="6000744"/>
          <a:ext cx="1975945" cy="857256"/>
        </p:xfrm>
        <a:graphic>
          <a:graphicData uri="http://schemas.openxmlformats.org/presentationml/2006/ole">
            <mc:AlternateContent xmlns:mc="http://schemas.openxmlformats.org/markup-compatibility/2006">
              <mc:Choice xmlns:v="urn:schemas-microsoft-com:vml" Requires="v">
                <p:oleObj spid="_x0000_s8316" name="Equation" r:id="rId2" imgW="927100" imgH="431800" progId="Equation.3">
                  <p:embed/>
                </p:oleObj>
              </mc:Choice>
              <mc:Fallback>
                <p:oleObj name="Equation" r:id="rId2" imgW="927100" imgH="431800" progId="Equation.3">
                  <p:embed/>
                  <p:pic>
                    <p:nvPicPr>
                      <p:cNvPr id="0" name="Picture 8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086" y="6000744"/>
                        <a:ext cx="1975945" cy="857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4" name="Rectangle 6"/>
          <p:cNvSpPr>
            <a:spLocks noChangeArrowheads="1"/>
          </p:cNvSpPr>
          <p:nvPr/>
        </p:nvSpPr>
        <p:spPr bwMode="auto">
          <a:xfrm>
            <a:off x="7698" y="0"/>
            <a:ext cx="184730" cy="338554"/>
          </a:xfrm>
          <a:prstGeom prst="rect">
            <a:avLst/>
          </a:prstGeom>
          <a:noFill/>
          <a:ln w="9525">
            <a:noFill/>
            <a:miter lim="800000"/>
          </a:ln>
          <a:effectLst/>
        </p:spPr>
        <p:txBody>
          <a:bodyPr vert="horz" wrap="none" lIns="91440" tIns="45720" rIns="91440" bIns="45720" numCol="1" anchor="ctr" anchorCtr="0" compatLnSpc="1">
            <a:spAutoFit/>
          </a:bodyPr>
          <a:lstStyle/>
          <a:p>
            <a:endParaRPr lang="en-IN" sz="1600">
              <a:latin typeface="+mj-lt"/>
            </a:endParaRPr>
          </a:p>
        </p:txBody>
      </p:sp>
      <p:graphicFrame>
        <p:nvGraphicFramePr>
          <p:cNvPr id="5" name="Object 5"/>
          <p:cNvGraphicFramePr>
            <a:graphicFrameLocks noChangeAspect="1"/>
          </p:cNvGraphicFramePr>
          <p:nvPr/>
        </p:nvGraphicFramePr>
        <p:xfrm>
          <a:off x="6268650" y="1357298"/>
          <a:ext cx="1441582" cy="642918"/>
        </p:xfrm>
        <a:graphic>
          <a:graphicData uri="http://schemas.openxmlformats.org/presentationml/2006/ole">
            <mc:AlternateContent xmlns:mc="http://schemas.openxmlformats.org/markup-compatibility/2006">
              <mc:Choice xmlns:v="urn:schemas-microsoft-com:vml" Requires="v">
                <p:oleObj spid="_x0000_s8317" name="Equation" r:id="rId4" imgW="799465" imgH="393700" progId="Equation.3">
                  <p:embed/>
                </p:oleObj>
              </mc:Choice>
              <mc:Fallback>
                <p:oleObj name="Equation" r:id="rId4" imgW="799465" imgH="393700" progId="Equation.3">
                  <p:embed/>
                  <p:pic>
                    <p:nvPicPr>
                      <p:cNvPr id="0" name="Picture 83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650" y="1357298"/>
                        <a:ext cx="1441582" cy="6429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a:noFill/>
        </p:spPr>
        <p:txBody>
          <a:bodyPr/>
          <a:lstStyle/>
          <a:p>
            <a:fld id="{CBAD6ABA-2980-43C0-A1E4-93AAC127BC7D}" type="datetime2">
              <a:rPr lang="en-US" smtClean="0"/>
            </a:fld>
            <a:endParaRPr lang="en-US"/>
          </a:p>
        </p:txBody>
      </p:sp>
      <p:sp>
        <p:nvSpPr>
          <p:cNvPr id="52227" name="Slide Number Placeholder 2"/>
          <p:cNvSpPr>
            <a:spLocks noGrp="1"/>
          </p:cNvSpPr>
          <p:nvPr>
            <p:ph type="sldNum" sz="quarter" idx="12"/>
          </p:nvPr>
        </p:nvSpPr>
        <p:spPr>
          <a:noFill/>
        </p:spPr>
        <p:txBody>
          <a:bodyPr/>
          <a:lstStyle/>
          <a:p>
            <a:fld id="{6130CA02-516C-4F26-835F-07797B22E1B9}" type="slidenum">
              <a:rPr lang="en-US" dirty="0" smtClean="0"/>
            </a:fld>
            <a:endParaRPr lang="en-US" dirty="0"/>
          </a:p>
        </p:txBody>
      </p:sp>
      <p:sp>
        <p:nvSpPr>
          <p:cNvPr id="52228" name="TextBox 3"/>
          <p:cNvSpPr txBox="1">
            <a:spLocks noChangeArrowheads="1"/>
          </p:cNvSpPr>
          <p:nvPr/>
        </p:nvSpPr>
        <p:spPr bwMode="auto">
          <a:xfrm>
            <a:off x="2209800" y="0"/>
            <a:ext cx="5758308"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52229" name="Rectangle 4"/>
          <p:cNvSpPr>
            <a:spLocks noChangeArrowheads="1"/>
          </p:cNvSpPr>
          <p:nvPr/>
        </p:nvSpPr>
        <p:spPr bwMode="auto">
          <a:xfrm>
            <a:off x="0" y="914400"/>
            <a:ext cx="10287000" cy="4708981"/>
          </a:xfrm>
          <a:prstGeom prst="rect">
            <a:avLst/>
          </a:prstGeom>
          <a:noFill/>
          <a:ln w="9525">
            <a:noFill/>
            <a:miter lim="800000"/>
          </a:ln>
        </p:spPr>
        <p:txBody>
          <a:bodyPr wrap="square">
            <a:spAutoFit/>
          </a:bodyPr>
          <a:lstStyle/>
          <a:p>
            <a:pPr algn="l">
              <a:lnSpc>
                <a:spcPct val="150000"/>
              </a:lnSpc>
            </a:pPr>
            <a:r>
              <a:rPr lang="en-US" sz="2000" dirty="0"/>
              <a:t>1. Nanotechnology in upward motion: next future of science and technology is nanotechnology</a:t>
            </a:r>
            <a:endParaRPr lang="en-US" sz="2000" dirty="0"/>
          </a:p>
          <a:p>
            <a:pPr algn="l">
              <a:lnSpc>
                <a:spcPct val="150000"/>
              </a:lnSpc>
            </a:pPr>
            <a:r>
              <a:rPr lang="en-US" sz="2000" dirty="0"/>
              <a:t>2. Constructive - Destructive interference by thin films</a:t>
            </a:r>
            <a:endParaRPr lang="en-US" sz="2000" dirty="0"/>
          </a:p>
          <a:p>
            <a:pPr algn="l">
              <a:lnSpc>
                <a:spcPct val="150000"/>
              </a:lnSpc>
            </a:pPr>
            <a:r>
              <a:rPr lang="en-US" sz="2000" dirty="0"/>
              <a:t>3. Non-Reflective Surfaces</a:t>
            </a:r>
            <a:endParaRPr lang="en-US" sz="2000" dirty="0"/>
          </a:p>
          <a:p>
            <a:pPr algn="l">
              <a:lnSpc>
                <a:spcPct val="150000"/>
              </a:lnSpc>
            </a:pPr>
            <a:r>
              <a:rPr lang="en-US" sz="2000" dirty="0"/>
              <a:t>4. Super-Hydro-</a:t>
            </a:r>
            <a:r>
              <a:rPr lang="en-US" sz="2000" dirty="0" err="1"/>
              <a:t>Phobicity</a:t>
            </a:r>
            <a:endParaRPr lang="en-US" sz="2000" dirty="0"/>
          </a:p>
          <a:p>
            <a:pPr algn="l">
              <a:lnSpc>
                <a:spcPct val="150000"/>
              </a:lnSpc>
            </a:pPr>
            <a:r>
              <a:rPr lang="en-US" sz="2000" dirty="0"/>
              <a:t>5. Self-Cleaning</a:t>
            </a:r>
            <a:endParaRPr lang="en-US" sz="2000" dirty="0"/>
          </a:p>
          <a:p>
            <a:pPr algn="l">
              <a:lnSpc>
                <a:spcPct val="150000"/>
              </a:lnSpc>
            </a:pPr>
            <a:r>
              <a:rPr lang="en-US" sz="2000" dirty="0"/>
              <a:t>6. History</a:t>
            </a:r>
            <a:endParaRPr lang="en-US" sz="2000" dirty="0"/>
          </a:p>
          <a:p>
            <a:pPr algn="l">
              <a:lnSpc>
                <a:spcPct val="150000"/>
              </a:lnSpc>
            </a:pPr>
            <a:r>
              <a:rPr lang="en-US" sz="2000" dirty="0"/>
              <a:t>7. Why &lt;100nm</a:t>
            </a:r>
            <a:endParaRPr lang="en-US" sz="2000" dirty="0"/>
          </a:p>
          <a:p>
            <a:pPr algn="l">
              <a:lnSpc>
                <a:spcPct val="150000"/>
              </a:lnSpc>
            </a:pPr>
            <a:r>
              <a:rPr lang="en-US" sz="2000" dirty="0"/>
              <a:t>8. Magic Number</a:t>
            </a:r>
            <a:endParaRPr lang="en-US" sz="2000" dirty="0"/>
          </a:p>
          <a:p>
            <a:pPr algn="l">
              <a:lnSpc>
                <a:spcPct val="150000"/>
              </a:lnSpc>
            </a:pPr>
            <a:r>
              <a:rPr lang="en-US" sz="2000" dirty="0"/>
              <a:t>9- Confinement in Semiconductor</a:t>
            </a:r>
            <a:endParaRPr lang="en-US" sz="2000" dirty="0"/>
          </a:p>
          <a:p>
            <a:pPr algn="l">
              <a:lnSpc>
                <a:spcPct val="150000"/>
              </a:lnSpc>
            </a:pPr>
            <a:r>
              <a:rPr lang="en-US" sz="2000" dirty="0"/>
              <a:t>10-Magnetic nanoparticles</a:t>
            </a:r>
            <a:endParaRPr lang="en-US" sz="2000" dirty="0"/>
          </a:p>
        </p:txBody>
      </p:sp>
      <p:sp>
        <p:nvSpPr>
          <p:cNvPr id="7" name="TextBox 5"/>
          <p:cNvSpPr txBox="1">
            <a:spLocks noChangeArrowheads="1"/>
          </p:cNvSpPr>
          <p:nvPr/>
        </p:nvSpPr>
        <p:spPr bwMode="auto">
          <a:xfrm>
            <a:off x="2448465" y="5606295"/>
            <a:ext cx="6349752" cy="1323439"/>
          </a:xfrm>
          <a:prstGeom prst="rect">
            <a:avLst/>
          </a:prstGeom>
          <a:noFill/>
          <a:ln w="9525">
            <a:noFill/>
            <a:miter lim="800000"/>
          </a:ln>
        </p:spPr>
        <p:txBody>
          <a:bodyPr wrap="none">
            <a:spAutoFit/>
          </a:bodyPr>
          <a:lstStyle/>
          <a:p>
            <a:r>
              <a:rPr lang="en-US" sz="4000" dirty="0">
                <a:solidFill>
                  <a:srgbClr val="FF0000"/>
                </a:solidFill>
              </a:rPr>
              <a:t>Why Surface to Volume Ratio</a:t>
            </a:r>
            <a:endParaRPr lang="en-US" sz="4000" dirty="0">
              <a:solidFill>
                <a:srgbClr val="FF0000"/>
              </a:solidFill>
            </a:endParaRPr>
          </a:p>
          <a:p>
            <a:r>
              <a:rPr lang="en-US" sz="4000" dirty="0">
                <a:solidFill>
                  <a:srgbClr val="FF0000"/>
                </a:solidFill>
              </a:rPr>
              <a:t>Magic Number</a:t>
            </a:r>
            <a:endParaRPr lang="en-US" sz="4000" dirty="0">
              <a:solidFill>
                <a:srgbClr val="FF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96508" y="214291"/>
            <a:ext cx="1484702" cy="430887"/>
          </a:xfrm>
          <a:prstGeom prst="rect">
            <a:avLst/>
          </a:prstGeom>
          <a:noFill/>
        </p:spPr>
        <p:txBody>
          <a:bodyPr wrap="none" rtlCol="0">
            <a:spAutoFit/>
          </a:bodyPr>
          <a:lstStyle/>
          <a:p>
            <a:r>
              <a:rPr lang="en-US" b="1" dirty="0">
                <a:solidFill>
                  <a:srgbClr val="6600CC"/>
                </a:solidFill>
                <a:latin typeface="+mj-lt"/>
              </a:rPr>
              <a:t>DEFECTS</a:t>
            </a:r>
            <a:endParaRPr lang="en-IN" b="1" dirty="0">
              <a:solidFill>
                <a:srgbClr val="6600CC"/>
              </a:solidFill>
              <a:latin typeface="+mj-lt"/>
            </a:endParaRPr>
          </a:p>
        </p:txBody>
      </p:sp>
      <p:sp>
        <p:nvSpPr>
          <p:cNvPr id="3" name="TextBox 2"/>
          <p:cNvSpPr txBox="1"/>
          <p:nvPr/>
        </p:nvSpPr>
        <p:spPr>
          <a:xfrm>
            <a:off x="155359" y="705947"/>
            <a:ext cx="6549511" cy="2123658"/>
          </a:xfrm>
          <a:prstGeom prst="rect">
            <a:avLst/>
          </a:prstGeom>
          <a:noFill/>
        </p:spPr>
        <p:txBody>
          <a:bodyPr wrap="square" rtlCol="0">
            <a:spAutoFit/>
          </a:bodyPr>
          <a:lstStyle/>
          <a:p>
            <a:pPr algn="l"/>
            <a:r>
              <a:rPr lang="en-US" dirty="0">
                <a:latin typeface="+mn-lt"/>
              </a:rPr>
              <a:t>Point Defects (</a:t>
            </a:r>
            <a:r>
              <a:rPr lang="en-US" dirty="0" err="1">
                <a:latin typeface="+mn-lt"/>
              </a:rPr>
              <a:t>Scottkey</a:t>
            </a:r>
            <a:r>
              <a:rPr lang="en-US" dirty="0">
                <a:latin typeface="+mn-lt"/>
              </a:rPr>
              <a:t> defects, </a:t>
            </a:r>
            <a:r>
              <a:rPr lang="en-US" dirty="0" err="1">
                <a:latin typeface="+mn-lt"/>
              </a:rPr>
              <a:t>Frenkel</a:t>
            </a:r>
            <a:r>
              <a:rPr lang="en-US" dirty="0">
                <a:latin typeface="+mn-lt"/>
              </a:rPr>
              <a:t> defects)</a:t>
            </a:r>
            <a:endParaRPr lang="en-US" dirty="0">
              <a:latin typeface="+mn-lt"/>
            </a:endParaRPr>
          </a:p>
          <a:p>
            <a:pPr algn="l"/>
            <a:r>
              <a:rPr lang="en-US" dirty="0">
                <a:latin typeface="+mn-lt"/>
              </a:rPr>
              <a:t>Linear Defects (Edge dislocations)</a:t>
            </a:r>
            <a:endParaRPr lang="en-US" dirty="0">
              <a:latin typeface="+mn-lt"/>
            </a:endParaRPr>
          </a:p>
          <a:p>
            <a:pPr algn="l"/>
            <a:r>
              <a:rPr lang="en-US" dirty="0">
                <a:latin typeface="+mn-lt"/>
              </a:rPr>
              <a:t>Planer Defects (Interfacial defects, Grain boundary, </a:t>
            </a:r>
            <a:r>
              <a:rPr lang="en-US" dirty="0" err="1">
                <a:latin typeface="+mn-lt"/>
              </a:rPr>
              <a:t>Interphase</a:t>
            </a:r>
            <a:r>
              <a:rPr lang="en-US" dirty="0">
                <a:latin typeface="+mn-lt"/>
              </a:rPr>
              <a:t> boundary)</a:t>
            </a:r>
            <a:endParaRPr lang="en-US" dirty="0">
              <a:latin typeface="+mn-lt"/>
            </a:endParaRPr>
          </a:p>
          <a:p>
            <a:pPr algn="l"/>
            <a:r>
              <a:rPr lang="en-US" dirty="0">
                <a:latin typeface="+mn-lt"/>
              </a:rPr>
              <a:t>Volume defects</a:t>
            </a:r>
            <a:endParaRPr lang="en-US" dirty="0">
              <a:latin typeface="+mn-lt"/>
            </a:endParaRPr>
          </a:p>
          <a:p>
            <a:pPr algn="l"/>
            <a:r>
              <a:rPr lang="en-US" dirty="0">
                <a:latin typeface="+mn-lt"/>
              </a:rPr>
              <a:t>Casting defects (Cavities and gas holes)</a:t>
            </a:r>
            <a:endParaRPr lang="en-US" dirty="0">
              <a:latin typeface="+mn-lt"/>
            </a:endParaRPr>
          </a:p>
        </p:txBody>
      </p:sp>
      <p:sp>
        <p:nvSpPr>
          <p:cNvPr id="4" name="TextBox 3"/>
          <p:cNvSpPr txBox="1"/>
          <p:nvPr/>
        </p:nvSpPr>
        <p:spPr>
          <a:xfrm>
            <a:off x="3079841" y="2846323"/>
            <a:ext cx="3749424" cy="430887"/>
          </a:xfrm>
          <a:prstGeom prst="rect">
            <a:avLst/>
          </a:prstGeom>
          <a:noFill/>
        </p:spPr>
        <p:txBody>
          <a:bodyPr wrap="none" rtlCol="0">
            <a:spAutoFit/>
          </a:bodyPr>
          <a:lstStyle/>
          <a:p>
            <a:r>
              <a:rPr lang="en-US" dirty="0">
                <a:solidFill>
                  <a:srgbClr val="FF0000"/>
                </a:solidFill>
                <a:latin typeface="+mn-lt"/>
              </a:rPr>
              <a:t>MECHANICAL BEHAVIOUR</a:t>
            </a:r>
            <a:endParaRPr lang="en-IN" dirty="0">
              <a:solidFill>
                <a:srgbClr val="FF0000"/>
              </a:solidFill>
              <a:latin typeface="+mn-lt"/>
            </a:endParaRPr>
          </a:p>
        </p:txBody>
      </p:sp>
      <p:pic>
        <p:nvPicPr>
          <p:cNvPr id="155650" name="Picture 2"/>
          <p:cNvPicPr>
            <a:picLocks noChangeAspect="1" noChangeArrowheads="1"/>
          </p:cNvPicPr>
          <p:nvPr/>
        </p:nvPicPr>
        <p:blipFill>
          <a:blip r:embed="rId1"/>
          <a:srcRect/>
          <a:stretch>
            <a:fillRect/>
          </a:stretch>
        </p:blipFill>
        <p:spPr bwMode="auto">
          <a:xfrm rot="10585224">
            <a:off x="498456" y="3435047"/>
            <a:ext cx="5165044" cy="3489113"/>
          </a:xfrm>
          <a:prstGeom prst="rect">
            <a:avLst/>
          </a:prstGeom>
          <a:noFill/>
          <a:ln w="9525">
            <a:noFill/>
            <a:miter lim="800000"/>
            <a:headEnd/>
            <a:tailEnd/>
          </a:ln>
          <a:effectLst/>
        </p:spPr>
      </p:pic>
      <p:pic>
        <p:nvPicPr>
          <p:cNvPr id="155651" name="Picture 3"/>
          <p:cNvPicPr>
            <a:picLocks noChangeAspect="1" noChangeArrowheads="1"/>
          </p:cNvPicPr>
          <p:nvPr/>
        </p:nvPicPr>
        <p:blipFill>
          <a:blip r:embed="rId2"/>
          <a:srcRect/>
          <a:stretch>
            <a:fillRect/>
          </a:stretch>
        </p:blipFill>
        <p:spPr bwMode="auto">
          <a:xfrm rot="10402720">
            <a:off x="5804303" y="3714753"/>
            <a:ext cx="3735388" cy="1076325"/>
          </a:xfrm>
          <a:prstGeom prst="rect">
            <a:avLst/>
          </a:prstGeom>
          <a:noFill/>
          <a:ln w="9525">
            <a:noFill/>
            <a:miter lim="800000"/>
            <a:headEnd/>
            <a:tailEnd/>
          </a:ln>
          <a:effectLst/>
        </p:spPr>
      </p:pic>
      <p:pic>
        <p:nvPicPr>
          <p:cNvPr id="7" name="Picture 2"/>
          <p:cNvPicPr>
            <a:picLocks noChangeAspect="1" noChangeArrowheads="1"/>
          </p:cNvPicPr>
          <p:nvPr/>
        </p:nvPicPr>
        <p:blipFill>
          <a:blip r:embed="rId3"/>
          <a:srcRect r="7143"/>
          <a:stretch>
            <a:fillRect/>
          </a:stretch>
        </p:blipFill>
        <p:spPr bwMode="auto">
          <a:xfrm>
            <a:off x="6926270" y="150851"/>
            <a:ext cx="2448465" cy="1716771"/>
          </a:xfrm>
          <a:prstGeom prst="rect">
            <a:avLst/>
          </a:prstGeom>
          <a:noFill/>
          <a:ln w="9525">
            <a:noFill/>
            <a:miter lim="800000"/>
            <a:headEnd/>
            <a:tailEnd/>
          </a:ln>
          <a:effectLst/>
        </p:spPr>
      </p:pic>
      <p:pic>
        <p:nvPicPr>
          <p:cNvPr id="8" name="Picture 7"/>
          <p:cNvPicPr>
            <a:picLocks noChangeAspect="1" noChangeArrowheads="1"/>
          </p:cNvPicPr>
          <p:nvPr/>
        </p:nvPicPr>
        <p:blipFill>
          <a:blip r:embed="rId4"/>
          <a:srcRect/>
          <a:stretch>
            <a:fillRect/>
          </a:stretch>
        </p:blipFill>
        <p:spPr bwMode="auto">
          <a:xfrm>
            <a:off x="7475976" y="2014380"/>
            <a:ext cx="1499459" cy="1499459"/>
          </a:xfrm>
          <a:prstGeom prst="rect">
            <a:avLst/>
          </a:prstGeom>
          <a:noFill/>
          <a:ln w="9525">
            <a:noFill/>
            <a:miter lim="800000"/>
            <a:headEnd/>
            <a:tailEnd/>
          </a:ln>
          <a:effectLst/>
        </p:spPr>
      </p:pic>
    </p:spTree>
  </p:cSld>
  <p:clrMapOvr>
    <a:masterClrMapping/>
  </p:clrMapOvr>
</p:sld>
</file>

<file path=ppt/tags/tag1.xml><?xml version="1.0" encoding="utf-8"?>
<p:tagLst xmlns:p="http://schemas.openxmlformats.org/presentationml/2006/main">
  <p:tag name="NAME" val="OvalShape"/>
</p:tagLst>
</file>

<file path=ppt/tags/tag10.xml><?xml version="1.0" encoding="utf-8"?>
<p:tagLst xmlns:p="http://schemas.openxmlformats.org/presentationml/2006/main">
  <p:tag name="NAME" val="OvalText"/>
</p:tagLst>
</file>

<file path=ppt/tags/tag11.xml><?xml version="1.0" encoding="utf-8"?>
<p:tagLst xmlns:p="http://schemas.openxmlformats.org/presentationml/2006/main">
  <p:tag name="NAME" val="OvalText"/>
</p:tagLst>
</file>

<file path=ppt/tags/tag12.xml><?xml version="1.0" encoding="utf-8"?>
<p:tagLst xmlns:p="http://schemas.openxmlformats.org/presentationml/2006/main">
  <p:tag name="NAME" val="OvalText"/>
</p:tagLst>
</file>

<file path=ppt/tags/tag13.xml><?xml version="1.0" encoding="utf-8"?>
<p:tagLst xmlns:p="http://schemas.openxmlformats.org/presentationml/2006/main">
  <p:tag name="NAME" val="OvalShape"/>
</p:tagLst>
</file>

<file path=ppt/tags/tag14.xml><?xml version="1.0" encoding="utf-8"?>
<p:tagLst xmlns:p="http://schemas.openxmlformats.org/presentationml/2006/main">
  <p:tag name="NAME" val="OvalShape"/>
</p:tagLst>
</file>

<file path=ppt/tags/tag15.xml><?xml version="1.0" encoding="utf-8"?>
<p:tagLst xmlns:p="http://schemas.openxmlformats.org/presentationml/2006/main">
  <p:tag name="NAME" val="OvalShape"/>
</p:tagLst>
</file>

<file path=ppt/tags/tag16.xml><?xml version="1.0" encoding="utf-8"?>
<p:tagLst xmlns:p="http://schemas.openxmlformats.org/presentationml/2006/main">
  <p:tag name="NAME" val="OvalText"/>
</p:tagLst>
</file>

<file path=ppt/tags/tag17.xml><?xml version="1.0" encoding="utf-8"?>
<p:tagLst xmlns:p="http://schemas.openxmlformats.org/presentationml/2006/main">
  <p:tag name="NAME" val="OvalShape"/>
</p:tagLst>
</file>

<file path=ppt/tags/tag18.xml><?xml version="1.0" encoding="utf-8"?>
<p:tagLst xmlns:p="http://schemas.openxmlformats.org/presentationml/2006/main">
  <p:tag name="NAME" val="OvalText"/>
</p:tagLst>
</file>

<file path=ppt/tags/tag19.xml><?xml version="1.0" encoding="utf-8"?>
<p:tagLst xmlns:p="http://schemas.openxmlformats.org/presentationml/2006/main">
  <p:tag name="NAME" val="OvalText"/>
</p:tagLst>
</file>

<file path=ppt/tags/tag2.xml><?xml version="1.0" encoding="utf-8"?>
<p:tagLst xmlns:p="http://schemas.openxmlformats.org/presentationml/2006/main">
  <p:tag name="NAME" val="OvalShape"/>
</p:tagLst>
</file>

<file path=ppt/tags/tag20.xml><?xml version="1.0" encoding="utf-8"?>
<p:tagLst xmlns:p="http://schemas.openxmlformats.org/presentationml/2006/main">
  <p:tag name="NAME" val="OvalText"/>
</p:tagLst>
</file>

<file path=ppt/tags/tag21.xml><?xml version="1.0" encoding="utf-8"?>
<p:tagLst xmlns:p="http://schemas.openxmlformats.org/presentationml/2006/main">
  <p:tag name="NAME" val="OvalShape"/>
</p:tagLst>
</file>

<file path=ppt/tags/tag22.xml><?xml version="1.0" encoding="utf-8"?>
<p:tagLst xmlns:p="http://schemas.openxmlformats.org/presentationml/2006/main">
  <p:tag name="NAME" val="OvalText"/>
</p:tagLst>
</file>

<file path=ppt/tags/tag23.xml><?xml version="1.0" encoding="utf-8"?>
<p:tagLst xmlns:p="http://schemas.openxmlformats.org/presentationml/2006/main">
  <p:tag name="NAME" val="OvalShape"/>
</p:tagLst>
</file>

<file path=ppt/tags/tag24.xml><?xml version="1.0" encoding="utf-8"?>
<p:tagLst xmlns:p="http://schemas.openxmlformats.org/presentationml/2006/main">
  <p:tag name="NAME" val="OvalText"/>
</p:tagLst>
</file>

<file path=ppt/tags/tag25.xml><?xml version="1.0" encoding="utf-8"?>
<p:tagLst xmlns:p="http://schemas.openxmlformats.org/presentationml/2006/main">
  <p:tag name="NAME" val="OvalShape"/>
</p:tagLst>
</file>

<file path=ppt/tags/tag26.xml><?xml version="1.0" encoding="utf-8"?>
<p:tagLst xmlns:p="http://schemas.openxmlformats.org/presentationml/2006/main">
  <p:tag name="NAME" val="OvalShape"/>
</p:tagLst>
</file>

<file path=ppt/tags/tag27.xml><?xml version="1.0" encoding="utf-8"?>
<p:tagLst xmlns:p="http://schemas.openxmlformats.org/presentationml/2006/main">
  <p:tag name="NAME" val="OvalShape"/>
</p:tagLst>
</file>

<file path=ppt/tags/tag28.xml><?xml version="1.0" encoding="utf-8"?>
<p:tagLst xmlns:p="http://schemas.openxmlformats.org/presentationml/2006/main">
  <p:tag name="NAME" val="OvalShape"/>
</p:tagLst>
</file>

<file path=ppt/tags/tag29.xml><?xml version="1.0" encoding="utf-8"?>
<p:tagLst xmlns:p="http://schemas.openxmlformats.org/presentationml/2006/main">
  <p:tag name="NAME" val="OvalShape"/>
</p:tagLst>
</file>

<file path=ppt/tags/tag3.xml><?xml version="1.0" encoding="utf-8"?>
<p:tagLst xmlns:p="http://schemas.openxmlformats.org/presentationml/2006/main">
  <p:tag name="NAME" val="OvalShape"/>
</p:tagLst>
</file>

<file path=ppt/tags/tag30.xml><?xml version="1.0" encoding="utf-8"?>
<p:tagLst xmlns:p="http://schemas.openxmlformats.org/presentationml/2006/main">
  <p:tag name="NAME" val="OvalShape"/>
</p:tagLst>
</file>

<file path=ppt/tags/tag31.xml><?xml version="1.0" encoding="utf-8"?>
<p:tagLst xmlns:p="http://schemas.openxmlformats.org/presentationml/2006/main">
  <p:tag name="NAME" val="OvalText"/>
</p:tagLst>
</file>

<file path=ppt/tags/tag32.xml><?xml version="1.0" encoding="utf-8"?>
<p:tagLst xmlns:p="http://schemas.openxmlformats.org/presentationml/2006/main">
  <p:tag name="NAME" val="OvalText"/>
</p:tagLst>
</file>

<file path=ppt/tags/tag33.xml><?xml version="1.0" encoding="utf-8"?>
<p:tagLst xmlns:p="http://schemas.openxmlformats.org/presentationml/2006/main">
  <p:tag name="NAME" val="OvalText"/>
</p:tagLst>
</file>

<file path=ppt/tags/tag34.xml><?xml version="1.0" encoding="utf-8"?>
<p:tagLst xmlns:p="http://schemas.openxmlformats.org/presentationml/2006/main">
  <p:tag name="NAME" val="OvalText"/>
</p:tagLst>
</file>

<file path=ppt/tags/tag35.xml><?xml version="1.0" encoding="utf-8"?>
<p:tagLst xmlns:p="http://schemas.openxmlformats.org/presentationml/2006/main">
  <p:tag name="NAME" val="OvalText"/>
</p:tagLst>
</file>

<file path=ppt/tags/tag36.xml><?xml version="1.0" encoding="utf-8"?>
<p:tagLst xmlns:p="http://schemas.openxmlformats.org/presentationml/2006/main">
  <p:tag name="NAME" val="OvalText"/>
</p:tagLst>
</file>

<file path=ppt/tags/tag37.xml><?xml version="1.0" encoding="utf-8"?>
<p:tagLst xmlns:p="http://schemas.openxmlformats.org/presentationml/2006/main">
  <p:tag name="NAME" val="OvalShape"/>
</p:tagLst>
</file>

<file path=ppt/tags/tag38.xml><?xml version="1.0" encoding="utf-8"?>
<p:tagLst xmlns:p="http://schemas.openxmlformats.org/presentationml/2006/main">
  <p:tag name="NAME" val="OvalShape"/>
</p:tagLst>
</file>

<file path=ppt/tags/tag39.xml><?xml version="1.0" encoding="utf-8"?>
<p:tagLst xmlns:p="http://schemas.openxmlformats.org/presentationml/2006/main">
  <p:tag name="NAME" val="OvalShape"/>
</p:tagLst>
</file>

<file path=ppt/tags/tag4.xml><?xml version="1.0" encoding="utf-8"?>
<p:tagLst xmlns:p="http://schemas.openxmlformats.org/presentationml/2006/main">
  <p:tag name="NAME" val="OvalShape"/>
</p:tagLst>
</file>

<file path=ppt/tags/tag40.xml><?xml version="1.0" encoding="utf-8"?>
<p:tagLst xmlns:p="http://schemas.openxmlformats.org/presentationml/2006/main">
  <p:tag name="NAME" val="OvalText"/>
</p:tagLst>
</file>

<file path=ppt/tags/tag41.xml><?xml version="1.0" encoding="utf-8"?>
<p:tagLst xmlns:p="http://schemas.openxmlformats.org/presentationml/2006/main">
  <p:tag name="NAME" val="OvalText"/>
</p:tagLst>
</file>

<file path=ppt/tags/tag42.xml><?xml version="1.0" encoding="utf-8"?>
<p:tagLst xmlns:p="http://schemas.openxmlformats.org/presentationml/2006/main">
  <p:tag name="NAME" val="OvalText"/>
</p:tagLst>
</file>

<file path=ppt/tags/tag43.xml><?xml version="1.0" encoding="utf-8"?>
<p:tagLst xmlns:p="http://schemas.openxmlformats.org/presentationml/2006/main">
  <p:tag name="RESIZE" val="Yes"/>
</p:tagLst>
</file>

<file path=ppt/tags/tag5.xml><?xml version="1.0" encoding="utf-8"?>
<p:tagLst xmlns:p="http://schemas.openxmlformats.org/presentationml/2006/main">
  <p:tag name="NAME" val="OvalShape"/>
</p:tagLst>
</file>

<file path=ppt/tags/tag6.xml><?xml version="1.0" encoding="utf-8"?>
<p:tagLst xmlns:p="http://schemas.openxmlformats.org/presentationml/2006/main">
  <p:tag name="NAME" val="OvalShape"/>
</p:tagLst>
</file>

<file path=ppt/tags/tag7.xml><?xml version="1.0" encoding="utf-8"?>
<p:tagLst xmlns:p="http://schemas.openxmlformats.org/presentationml/2006/main">
  <p:tag name="NAME" val="OvalText"/>
</p:tagLst>
</file>

<file path=ppt/tags/tag8.xml><?xml version="1.0" encoding="utf-8"?>
<p:tagLst xmlns:p="http://schemas.openxmlformats.org/presentationml/2006/main">
  <p:tag name="NAME" val="OvalText"/>
</p:tagLst>
</file>

<file path=ppt/tags/tag9.xml><?xml version="1.0" encoding="utf-8"?>
<p:tagLst xmlns:p="http://schemas.openxmlformats.org/presentationml/2006/main">
  <p:tag name="NAME" val="OvalText"/>
</p:tagLst>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spPr>
      <a:bodyPr vert="horz" wrap="none" lIns="91440" tIns="45720" rIns="91440" bIns="45720" numCol="1" anchor="ctr" anchorCtr="0" compatLnSpc="1">
        <a:spAutoFit/>
      </a:bodyPr>
      <a:lstStyle>
        <a:defPPr marL="0" marR="0" indent="0" algn="ctr" defTabSz="838200" rtl="0" eaLnBrk="1" fontAlgn="base" latinLnBrk="0" hangingPunct="1">
          <a:lnSpc>
            <a:spcPct val="100000"/>
          </a:lnSpc>
          <a:spcBef>
            <a:spcPct val="0"/>
          </a:spcBef>
          <a:spcAft>
            <a:spcPct val="0"/>
          </a:spcAft>
          <a:buClrTx/>
          <a:buSzTx/>
          <a:buFontTx/>
          <a:buNone/>
          <a:defRPr kumimoji="0" lang="en-US" sz="2200" b="0" i="0" u="none" strike="noStrike" cap="none" normalizeH="0" baseline="0" smtClean="0">
            <a:ln>
              <a:noFill/>
            </a:ln>
            <a:solidFill>
              <a:srgbClr val="006600"/>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spPr>
      <a:bodyPr vert="horz" wrap="none" lIns="91440" tIns="45720" rIns="91440" bIns="45720" numCol="1" anchor="ctr" anchorCtr="0" compatLnSpc="1">
        <a:spAutoFit/>
      </a:bodyPr>
      <a:lstStyle>
        <a:defPPr marL="0" marR="0" indent="0" algn="ctr" defTabSz="838200" rtl="0" eaLnBrk="1" fontAlgn="base" latinLnBrk="0" hangingPunct="1">
          <a:lnSpc>
            <a:spcPct val="100000"/>
          </a:lnSpc>
          <a:spcBef>
            <a:spcPct val="0"/>
          </a:spcBef>
          <a:spcAft>
            <a:spcPct val="0"/>
          </a:spcAft>
          <a:buClrTx/>
          <a:buSzTx/>
          <a:buFontTx/>
          <a:buNone/>
          <a:defRPr kumimoji="0" lang="en-US" sz="2200" b="0" i="0" u="none" strike="noStrike" cap="none" normalizeH="0" baseline="0" smtClean="0">
            <a:ln>
              <a:noFill/>
            </a:ln>
            <a:solidFill>
              <a:srgbClr val="006600"/>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0</TotalTime>
  <Words>32100</Words>
  <Application>WPS Presentation</Application>
  <PresentationFormat>A4 Paper (210x297 mm)</PresentationFormat>
  <Paragraphs>1849</Paragraphs>
  <Slides>116</Slides>
  <Notes>2</Notes>
  <HiddenSlides>0</HiddenSlides>
  <MMClips>0</MMClips>
  <ScaleCrop>false</ScaleCrop>
  <HeadingPairs>
    <vt:vector size="10" baseType="variant">
      <vt:variant>
        <vt:lpstr>已用的字体</vt:lpstr>
      </vt:variant>
      <vt:variant>
        <vt:i4>16</vt:i4>
      </vt:variant>
      <vt:variant>
        <vt:lpstr>主题</vt:lpstr>
      </vt:variant>
      <vt:variant>
        <vt:i4>1</vt:i4>
      </vt:variant>
      <vt:variant>
        <vt:lpstr>嵌入 OLE 服务器</vt:lpstr>
      </vt:variant>
      <vt:variant>
        <vt:i4>11</vt:i4>
      </vt:variant>
      <vt:variant>
        <vt:lpstr>幻灯片标题</vt:lpstr>
      </vt:variant>
      <vt:variant>
        <vt:i4>116</vt:i4>
      </vt:variant>
      <vt:variant>
        <vt:lpstr>自定义放映</vt:lpstr>
      </vt:variant>
      <vt:variant>
        <vt:i4>3</vt:i4>
      </vt:variant>
    </vt:vector>
  </HeadingPairs>
  <TitlesOfParts>
    <vt:vector size="147" baseType="lpstr">
      <vt:lpstr>Arial</vt:lpstr>
      <vt:lpstr>SimSun</vt:lpstr>
      <vt:lpstr>Wingdings</vt:lpstr>
      <vt:lpstr>Times New Roman</vt:lpstr>
      <vt:lpstr>TimesNewRoman</vt:lpstr>
      <vt:lpstr>TimesNewRoman,Bold</vt:lpstr>
      <vt:lpstr>Calibri</vt:lpstr>
      <vt:lpstr>Book Antiqua</vt:lpstr>
      <vt:lpstr>Helvetica</vt:lpstr>
      <vt:lpstr>Comic Sans MS</vt:lpstr>
      <vt:lpstr>Tahoma</vt:lpstr>
      <vt:lpstr>Symbol</vt:lpstr>
      <vt:lpstr>Times</vt:lpstr>
      <vt:lpstr>微软雅黑</vt:lpstr>
      <vt:lpstr>Arial Unicode MS</vt:lpstr>
      <vt:lpstr>CaskaydiaCove Nerd Font</vt:lpstr>
      <vt:lpstr>Default Design</vt:lpstr>
      <vt:lpstr>PBrush</vt:lpstr>
      <vt:lpstr>Equation.3</vt:lpstr>
      <vt:lpstr>Equation.3</vt:lpstr>
      <vt:lpstr>PBrush</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Magnetic Domain and Domain Walls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Custom Show 1</vt:lpstr>
      <vt:lpstr>Custom Show 2</vt:lpstr>
      <vt:lpstr>Custom Show 3</vt:lpstr>
    </vt:vector>
  </TitlesOfParts>
  <Company>Low Temp Lab, IITG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Sravi</dc:creator>
  <cp:lastModifiedBy>maheeth</cp:lastModifiedBy>
  <cp:revision>1553</cp:revision>
  <dcterms:created xsi:type="dcterms:W3CDTF">2021-11-22T21:31:44Z</dcterms:created>
  <dcterms:modified xsi:type="dcterms:W3CDTF">2021-11-22T21:31:44Z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0x0101009FD16ED3FE24DD49BB3D15BD75765A63</vt:lpwstr>
  </property>
  <property fmtid="{D5CDD505-2E9C-101B-9397-08002B2CF9AE}" pid="3" name="KSOProductBuildVer">
    <vt:lpwstr>1033-11.1.0.10702</vt:lpwstr>
  </property>
</Properties>
</file>